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handoutMasterIdLst>
    <p:handoutMasterId r:id="rId18"/>
  </p:handoutMasterIdLst>
  <p:sldIdLst>
    <p:sldId id="256" r:id="rId2"/>
    <p:sldId id="274" r:id="rId3"/>
    <p:sldId id="268" r:id="rId4"/>
    <p:sldId id="276" r:id="rId5"/>
    <p:sldId id="258" r:id="rId6"/>
    <p:sldId id="261" r:id="rId7"/>
    <p:sldId id="275" r:id="rId8"/>
    <p:sldId id="277" r:id="rId9"/>
    <p:sldId id="269" r:id="rId10"/>
    <p:sldId id="263" r:id="rId11"/>
    <p:sldId id="260" r:id="rId12"/>
    <p:sldId id="264" r:id="rId13"/>
    <p:sldId id="265" r:id="rId14"/>
    <p:sldId id="266" r:id="rId15"/>
    <p:sldId id="267" r:id="rId16"/>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09" autoAdjust="0"/>
  </p:normalViewPr>
  <p:slideViewPr>
    <p:cSldViewPr>
      <p:cViewPr varScale="1">
        <p:scale>
          <a:sx n="65" d="100"/>
          <a:sy n="65" d="100"/>
        </p:scale>
        <p:origin x="1320"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67ED6362-EC90-4353-9AF7-0ED211EB79D3}" type="datetimeFigureOut">
              <a:rPr lang="en-US" smtClean="0"/>
              <a:pPr/>
              <a:t>10/2/2018</a:t>
            </a:fld>
            <a:endParaRPr lang="en-US" dirty="0"/>
          </a:p>
        </p:txBody>
      </p:sp>
      <p:sp>
        <p:nvSpPr>
          <p:cNvPr id="4" name="Footer Placeholder 3"/>
          <p:cNvSpPr>
            <a:spLocks noGrp="1"/>
          </p:cNvSpPr>
          <p:nvPr>
            <p:ph type="ftr" sz="quarter" idx="2"/>
          </p:nvPr>
        </p:nvSpPr>
        <p:spPr>
          <a:xfrm>
            <a:off x="0" y="9428163"/>
            <a:ext cx="2887663"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1440" tIns="45720" rIns="91440" bIns="45720" rtlCol="0" anchor="b"/>
          <a:lstStyle>
            <a:lvl1pPr algn="r">
              <a:defRPr sz="1200"/>
            </a:lvl1pPr>
          </a:lstStyle>
          <a:p>
            <a:fld id="{BDCA04D0-5D97-4CF2-A98C-5332BB970E57}"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1EAFB5E8-EFA7-421A-95FF-E95221DEABAB}" type="datetimeFigureOut">
              <a:rPr lang="en-US" smtClean="0"/>
              <a:pPr/>
              <a:t>10/2/2018</a:t>
            </a:fld>
            <a:endParaRPr lang="en-US" dirty="0"/>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9B330E04-8C29-449C-B05D-F28E6C5D88D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1B14287-A832-40B9-A329-632E84BC977C}" type="datetime1">
              <a:rPr lang="en-US" smtClean="0"/>
              <a:pPr/>
              <a:t>10/2/2018</a:t>
            </a:fld>
            <a:endParaRPr lang="en-US" dirty="0"/>
          </a:p>
        </p:txBody>
      </p:sp>
      <p:sp>
        <p:nvSpPr>
          <p:cNvPr id="19" name="Footer Placeholder 18"/>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27" name="Slide Number Placeholder 2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0E23EA-A53B-4967-97EC-E1D3F02EEDF6}" type="datetime1">
              <a:rPr lang="en-US" smtClean="0"/>
              <a:pPr/>
              <a:t>10/2/2018</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827D401-4360-4E96-AE74-D55A8A8242F8}" type="datetime1">
              <a:rPr lang="en-US" smtClean="0"/>
              <a:pPr/>
              <a:t>10/2/2018</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32E91B8-CD3A-468F-85A9-E51B0FB168DB}" type="datetime1">
              <a:rPr lang="en-US" smtClean="0"/>
              <a:pPr/>
              <a:t>10/2/2018</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BAED0B6-6069-4BE0-ABD2-2EA6DB8CF077}" type="datetime1">
              <a:rPr lang="en-US" smtClean="0"/>
              <a:pPr/>
              <a:t>10/2/2018</a:t>
            </a:fld>
            <a:endParaRPr lang="en-US" dirty="0"/>
          </a:p>
        </p:txBody>
      </p:sp>
      <p:sp>
        <p:nvSpPr>
          <p:cNvPr id="8" name="Footer Placeholder 7"/>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9" name="Slide Number Placeholder 8"/>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09FBED3-289A-4E5D-B25D-2CA59C3D28A4}" type="datetime1">
              <a:rPr lang="en-US" smtClean="0"/>
              <a:pPr/>
              <a:t>10/2/2018</a:t>
            </a:fld>
            <a:endParaRPr lang="en-US" dirty="0"/>
          </a:p>
        </p:txBody>
      </p:sp>
      <p:sp>
        <p:nvSpPr>
          <p:cNvPr id="4" name="Footer Placeholder 3"/>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5" name="Slide Number Placeholder 4"/>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F3EE31-648F-42D9-9128-776A98588B5D}" type="datetime1">
              <a:rPr lang="en-US" smtClean="0"/>
              <a:pPr/>
              <a:t>10/2/2018</a:t>
            </a:fld>
            <a:endParaRPr lang="en-US" dirty="0"/>
          </a:p>
        </p:txBody>
      </p:sp>
      <p:sp>
        <p:nvSpPr>
          <p:cNvPr id="3" name="Footer Placeholder 2"/>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4" name="Slide Number Placeholder 3"/>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19097CC-B744-4EFB-BF25-CDBA17F524D0}" type="datetime1">
              <a:rPr lang="en-US" smtClean="0"/>
              <a:pPr/>
              <a:t>10/2/2018</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6F06CEC-98F4-48C5-A852-6A7EE0F29FEF}" type="datetime1">
              <a:rPr lang="en-US" smtClean="0"/>
              <a:pPr/>
              <a:t>10/2/2018</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a:xfrm>
            <a:off x="8077200" y="6356350"/>
            <a:ext cx="609600" cy="365125"/>
          </a:xfrm>
        </p:spPr>
        <p:txBody>
          <a:bodyPr/>
          <a:lstStyle/>
          <a:p>
            <a:fld id="{A8BA6C1E-1B49-4A68-A1C6-68BF975542D6}" type="slidenum">
              <a:rPr lang="en-US" smtClean="0"/>
              <a:pPr/>
              <a:t>‹#›</a:t>
            </a:fld>
            <a:endParaRPr lang="en-US"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E11080-0D4C-4EC7-913C-2C1823EA8EA7}" type="datetime1">
              <a:rPr lang="en-US" smtClean="0"/>
              <a:pPr/>
              <a:t>10/2/2018</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88256B-7FCC-4FD4-9E8F-047CCE72612C}" type="datetime1">
              <a:rPr lang="en-US" smtClean="0"/>
              <a:pPr/>
              <a:t>10/2/2018</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CD714CB-D909-4AEB-A223-3D1EBD34784B}" type="datetime1">
              <a:rPr lang="en-US" smtClean="0"/>
              <a:pPr/>
              <a:t>10/2/2018</a:t>
            </a:fld>
            <a:endParaRPr lang="en-US"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US" smtClean="0"/>
              <a:t>Collaboration, Autonomy, Diversity, Enquiry, Aspiration, Challenge, Engagement</a:t>
            </a:r>
            <a:endParaRPr lang="en-US"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8BA6C1E-1B49-4A68-A1C6-68BF975542D6}" type="slidenum">
              <a:rPr lang="en-US" smtClean="0"/>
              <a:pPr/>
              <a:t>‹#›</a:t>
            </a:fld>
            <a:endParaRPr lang="en-US"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hyperlink" Target="http://www.ruthmiskin.com/en/resources/parent-information-understanding-phonics/"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hyperlink" Target="http://www.ruthmiskin.com/en/resources/sound-pronunciation-guid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www.google.co.uk/url?sa=i&amp;rct=j&amp;q=&amp;esrc=s&amp;source=images&amp;cd=&amp;cad=rja&amp;uact=8&amp;ved=0ahUKEwihrNOc_YzQAhXItRoKHY0xB7IQjRwIBw&amp;url=http://www.cedars.hounslow.sch.uk/learning/read-write-inc&amp;psig=AFQjCNHUe-LuS9COG0EiG7WtLzLHK7LcFQ&amp;ust=1478275955294629" TargetMode="Externa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hyperlink" Target="http://www.ruthmiskin.com/en/resources/parent-tutorial-preparing-teach-reading-fred-games/" TargetMode="External"/><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www.google.co.uk/url?sa=i&amp;rct=j&amp;q=&amp;esrc=s&amp;source=images&amp;cd=&amp;cad=rja&amp;uact=8&amp;ved=0ahUKEwjmz9qo_ozQAhUGPxQKHaO4Be4QjRwIBw&amp;url=http://www.wellesleyparkschool.com/read-write-inc/&amp;psig=AFQjCNEi-pEIYBofxBi0aCR3mESauoP3qQ&amp;ust=1478276239010802" TargetMode="External"/><Relationship Id="rId5" Type="http://schemas.openxmlformats.org/officeDocument/2006/relationships/image" Target="../media/image3.jpeg"/><Relationship Id="rId4"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google.co.uk/url?sa=i&amp;rct=j&amp;q=&amp;esrc=s&amp;source=images&amp;cd=&amp;ved=0ahUKEwic9uLF_ozQAhUFaxQKHVX_Cu8QjRwIBw&amp;url=http://www.ruthmiskin.com/en/news/2016/04/26/announcement-ruth/&amp;psig=AFQjCNEi-pEIYBofxBi0aCR3mESauoP3qQ&amp;ust=1478276239010802" TargetMode="Externa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www.google.co.uk/url?sa=i&amp;rct=j&amp;q=&amp;esrc=s&amp;source=images&amp;cd=&amp;cad=rja&amp;uact=8&amp;ved=0ahUKEwjUmfTo_ozQAhVDPxQKHbZZBu8QjRwIBw&amp;url=http://www.focusonphonics.co.uk/acatalog/Read_Write_Inc._Fresh_Start_Resources.html&amp;psig=AFQjCNEi-pEIYBofxBi0aCR3mESauoP3qQ&amp;ust=1478276239010802"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www.google.co.uk/url?sa=i&amp;rct=j&amp;q=&amp;esrc=s&amp;source=images&amp;cd=&amp;cad=rja&amp;uact=8&amp;ved=0ahUKEwiyybvxgo3QAhXKbBoKHaXyB0cQjRwIBw&amp;url=http://www.skeltonprimaryschool.co.uk/sps/index.php/2014-11-05-10-01-4/2014-11-05-13-49-32/reading&amp;bvm=bv.137132246,d.ZGg&amp;psig=AFQjCNGTEsqXcbiueeZUNrpuTOyxaydB5g&amp;ust=1478277454613461"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orurp3oXPAhXMwBQKHU7RA6sQjRwIBw&amp;url=https://twitter.com/ramsfreeschool&amp;psig=AFQjCNFDn5sRhWIPMRNGqaNTPSV3FQ1AYQ&amp;ust=1473629232358737"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764704"/>
            <a:ext cx="7851648" cy="1828800"/>
          </a:xfrm>
        </p:spPr>
        <p:txBody>
          <a:bodyPr/>
          <a:lstStyle/>
          <a:p>
            <a:pPr algn="ctr"/>
            <a:r>
              <a:rPr lang="en-GB" dirty="0" smtClean="0"/>
              <a:t>English </a:t>
            </a:r>
            <a:r>
              <a:rPr lang="en-GB" dirty="0" smtClean="0"/>
              <a:t>in EYFS</a:t>
            </a:r>
            <a:endParaRPr lang="en-US" dirty="0"/>
          </a:p>
        </p:txBody>
      </p:sp>
      <p:pic>
        <p:nvPicPr>
          <p:cNvPr id="4" name="Content Placeholder 9"/>
          <p:cNvPicPr>
            <a:picLocks/>
          </p:cNvPicPr>
          <p:nvPr/>
        </p:nvPicPr>
        <p:blipFill>
          <a:blip r:embed="rId3" cstate="print"/>
          <a:srcRect/>
          <a:stretch>
            <a:fillRect/>
          </a:stretch>
        </p:blipFill>
        <p:spPr bwMode="auto">
          <a:xfrm>
            <a:off x="467544" y="3284984"/>
            <a:ext cx="8291513" cy="2523261"/>
          </a:xfrm>
          <a:prstGeom prst="rect">
            <a:avLst/>
          </a:prstGeom>
          <a:noFill/>
          <a:ln w="9525">
            <a:noFill/>
            <a:miter lim="800000"/>
            <a:headEnd/>
            <a:tailEnd/>
          </a:ln>
        </p:spPr>
      </p:pic>
      <p:sp>
        <p:nvSpPr>
          <p:cNvPr id="6" name="Footer Placeholder 5"/>
          <p:cNvSpPr>
            <a:spLocks noGrp="1"/>
          </p:cNvSpPr>
          <p:nvPr>
            <p:ph type="ftr" sz="quarter" idx="11"/>
          </p:nvPr>
        </p:nvSpPr>
        <p:spPr>
          <a:xfrm>
            <a:off x="539552" y="5949280"/>
            <a:ext cx="8064896" cy="628179"/>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a:t>
            </a:r>
            <a:endParaRPr lang="en-GB" dirty="0"/>
          </a:p>
        </p:txBody>
      </p:sp>
      <p:sp>
        <p:nvSpPr>
          <p:cNvPr id="3" name="Content Placeholder 2"/>
          <p:cNvSpPr>
            <a:spLocks noGrp="1"/>
          </p:cNvSpPr>
          <p:nvPr>
            <p:ph idx="1"/>
          </p:nvPr>
        </p:nvSpPr>
        <p:spPr/>
        <p:txBody>
          <a:bodyPr/>
          <a:lstStyle/>
          <a:p>
            <a:r>
              <a:rPr lang="en-GB" dirty="0" smtClean="0">
                <a:latin typeface="SassoonCRInfant" pitchFamily="2" charset="0"/>
              </a:rPr>
              <a:t>Each word is made up of sounds and letters.</a:t>
            </a:r>
          </a:p>
          <a:p>
            <a:r>
              <a:rPr lang="en-GB" dirty="0" smtClean="0">
                <a:latin typeface="SassoonCRInfant" pitchFamily="2" charset="0"/>
              </a:rPr>
              <a:t>Cat, ship and sight all have 3 sounds but a different number of letters.</a:t>
            </a:r>
          </a:p>
          <a:p>
            <a:r>
              <a:rPr lang="en-GB" dirty="0" smtClean="0">
                <a:latin typeface="SassoonCRInfant" pitchFamily="2" charset="0"/>
              </a:rPr>
              <a:t>English language has 26 letters.</a:t>
            </a:r>
          </a:p>
          <a:p>
            <a:r>
              <a:rPr lang="en-GB" dirty="0" smtClean="0">
                <a:latin typeface="SassoonCRInfant" pitchFamily="2" charset="0"/>
              </a:rPr>
              <a:t>However, it has 44 sounds.</a:t>
            </a:r>
          </a:p>
          <a:p>
            <a:r>
              <a:rPr lang="en-GB" dirty="0" smtClean="0">
                <a:latin typeface="SassoonCRInfant" pitchFamily="2" charset="0"/>
              </a:rPr>
              <a:t>Therefore, we have different combinations of letters to make up the sounds within the English language.</a:t>
            </a:r>
          </a:p>
          <a:p>
            <a:r>
              <a:rPr lang="en-GB" dirty="0" smtClean="0">
                <a:latin typeface="SassoonCRInfant" pitchFamily="2" charset="0"/>
                <a:hlinkClick r:id="rId2"/>
              </a:rPr>
              <a:t>http://www.ruthmiskin.com/en/resources/parent-information-understanding-phonics/</a:t>
            </a:r>
            <a:endParaRPr lang="en-GB" dirty="0" smtClean="0">
              <a:latin typeface="SassoonCRInfant" pitchFamily="2" charset="0"/>
            </a:endParaRPr>
          </a:p>
          <a:p>
            <a:endParaRPr lang="en-GB" dirty="0"/>
          </a:p>
        </p:txBody>
      </p:sp>
      <p:sp>
        <p:nvSpPr>
          <p:cNvPr id="5"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6"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452320" y="764704"/>
            <a:ext cx="1368152" cy="136815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Read Write Inc in Year </a:t>
            </a:r>
            <a:r>
              <a:rPr lang="en-GB" dirty="0" smtClean="0"/>
              <a:t>R</a:t>
            </a:r>
            <a:endParaRPr lang="en-US" dirty="0"/>
          </a:p>
        </p:txBody>
      </p:sp>
      <p:sp>
        <p:nvSpPr>
          <p:cNvPr id="3" name="Content Placeholder 2"/>
          <p:cNvSpPr>
            <a:spLocks noGrp="1"/>
          </p:cNvSpPr>
          <p:nvPr>
            <p:ph idx="1"/>
          </p:nvPr>
        </p:nvSpPr>
        <p:spPr/>
        <p:txBody>
          <a:bodyPr>
            <a:normAutofit lnSpcReduction="10000"/>
          </a:bodyPr>
          <a:lstStyle/>
          <a:p>
            <a:pPr marL="514350" indent="-514350"/>
            <a:r>
              <a:rPr lang="en-GB" dirty="0" smtClean="0">
                <a:latin typeface="SassoonCRInfant" pitchFamily="2" charset="0"/>
              </a:rPr>
              <a:t>In reception we teach the children the set 1 sounds.</a:t>
            </a:r>
          </a:p>
          <a:p>
            <a:pPr marL="514350" indent="-514350">
              <a:buNone/>
            </a:pPr>
            <a:r>
              <a:rPr lang="en-GB" dirty="0" smtClean="0">
                <a:latin typeface="SassoonCRInfant" pitchFamily="2" charset="0"/>
              </a:rPr>
              <a:t> m a s d t </a:t>
            </a:r>
            <a:r>
              <a:rPr lang="en-GB" dirty="0" err="1" smtClean="0">
                <a:latin typeface="SassoonCRInfant" pitchFamily="2" charset="0"/>
              </a:rPr>
              <a:t>i</a:t>
            </a:r>
            <a:r>
              <a:rPr lang="en-GB" dirty="0" smtClean="0">
                <a:latin typeface="SassoonCRInfant" pitchFamily="2" charset="0"/>
              </a:rPr>
              <a:t> n p g o c k u b f e l h </a:t>
            </a:r>
            <a:r>
              <a:rPr lang="en-GB" dirty="0" err="1" smtClean="0">
                <a:latin typeface="SassoonCRInfant" pitchFamily="2" charset="0"/>
              </a:rPr>
              <a:t>sh</a:t>
            </a:r>
            <a:r>
              <a:rPr lang="en-GB" dirty="0" smtClean="0">
                <a:latin typeface="SassoonCRInfant" pitchFamily="2" charset="0"/>
              </a:rPr>
              <a:t> r j v y w </a:t>
            </a:r>
            <a:r>
              <a:rPr lang="en-GB" dirty="0" err="1" smtClean="0">
                <a:latin typeface="SassoonCRInfant" pitchFamily="2" charset="0"/>
              </a:rPr>
              <a:t>th</a:t>
            </a:r>
            <a:r>
              <a:rPr lang="en-GB" dirty="0" smtClean="0">
                <a:latin typeface="SassoonCRInfant" pitchFamily="2" charset="0"/>
              </a:rPr>
              <a:t> </a:t>
            </a:r>
            <a:r>
              <a:rPr lang="en-GB" dirty="0" err="1" smtClean="0">
                <a:latin typeface="SassoonCRInfant" pitchFamily="2" charset="0"/>
              </a:rPr>
              <a:t>sh</a:t>
            </a:r>
            <a:r>
              <a:rPr lang="en-GB" dirty="0" smtClean="0">
                <a:latin typeface="SassoonCRInfant" pitchFamily="2" charset="0"/>
              </a:rPr>
              <a:t>  </a:t>
            </a:r>
            <a:r>
              <a:rPr lang="en-GB" dirty="0" err="1" smtClean="0">
                <a:latin typeface="SassoonCRInfant" pitchFamily="2" charset="0"/>
              </a:rPr>
              <a:t>th</a:t>
            </a:r>
            <a:r>
              <a:rPr lang="en-GB" dirty="0" smtClean="0">
                <a:latin typeface="SassoonCRInfant" pitchFamily="2" charset="0"/>
              </a:rPr>
              <a:t> </a:t>
            </a:r>
            <a:r>
              <a:rPr lang="en-GB" dirty="0" err="1" smtClean="0">
                <a:latin typeface="SassoonCRInfant" pitchFamily="2" charset="0"/>
              </a:rPr>
              <a:t>ch</a:t>
            </a:r>
            <a:r>
              <a:rPr lang="en-GB" dirty="0" smtClean="0">
                <a:latin typeface="SassoonCRInfant" pitchFamily="2" charset="0"/>
              </a:rPr>
              <a:t> </a:t>
            </a:r>
            <a:r>
              <a:rPr lang="en-GB" dirty="0" err="1" smtClean="0">
                <a:latin typeface="SassoonCRInfant" pitchFamily="2" charset="0"/>
              </a:rPr>
              <a:t>qu</a:t>
            </a:r>
            <a:r>
              <a:rPr lang="en-GB" dirty="0" smtClean="0">
                <a:latin typeface="SassoonCRInfant" pitchFamily="2" charset="0"/>
              </a:rPr>
              <a:t> x  z ng </a:t>
            </a:r>
            <a:r>
              <a:rPr lang="en-GB" dirty="0" err="1" smtClean="0">
                <a:latin typeface="SassoonCRInfant" pitchFamily="2" charset="0"/>
              </a:rPr>
              <a:t>nk</a:t>
            </a:r>
            <a:r>
              <a:rPr lang="en-GB" dirty="0">
                <a:latin typeface="SassoonCRInfant" pitchFamily="2" charset="0"/>
              </a:rPr>
              <a:t> </a:t>
            </a:r>
            <a:r>
              <a:rPr lang="en-GB" dirty="0" err="1" smtClean="0">
                <a:latin typeface="SassoonCRInfant" pitchFamily="2" charset="0"/>
              </a:rPr>
              <a:t>ck</a:t>
            </a:r>
            <a:r>
              <a:rPr lang="en-GB" dirty="0" smtClean="0">
                <a:latin typeface="SassoonCRInfant" pitchFamily="2" charset="0"/>
              </a:rPr>
              <a:t> </a:t>
            </a:r>
            <a:r>
              <a:rPr lang="en-GB" dirty="0" err="1" smtClean="0">
                <a:latin typeface="SassoonCRInfant" pitchFamily="2" charset="0"/>
              </a:rPr>
              <a:t>kn</a:t>
            </a:r>
            <a:r>
              <a:rPr lang="en-GB" dirty="0" smtClean="0">
                <a:latin typeface="SassoonCRInfant" pitchFamily="2" charset="0"/>
              </a:rPr>
              <a:t> </a:t>
            </a:r>
            <a:endParaRPr lang="en-GB" dirty="0" smtClean="0">
              <a:latin typeface="SassoonCRInfant" pitchFamily="2" charset="0"/>
            </a:endParaRPr>
          </a:p>
          <a:p>
            <a:pPr marL="514350" indent="-514350"/>
            <a:endParaRPr lang="en-GB" dirty="0" smtClean="0">
              <a:latin typeface="SassoonCRInfant" pitchFamily="2" charset="0"/>
            </a:endParaRPr>
          </a:p>
          <a:p>
            <a:pPr marL="514350" indent="-514350"/>
            <a:r>
              <a:rPr lang="en-GB" dirty="0" smtClean="0">
                <a:latin typeface="SassoonCRInfant" pitchFamily="2" charset="0"/>
              </a:rPr>
              <a:t>Followed by the set 2 sounds.</a:t>
            </a:r>
          </a:p>
          <a:p>
            <a:pPr marL="514350" indent="-514350">
              <a:buNone/>
            </a:pPr>
            <a:endParaRPr lang="en-GB" dirty="0" smtClean="0">
              <a:latin typeface="SassoonCRInfant" pitchFamily="2" charset="0"/>
            </a:endParaRPr>
          </a:p>
          <a:p>
            <a:pPr marL="514350" indent="-514350">
              <a:buNone/>
            </a:pPr>
            <a:r>
              <a:rPr lang="en-GB" dirty="0" smtClean="0">
                <a:latin typeface="SassoonCRInfant" pitchFamily="2" charset="0"/>
              </a:rPr>
              <a:t>ay </a:t>
            </a:r>
            <a:r>
              <a:rPr lang="en-GB" dirty="0" err="1" smtClean="0">
                <a:latin typeface="SassoonCRInfant" pitchFamily="2" charset="0"/>
              </a:rPr>
              <a:t>ee</a:t>
            </a:r>
            <a:r>
              <a:rPr lang="en-GB" dirty="0" smtClean="0">
                <a:latin typeface="SassoonCRInfant" pitchFamily="2" charset="0"/>
              </a:rPr>
              <a:t> </a:t>
            </a:r>
            <a:r>
              <a:rPr lang="en-GB" dirty="0" err="1" smtClean="0">
                <a:latin typeface="SassoonCRInfant" pitchFamily="2" charset="0"/>
              </a:rPr>
              <a:t>igh</a:t>
            </a:r>
            <a:r>
              <a:rPr lang="en-GB" dirty="0" smtClean="0">
                <a:latin typeface="SassoonCRInfant" pitchFamily="2" charset="0"/>
              </a:rPr>
              <a:t> </a:t>
            </a:r>
            <a:r>
              <a:rPr lang="en-GB" dirty="0" err="1" smtClean="0">
                <a:latin typeface="SassoonCRInfant" pitchFamily="2" charset="0"/>
              </a:rPr>
              <a:t>ow</a:t>
            </a:r>
            <a:r>
              <a:rPr lang="en-GB" dirty="0" smtClean="0">
                <a:latin typeface="SassoonCRInfant" pitchFamily="2" charset="0"/>
              </a:rPr>
              <a:t> </a:t>
            </a:r>
            <a:r>
              <a:rPr lang="en-GB" dirty="0" err="1" smtClean="0">
                <a:latin typeface="SassoonCRInfant" pitchFamily="2" charset="0"/>
              </a:rPr>
              <a:t>oo</a:t>
            </a:r>
            <a:r>
              <a:rPr lang="en-GB" dirty="0" smtClean="0">
                <a:latin typeface="SassoonCRInfant" pitchFamily="2" charset="0"/>
              </a:rPr>
              <a:t> </a:t>
            </a:r>
            <a:r>
              <a:rPr lang="en-GB" dirty="0" err="1" smtClean="0">
                <a:latin typeface="SassoonCRInfant" pitchFamily="2" charset="0"/>
              </a:rPr>
              <a:t>oo</a:t>
            </a:r>
            <a:r>
              <a:rPr lang="en-GB" dirty="0" smtClean="0">
                <a:latin typeface="SassoonCRInfant" pitchFamily="2" charset="0"/>
              </a:rPr>
              <a:t> </a:t>
            </a:r>
            <a:r>
              <a:rPr lang="en-GB" dirty="0" err="1" smtClean="0">
                <a:latin typeface="SassoonCRInfant" pitchFamily="2" charset="0"/>
              </a:rPr>
              <a:t>ar</a:t>
            </a:r>
            <a:r>
              <a:rPr lang="en-GB" dirty="0" smtClean="0">
                <a:latin typeface="SassoonCRInfant" pitchFamily="2" charset="0"/>
              </a:rPr>
              <a:t> or air </a:t>
            </a:r>
            <a:r>
              <a:rPr lang="en-GB" dirty="0" err="1" smtClean="0">
                <a:latin typeface="SassoonCRInfant" pitchFamily="2" charset="0"/>
              </a:rPr>
              <a:t>ir</a:t>
            </a:r>
            <a:r>
              <a:rPr lang="en-GB" dirty="0" smtClean="0">
                <a:latin typeface="SassoonCRInfant" pitchFamily="2" charset="0"/>
              </a:rPr>
              <a:t> </a:t>
            </a:r>
            <a:r>
              <a:rPr lang="en-GB" dirty="0" err="1" smtClean="0">
                <a:latin typeface="SassoonCRInfant" pitchFamily="2" charset="0"/>
              </a:rPr>
              <a:t>ou</a:t>
            </a:r>
            <a:r>
              <a:rPr lang="en-GB" dirty="0" smtClean="0">
                <a:latin typeface="SassoonCRInfant" pitchFamily="2" charset="0"/>
              </a:rPr>
              <a:t> </a:t>
            </a:r>
            <a:r>
              <a:rPr lang="en-GB" dirty="0" err="1" smtClean="0">
                <a:latin typeface="SassoonCRInfant" pitchFamily="2" charset="0"/>
              </a:rPr>
              <a:t>oy</a:t>
            </a:r>
            <a:r>
              <a:rPr lang="en-GB" dirty="0" smtClean="0">
                <a:latin typeface="SassoonCRInfant" pitchFamily="2" charset="0"/>
              </a:rPr>
              <a:t>- special friends</a:t>
            </a:r>
          </a:p>
          <a:p>
            <a:pPr marL="514350" indent="-514350">
              <a:buNone/>
            </a:pPr>
            <a:endParaRPr lang="en-GB" dirty="0" smtClean="0">
              <a:latin typeface="SassoonCRInfant" pitchFamily="2" charset="0"/>
            </a:endParaRPr>
          </a:p>
          <a:p>
            <a:pPr marL="514350" indent="-514350">
              <a:buNone/>
            </a:pPr>
            <a:r>
              <a:rPr lang="en-GB" dirty="0" smtClean="0">
                <a:latin typeface="SassoonCRInfant" pitchFamily="2" charset="0"/>
                <a:hlinkClick r:id="rId3"/>
              </a:rPr>
              <a:t>http://www.ruthmiskin.com/en/resources/sound-pronunciation-guide/</a:t>
            </a:r>
            <a:endParaRPr lang="en-GB" dirty="0" smtClean="0">
              <a:latin typeface="SassoonCRInfant" pitchFamily="2" charset="0"/>
            </a:endParaRPr>
          </a:p>
          <a:p>
            <a:pPr marL="514350" indent="-514350">
              <a:buNone/>
            </a:pPr>
            <a:endParaRPr lang="en-GB" dirty="0" smtClean="0"/>
          </a:p>
          <a:p>
            <a:pPr marL="514350" indent="-514350">
              <a:buNone/>
            </a:pPr>
            <a:endParaRPr lang="en-GB" dirty="0" smtClean="0"/>
          </a:p>
          <a:p>
            <a:pPr marL="514350" indent="-514350">
              <a:buAutoNum type="arabicParenR"/>
            </a:pPr>
            <a:endParaRPr lang="en-US" dirty="0"/>
          </a:p>
        </p:txBody>
      </p:sp>
      <p:sp>
        <p:nvSpPr>
          <p:cNvPr id="7"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ramsgate free school">
            <a:hlinkClick r:id="rId4"/>
          </p:cNvPr>
          <p:cNvPicPr>
            <a:picLocks noChangeAspect="1" noChangeArrowheads="1"/>
          </p:cNvPicPr>
          <p:nvPr/>
        </p:nvPicPr>
        <p:blipFill>
          <a:blip r:embed="rId5" cstate="print"/>
          <a:srcRect/>
          <a:stretch>
            <a:fillRect/>
          </a:stretch>
        </p:blipFill>
        <p:spPr bwMode="auto">
          <a:xfrm>
            <a:off x="7596336" y="692696"/>
            <a:ext cx="1368152" cy="136815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SassoonCRInfant" pitchFamily="2" charset="0"/>
              </a:rPr>
              <a:t>Read Write Inc in Year 1</a:t>
            </a:r>
            <a:endParaRPr lang="en-US" dirty="0">
              <a:latin typeface="SassoonCRInfant" pitchFamily="2" charset="0"/>
            </a:endParaRPr>
          </a:p>
        </p:txBody>
      </p:sp>
      <p:sp>
        <p:nvSpPr>
          <p:cNvPr id="3" name="Content Placeholder 2"/>
          <p:cNvSpPr>
            <a:spLocks noGrp="1"/>
          </p:cNvSpPr>
          <p:nvPr>
            <p:ph idx="1"/>
          </p:nvPr>
        </p:nvSpPr>
        <p:spPr>
          <a:xfrm>
            <a:off x="457200" y="1935480"/>
            <a:ext cx="8229600" cy="3365728"/>
          </a:xfrm>
        </p:spPr>
        <p:txBody>
          <a:bodyPr>
            <a:normAutofit fontScale="92500" lnSpcReduction="20000"/>
          </a:bodyPr>
          <a:lstStyle/>
          <a:p>
            <a:pPr marL="514350" indent="-514350"/>
            <a:r>
              <a:rPr lang="en-GB" dirty="0" smtClean="0">
                <a:latin typeface="SassoonCRInfant" pitchFamily="2" charset="0"/>
              </a:rPr>
              <a:t>In year 1 the children will have been assessed to find out how many sounds they can know from set one and two that were taught in reception. </a:t>
            </a:r>
          </a:p>
          <a:p>
            <a:pPr marL="514350" indent="-514350"/>
            <a:r>
              <a:rPr lang="en-GB" dirty="0" smtClean="0">
                <a:latin typeface="SassoonCRInfant" pitchFamily="2" charset="0"/>
              </a:rPr>
              <a:t>The children will then be grouped and the groups will re-cap at set one, two or continue to set 3. </a:t>
            </a:r>
          </a:p>
          <a:p>
            <a:pPr marL="514350" indent="-514350"/>
            <a:endParaRPr lang="en-GB" dirty="0" smtClean="0">
              <a:latin typeface="SassoonCRInfant" pitchFamily="2" charset="0"/>
            </a:endParaRPr>
          </a:p>
          <a:p>
            <a:pPr marL="514350" indent="-514350"/>
            <a:r>
              <a:rPr lang="en-GB" dirty="0" smtClean="0">
                <a:latin typeface="SassoonCRInfant" pitchFamily="2" charset="0"/>
              </a:rPr>
              <a:t>Set 3 sounds- special</a:t>
            </a:r>
          </a:p>
          <a:p>
            <a:pPr marL="514350" indent="-514350">
              <a:buNone/>
            </a:pPr>
            <a:r>
              <a:rPr lang="en-GB" dirty="0" smtClean="0">
                <a:latin typeface="SassoonCRInfant" pitchFamily="2" charset="0"/>
              </a:rPr>
              <a:t>friends and special friends</a:t>
            </a:r>
          </a:p>
          <a:p>
            <a:pPr marL="514350" indent="-514350">
              <a:buNone/>
            </a:pPr>
            <a:r>
              <a:rPr lang="en-GB" dirty="0" smtClean="0">
                <a:latin typeface="SassoonCRInfant" pitchFamily="2" charset="0"/>
              </a:rPr>
              <a:t>Who have been separated</a:t>
            </a:r>
          </a:p>
          <a:p>
            <a:pPr marL="514350" indent="-514350">
              <a:buNone/>
            </a:pPr>
            <a:endParaRPr lang="en-GB" dirty="0" smtClean="0"/>
          </a:p>
          <a:p>
            <a:pPr marL="514350" indent="-514350">
              <a:buNone/>
            </a:pPr>
            <a:endParaRPr lang="en-GB" dirty="0" smtClean="0"/>
          </a:p>
          <a:p>
            <a:pPr marL="514350" indent="-514350">
              <a:buAutoNum type="arabicParenR"/>
            </a:pPr>
            <a:endParaRPr lang="en-US" dirty="0"/>
          </a:p>
        </p:txBody>
      </p:sp>
      <p:sp>
        <p:nvSpPr>
          <p:cNvPr id="7"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596336" y="692696"/>
            <a:ext cx="1368152" cy="1368153"/>
          </a:xfrm>
          <a:prstGeom prst="rect">
            <a:avLst/>
          </a:prstGeom>
          <a:noFill/>
        </p:spPr>
      </p:pic>
      <p:pic>
        <p:nvPicPr>
          <p:cNvPr id="59394" name="Picture 2" descr="Image result for rwi set 3 sounds">
            <a:hlinkClick r:id="rId5"/>
          </p:cNvPr>
          <p:cNvPicPr>
            <a:picLocks noChangeAspect="1" noChangeArrowheads="1"/>
          </p:cNvPicPr>
          <p:nvPr/>
        </p:nvPicPr>
        <p:blipFill>
          <a:blip r:embed="rId6" cstate="print"/>
          <a:srcRect/>
          <a:stretch>
            <a:fillRect/>
          </a:stretch>
        </p:blipFill>
        <p:spPr bwMode="auto">
          <a:xfrm>
            <a:off x="3995936" y="4221088"/>
            <a:ext cx="3744416" cy="219833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7239000" cy="770344"/>
          </a:xfrm>
        </p:spPr>
        <p:txBody>
          <a:bodyPr>
            <a:normAutofit fontScale="90000"/>
          </a:bodyPr>
          <a:lstStyle/>
          <a:p>
            <a:r>
              <a:rPr lang="en-GB" dirty="0" smtClean="0"/>
              <a:t>Blending – oral blending</a:t>
            </a:r>
            <a:endParaRPr lang="en-US" dirty="0"/>
          </a:p>
        </p:txBody>
      </p:sp>
      <p:sp>
        <p:nvSpPr>
          <p:cNvPr id="3" name="Content Placeholder 2"/>
          <p:cNvSpPr>
            <a:spLocks noGrp="1"/>
          </p:cNvSpPr>
          <p:nvPr>
            <p:ph idx="1"/>
          </p:nvPr>
        </p:nvSpPr>
        <p:spPr>
          <a:xfrm>
            <a:off x="467544" y="1700808"/>
            <a:ext cx="7239000" cy="4846320"/>
          </a:xfrm>
        </p:spPr>
        <p:txBody>
          <a:bodyPr>
            <a:noAutofit/>
          </a:bodyPr>
          <a:lstStyle/>
          <a:p>
            <a:r>
              <a:rPr lang="en-GB" sz="2400" dirty="0" smtClean="0">
                <a:latin typeface="SassoonCRInfant" pitchFamily="2" charset="0"/>
              </a:rPr>
              <a:t>In order to read using the sounds the children will also need to know how to blend.</a:t>
            </a:r>
          </a:p>
          <a:p>
            <a:r>
              <a:rPr lang="en-GB" sz="2400" dirty="0" smtClean="0">
                <a:latin typeface="SassoonCRInfant" pitchFamily="2" charset="0"/>
              </a:rPr>
              <a:t>This is when you say the sounds in a word and put them together to hear the whole word e.g. C-a-t, </a:t>
            </a:r>
            <a:r>
              <a:rPr lang="en-GB" sz="2400" dirty="0" err="1" smtClean="0">
                <a:latin typeface="SassoonCRInfant" pitchFamily="2" charset="0"/>
              </a:rPr>
              <a:t>sh</a:t>
            </a:r>
            <a:r>
              <a:rPr lang="en-GB" sz="2400" dirty="0" smtClean="0">
                <a:latin typeface="SassoonCRInfant" pitchFamily="2" charset="0"/>
              </a:rPr>
              <a:t>-</a:t>
            </a:r>
            <a:r>
              <a:rPr lang="en-GB" sz="2400" dirty="0" err="1" smtClean="0">
                <a:latin typeface="SassoonCRInfant" pitchFamily="2" charset="0"/>
              </a:rPr>
              <a:t>ee</a:t>
            </a:r>
            <a:r>
              <a:rPr lang="en-GB" sz="2400" dirty="0" smtClean="0">
                <a:latin typeface="SassoonCRInfant" pitchFamily="2" charset="0"/>
              </a:rPr>
              <a:t>-p, </a:t>
            </a:r>
            <a:r>
              <a:rPr lang="en-GB" sz="2400" dirty="0" err="1" smtClean="0">
                <a:latin typeface="SassoonCRInfant" pitchFamily="2" charset="0"/>
              </a:rPr>
              <a:t>th-i-nk</a:t>
            </a:r>
            <a:r>
              <a:rPr lang="en-GB" sz="2400" dirty="0" smtClean="0">
                <a:latin typeface="SassoonCRInfant" pitchFamily="2" charset="0"/>
              </a:rPr>
              <a:t>.</a:t>
            </a:r>
          </a:p>
          <a:p>
            <a:r>
              <a:rPr lang="en-GB" sz="2400" dirty="0" smtClean="0">
                <a:latin typeface="SassoonCRInfant" pitchFamily="2" charset="0"/>
              </a:rPr>
              <a:t>The first step in blending is known as oral blending. This is when you say the sounds in a word to the children and they tell you what the whole word is.</a:t>
            </a:r>
          </a:p>
          <a:p>
            <a:r>
              <a:rPr lang="en-GB" sz="2400" dirty="0" smtClean="0">
                <a:latin typeface="SassoonCRInfant" pitchFamily="2" charset="0"/>
              </a:rPr>
              <a:t>For this we use Fred the Frog</a:t>
            </a:r>
          </a:p>
          <a:p>
            <a:r>
              <a:rPr lang="en-GB" sz="2400" dirty="0" smtClean="0">
                <a:latin typeface="SassoonCRInfant" pitchFamily="2" charset="0"/>
                <a:hlinkClick r:id="rId3"/>
              </a:rPr>
              <a:t>http://www.ruthmiskin.com/en/resources/parent-tutorial-preparing-teach-reading-fred-games/</a:t>
            </a:r>
            <a:endParaRPr lang="en-GB" sz="2400" dirty="0" smtClean="0">
              <a:latin typeface="SassoonCRInfant" pitchFamily="2" charset="0"/>
            </a:endParaRPr>
          </a:p>
          <a:p>
            <a:endParaRPr lang="en-GB" sz="2400" dirty="0" smtClean="0"/>
          </a:p>
          <a:p>
            <a:pPr>
              <a:buNone/>
            </a:pPr>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4"/>
          </p:cNvPr>
          <p:cNvPicPr>
            <a:picLocks noChangeAspect="1" noChangeArrowheads="1"/>
          </p:cNvPicPr>
          <p:nvPr/>
        </p:nvPicPr>
        <p:blipFill>
          <a:blip r:embed="rId5" cstate="print"/>
          <a:srcRect/>
          <a:stretch>
            <a:fillRect/>
          </a:stretch>
        </p:blipFill>
        <p:spPr bwMode="auto">
          <a:xfrm>
            <a:off x="7524328" y="620688"/>
            <a:ext cx="1368152" cy="1368153"/>
          </a:xfrm>
          <a:prstGeom prst="rect">
            <a:avLst/>
          </a:prstGeom>
          <a:noFill/>
        </p:spPr>
      </p:pic>
      <p:pic>
        <p:nvPicPr>
          <p:cNvPr id="38914" name="Picture 2" descr="Image result for rwi green words">
            <a:hlinkClick r:id="rId6"/>
          </p:cNvPr>
          <p:cNvPicPr>
            <a:picLocks noChangeAspect="1" noChangeArrowheads="1"/>
          </p:cNvPicPr>
          <p:nvPr/>
        </p:nvPicPr>
        <p:blipFill>
          <a:blip r:embed="rId7" cstate="print"/>
          <a:srcRect/>
          <a:stretch>
            <a:fillRect/>
          </a:stretch>
        </p:blipFill>
        <p:spPr bwMode="auto">
          <a:xfrm>
            <a:off x="6911752" y="4797152"/>
            <a:ext cx="2232248" cy="1047439"/>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Blending</a:t>
            </a:r>
            <a:endParaRPr lang="en-US" dirty="0"/>
          </a:p>
        </p:txBody>
      </p:sp>
      <p:sp>
        <p:nvSpPr>
          <p:cNvPr id="3" name="Content Placeholder 2"/>
          <p:cNvSpPr>
            <a:spLocks noGrp="1"/>
          </p:cNvSpPr>
          <p:nvPr>
            <p:ph idx="1"/>
          </p:nvPr>
        </p:nvSpPr>
        <p:spPr>
          <a:xfrm>
            <a:off x="467544" y="2636912"/>
            <a:ext cx="8229600" cy="2664296"/>
          </a:xfrm>
        </p:spPr>
        <p:txBody>
          <a:bodyPr>
            <a:noAutofit/>
          </a:bodyPr>
          <a:lstStyle/>
          <a:p>
            <a:r>
              <a:rPr lang="en-GB" dirty="0" smtClean="0">
                <a:latin typeface="SassoonCRInfant" pitchFamily="2" charset="0"/>
              </a:rPr>
              <a:t>Once the children recognise some sounds confidently and can orally blend then they will begin to be able to read simple regular words (green words) by looking at the word, saying the sounds and blending the word together.</a:t>
            </a:r>
          </a:p>
          <a:p>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596336" y="692696"/>
            <a:ext cx="1368152" cy="1368153"/>
          </a:xfrm>
          <a:prstGeom prst="rect">
            <a:avLst/>
          </a:prstGeom>
          <a:noFill/>
        </p:spPr>
      </p:pic>
      <p:pic>
        <p:nvPicPr>
          <p:cNvPr id="36866" name="Picture 2" descr="Image result for rwi green words">
            <a:hlinkClick r:id="rId5"/>
          </p:cNvPr>
          <p:cNvPicPr>
            <a:picLocks noChangeAspect="1" noChangeArrowheads="1"/>
          </p:cNvPicPr>
          <p:nvPr/>
        </p:nvPicPr>
        <p:blipFill>
          <a:blip r:embed="rId6" cstate="print"/>
          <a:srcRect/>
          <a:stretch>
            <a:fillRect/>
          </a:stretch>
        </p:blipFill>
        <p:spPr bwMode="auto">
          <a:xfrm>
            <a:off x="2339752" y="4293096"/>
            <a:ext cx="4200401" cy="168016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CRInfant" pitchFamily="2" charset="0"/>
              </a:rPr>
              <a:t>Red words</a:t>
            </a:r>
            <a:endParaRPr lang="en-GB" dirty="0">
              <a:latin typeface="SassoonCRInfant" pitchFamily="2" charset="0"/>
            </a:endParaRPr>
          </a:p>
        </p:txBody>
      </p:sp>
      <p:sp>
        <p:nvSpPr>
          <p:cNvPr id="3" name="Content Placeholder 2"/>
          <p:cNvSpPr>
            <a:spLocks noGrp="1"/>
          </p:cNvSpPr>
          <p:nvPr>
            <p:ph idx="1"/>
          </p:nvPr>
        </p:nvSpPr>
        <p:spPr/>
        <p:txBody>
          <a:bodyPr/>
          <a:lstStyle/>
          <a:p>
            <a:r>
              <a:rPr lang="en-GB" dirty="0" smtClean="0">
                <a:latin typeface="SassoonCRInfant" pitchFamily="2" charset="0"/>
              </a:rPr>
              <a:t>There are, annoyingly, many words in the English language that we cannot blend as they are irregular</a:t>
            </a:r>
          </a:p>
          <a:p>
            <a:r>
              <a:rPr lang="en-GB" dirty="0" smtClean="0">
                <a:latin typeface="SassoonCRInfant" pitchFamily="2" charset="0"/>
              </a:rPr>
              <a:t>E.g. Come, are, the, does.</a:t>
            </a:r>
          </a:p>
          <a:p>
            <a:r>
              <a:rPr lang="en-GB" dirty="0" smtClean="0">
                <a:latin typeface="SassoonCRInfant" pitchFamily="2" charset="0"/>
              </a:rPr>
              <a:t>These words are called red words.</a:t>
            </a:r>
          </a:p>
          <a:p>
            <a:r>
              <a:rPr lang="en-GB" dirty="0" smtClean="0">
                <a:latin typeface="SassoonCRInfant" pitchFamily="2" charset="0"/>
              </a:rPr>
              <a:t>The children have to memorise what these look like as a whole word. They will learn them by sight. They cannot blend these words.</a:t>
            </a:r>
            <a:endParaRPr lang="en-GB"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2"/>
          </p:cNvPr>
          <p:cNvPicPr>
            <a:picLocks noChangeAspect="1" noChangeArrowheads="1"/>
          </p:cNvPicPr>
          <p:nvPr/>
        </p:nvPicPr>
        <p:blipFill>
          <a:blip r:embed="rId3" cstate="print"/>
          <a:srcRect/>
          <a:stretch>
            <a:fillRect/>
          </a:stretch>
        </p:blipFill>
        <p:spPr bwMode="auto">
          <a:xfrm>
            <a:off x="7524328" y="692696"/>
            <a:ext cx="1368152" cy="1368153"/>
          </a:xfrm>
          <a:prstGeom prst="rect">
            <a:avLst/>
          </a:prstGeom>
          <a:noFill/>
        </p:spPr>
      </p:pic>
      <p:pic>
        <p:nvPicPr>
          <p:cNvPr id="34818" name="Picture 2" descr="Image result for rwi green words">
            <a:hlinkClick r:id="rId4"/>
          </p:cNvPr>
          <p:cNvPicPr>
            <a:picLocks noChangeAspect="1" noChangeArrowheads="1"/>
          </p:cNvPicPr>
          <p:nvPr/>
        </p:nvPicPr>
        <p:blipFill>
          <a:blip r:embed="rId5" cstate="print"/>
          <a:srcRect/>
          <a:stretch>
            <a:fillRect/>
          </a:stretch>
        </p:blipFill>
        <p:spPr bwMode="auto">
          <a:xfrm>
            <a:off x="5652120" y="4725144"/>
            <a:ext cx="1905000" cy="134302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lstStyle/>
          <a:p>
            <a:r>
              <a:rPr lang="en-GB" dirty="0" smtClean="0">
                <a:latin typeface="SassoonCRInfant" pitchFamily="2" charset="0"/>
              </a:rPr>
              <a:t>RWI books</a:t>
            </a:r>
            <a:endParaRPr lang="en-GB" dirty="0">
              <a:latin typeface="SassoonCRInfant" pitchFamily="2" charset="0"/>
            </a:endParaRPr>
          </a:p>
        </p:txBody>
      </p:sp>
      <p:sp>
        <p:nvSpPr>
          <p:cNvPr id="3" name="Content Placeholder 2"/>
          <p:cNvSpPr>
            <a:spLocks noGrp="1"/>
          </p:cNvSpPr>
          <p:nvPr>
            <p:ph idx="1"/>
          </p:nvPr>
        </p:nvSpPr>
        <p:spPr>
          <a:xfrm>
            <a:off x="457200" y="1700808"/>
            <a:ext cx="8229600" cy="4623792"/>
          </a:xfrm>
        </p:spPr>
        <p:txBody>
          <a:bodyPr>
            <a:normAutofit/>
          </a:bodyPr>
          <a:lstStyle/>
          <a:p>
            <a:r>
              <a:rPr lang="en-GB" sz="2200" dirty="0" smtClean="0">
                <a:latin typeface="SassoonCRInfant" pitchFamily="2" charset="0"/>
              </a:rPr>
              <a:t>When the children are ready they will start the reading and writing section of RWI. </a:t>
            </a:r>
          </a:p>
          <a:p>
            <a:r>
              <a:rPr lang="en-GB" sz="2200" dirty="0" smtClean="0">
                <a:latin typeface="SassoonCRInfant" pitchFamily="2" charset="0"/>
              </a:rPr>
              <a:t>The books are all banded and lower levels are on a one day cycle, middle levels on a 3 day cycle and higher levels on a 5 day cycle. </a:t>
            </a:r>
          </a:p>
          <a:p>
            <a:r>
              <a:rPr lang="en-GB" sz="2200" dirty="0" smtClean="0">
                <a:latin typeface="SassoonCRInfant" pitchFamily="2" charset="0"/>
              </a:rPr>
              <a:t>The activities include: reading green words, reading red words, taking turns to read the book, spelling, holding a sentence, comprehension, handwriting and writing about the book. </a:t>
            </a:r>
            <a:endParaRPr lang="en-GB" sz="2200"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2"/>
          </p:cNvPr>
          <p:cNvPicPr>
            <a:picLocks noChangeAspect="1" noChangeArrowheads="1"/>
          </p:cNvPicPr>
          <p:nvPr/>
        </p:nvPicPr>
        <p:blipFill>
          <a:blip r:embed="rId3" cstate="print"/>
          <a:srcRect/>
          <a:stretch>
            <a:fillRect/>
          </a:stretch>
        </p:blipFill>
        <p:spPr bwMode="auto">
          <a:xfrm>
            <a:off x="7775848" y="548680"/>
            <a:ext cx="1368152" cy="1368153"/>
          </a:xfrm>
          <a:prstGeom prst="rect">
            <a:avLst/>
          </a:prstGeom>
          <a:noFill/>
        </p:spPr>
      </p:pic>
      <p:pic>
        <p:nvPicPr>
          <p:cNvPr id="60418" name="Picture 2" descr="Image result for rwi get writing books">
            <a:hlinkClick r:id="rId4"/>
          </p:cNvPr>
          <p:cNvPicPr>
            <a:picLocks noChangeAspect="1" noChangeArrowheads="1"/>
          </p:cNvPicPr>
          <p:nvPr/>
        </p:nvPicPr>
        <p:blipFill>
          <a:blip r:embed="rId5" cstate="print"/>
          <a:srcRect/>
          <a:stretch>
            <a:fillRect/>
          </a:stretch>
        </p:blipFill>
        <p:spPr bwMode="auto">
          <a:xfrm>
            <a:off x="2051720" y="4221088"/>
            <a:ext cx="4968552" cy="220522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239000" cy="914360"/>
          </a:xfrm>
        </p:spPr>
        <p:txBody>
          <a:bodyPr/>
          <a:lstStyle/>
          <a:p>
            <a:r>
              <a:rPr lang="en-GB" dirty="0" smtClean="0">
                <a:latin typeface="SassoonCRInfant" pitchFamily="2" charset="0"/>
              </a:rPr>
              <a:t>Helping at home</a:t>
            </a:r>
            <a:endParaRPr lang="en-US" dirty="0">
              <a:latin typeface="SassoonCRInfant" pitchFamily="2" charset="0"/>
            </a:endParaRPr>
          </a:p>
        </p:txBody>
      </p:sp>
      <p:sp>
        <p:nvSpPr>
          <p:cNvPr id="3" name="Content Placeholder 2"/>
          <p:cNvSpPr>
            <a:spLocks noGrp="1"/>
          </p:cNvSpPr>
          <p:nvPr>
            <p:ph idx="1"/>
          </p:nvPr>
        </p:nvSpPr>
        <p:spPr>
          <a:xfrm>
            <a:off x="467544" y="1412776"/>
            <a:ext cx="8064896" cy="5042960"/>
          </a:xfrm>
        </p:spPr>
        <p:txBody>
          <a:bodyPr>
            <a:noAutofit/>
          </a:bodyPr>
          <a:lstStyle/>
          <a:p>
            <a:r>
              <a:rPr lang="en-GB" sz="2100" dirty="0" smtClean="0">
                <a:latin typeface="SassoonCRInfant" pitchFamily="2" charset="0"/>
              </a:rPr>
              <a:t>Sound books.</a:t>
            </a:r>
          </a:p>
          <a:p>
            <a:r>
              <a:rPr lang="en-GB" sz="2100" dirty="0" smtClean="0">
                <a:latin typeface="SassoonCRInfant" pitchFamily="2" charset="0"/>
              </a:rPr>
              <a:t>We will write each new sound your child has learned in the book.  Your child can draw pictures of things that begin with that sound and they could practise writing the sound if they are ready.</a:t>
            </a:r>
          </a:p>
          <a:p>
            <a:r>
              <a:rPr lang="en-GB" sz="2100" dirty="0" smtClean="0">
                <a:latin typeface="SassoonCRInfant" pitchFamily="2" charset="0"/>
              </a:rPr>
              <a:t>It would be hugely beneficial for you to go through your sound book every time you listen to your child read. </a:t>
            </a:r>
          </a:p>
          <a:p>
            <a:r>
              <a:rPr lang="en-GB" sz="2100" dirty="0" smtClean="0">
                <a:latin typeface="SassoonCRInfant" pitchFamily="2" charset="0"/>
              </a:rPr>
              <a:t>We </a:t>
            </a:r>
            <a:r>
              <a:rPr lang="en-GB" sz="2100" dirty="0" smtClean="0">
                <a:latin typeface="SassoonCRInfant" pitchFamily="2" charset="0"/>
              </a:rPr>
              <a:t>will also send </a:t>
            </a:r>
            <a:r>
              <a:rPr lang="en-GB" sz="2100" dirty="0" smtClean="0">
                <a:latin typeface="SassoonCRInfant" pitchFamily="2" charset="0"/>
              </a:rPr>
              <a:t>red and green words</a:t>
            </a:r>
            <a:r>
              <a:rPr lang="en-GB" sz="2100" dirty="0" smtClean="0">
                <a:latin typeface="SassoonCRInfant" pitchFamily="2" charset="0"/>
              </a:rPr>
              <a:t> </a:t>
            </a:r>
            <a:r>
              <a:rPr lang="en-GB" sz="2100" dirty="0" smtClean="0">
                <a:latin typeface="SassoonCRInfant" pitchFamily="2" charset="0"/>
              </a:rPr>
              <a:t>home on cards in order for you to play games with them to help your child to remember them as a whole.</a:t>
            </a:r>
          </a:p>
          <a:p>
            <a:r>
              <a:rPr lang="en-GB" sz="2100" dirty="0" smtClean="0">
                <a:latin typeface="SassoonCRInfant" pitchFamily="2" charset="0"/>
              </a:rPr>
              <a:t>Snap, matching pairs, hide the word.</a:t>
            </a:r>
            <a:endParaRPr lang="en-GB" sz="2200" dirty="0" smtClean="0">
              <a:latin typeface="SassoonCRInfant" pitchFamily="2" charset="0"/>
            </a:endParaRPr>
          </a:p>
          <a:p>
            <a:r>
              <a:rPr lang="en-GB" sz="2200" b="1" i="1" dirty="0" smtClean="0">
                <a:latin typeface="SassoonCRInfant" pitchFamily="2" charset="0"/>
              </a:rPr>
              <a:t>Please keep in the sound book in the plastic reading wallet so that we can keep it up to date. </a:t>
            </a:r>
          </a:p>
          <a:p>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668344" y="332656"/>
            <a:ext cx="1368152" cy="136815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books</a:t>
            </a:r>
            <a:endParaRPr lang="en-US" dirty="0"/>
          </a:p>
        </p:txBody>
      </p:sp>
      <p:sp>
        <p:nvSpPr>
          <p:cNvPr id="3" name="Content Placeholder 2"/>
          <p:cNvSpPr>
            <a:spLocks noGrp="1"/>
          </p:cNvSpPr>
          <p:nvPr>
            <p:ph idx="1"/>
          </p:nvPr>
        </p:nvSpPr>
        <p:spPr/>
        <p:txBody>
          <a:bodyPr>
            <a:normAutofit/>
          </a:bodyPr>
          <a:lstStyle/>
          <a:p>
            <a:r>
              <a:rPr lang="en-GB" dirty="0" smtClean="0">
                <a:latin typeface="SassoonCRInfant" pitchFamily="2" charset="0"/>
              </a:rPr>
              <a:t>Children can choose a book to take home from the class book corner to share with you. These can be changed as often as you wish.</a:t>
            </a:r>
            <a:endParaRPr lang="en-GB" b="1" i="1" dirty="0" smtClean="0">
              <a:latin typeface="SassoonCRInfant" pitchFamily="2" charset="0"/>
            </a:endParaRPr>
          </a:p>
          <a:p>
            <a:r>
              <a:rPr lang="en-GB" dirty="0" smtClean="0">
                <a:latin typeface="SassoonCRInfant" pitchFamily="2" charset="0"/>
              </a:rPr>
              <a:t>We will also send home reading scheme books once your child is ready, one of which is a phonic based book.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452320" y="692696"/>
            <a:ext cx="1368152" cy="1368153"/>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books</a:t>
            </a:r>
            <a:endParaRPr lang="en-US" dirty="0"/>
          </a:p>
        </p:txBody>
      </p:sp>
      <p:sp>
        <p:nvSpPr>
          <p:cNvPr id="3" name="Content Placeholder 2"/>
          <p:cNvSpPr>
            <a:spLocks noGrp="1"/>
          </p:cNvSpPr>
          <p:nvPr>
            <p:ph idx="1"/>
          </p:nvPr>
        </p:nvSpPr>
        <p:spPr/>
        <p:txBody>
          <a:bodyPr/>
          <a:lstStyle/>
          <a:p>
            <a:r>
              <a:rPr lang="en-GB" dirty="0" smtClean="0">
                <a:latin typeface="SassoonCRInfant" pitchFamily="2" charset="0"/>
              </a:rPr>
              <a:t>Discuss front cover: What might the book be about?</a:t>
            </a:r>
          </a:p>
          <a:p>
            <a:r>
              <a:rPr lang="en-GB" dirty="0" smtClean="0">
                <a:latin typeface="SassoonCRInfant" pitchFamily="2" charset="0"/>
              </a:rPr>
              <a:t>Look at the pictures.</a:t>
            </a:r>
          </a:p>
          <a:p>
            <a:r>
              <a:rPr lang="en-GB" dirty="0" smtClean="0">
                <a:latin typeface="SassoonCRInfant" pitchFamily="2" charset="0"/>
              </a:rPr>
              <a:t>Predict what might happen next.</a:t>
            </a:r>
          </a:p>
          <a:p>
            <a:r>
              <a:rPr lang="en-GB" dirty="0" smtClean="0">
                <a:latin typeface="SassoonCRInfant" pitchFamily="2" charset="0"/>
              </a:rPr>
              <a:t>Don’t expect your child to be able to sound out or recognise words we have not covered in class yet.</a:t>
            </a:r>
          </a:p>
          <a:p>
            <a:r>
              <a:rPr lang="en-GB" dirty="0" smtClean="0">
                <a:latin typeface="SassoonCRInfant" pitchFamily="2" charset="0"/>
              </a:rPr>
              <a:t>Did they like the story? What was their favourite part?</a:t>
            </a:r>
          </a:p>
          <a:p>
            <a:r>
              <a:rPr lang="en-GB" dirty="0" smtClean="0">
                <a:latin typeface="SassoonCRInfant" pitchFamily="2" charset="0"/>
              </a:rPr>
              <a:t>Can they retell the story in the correct sequence?</a:t>
            </a:r>
            <a:endParaRPr lang="en-US"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308304" y="692696"/>
            <a:ext cx="1368152" cy="136815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Pencil control</a:t>
            </a:r>
            <a:endParaRPr lang="en-US" dirty="0"/>
          </a:p>
        </p:txBody>
      </p:sp>
      <p:sp>
        <p:nvSpPr>
          <p:cNvPr id="3" name="Content Placeholder 2"/>
          <p:cNvSpPr>
            <a:spLocks noGrp="1"/>
          </p:cNvSpPr>
          <p:nvPr>
            <p:ph idx="1"/>
          </p:nvPr>
        </p:nvSpPr>
        <p:spPr/>
        <p:txBody>
          <a:bodyPr/>
          <a:lstStyle/>
          <a:p>
            <a:r>
              <a:rPr lang="en-US" dirty="0" smtClean="0">
                <a:latin typeface="SassoonCRInfant" pitchFamily="2" charset="0"/>
              </a:rPr>
              <a:t>Your child may not be ready for writing letters yet.  You can help them to prepare for this with different activities….</a:t>
            </a:r>
          </a:p>
          <a:p>
            <a:pPr lvl="1"/>
            <a:r>
              <a:rPr lang="en-US" dirty="0" smtClean="0">
                <a:latin typeface="SassoonCRInfant" pitchFamily="2" charset="0"/>
              </a:rPr>
              <a:t>Picking up small objects with tweezers</a:t>
            </a:r>
          </a:p>
          <a:p>
            <a:pPr lvl="1"/>
            <a:r>
              <a:rPr lang="en-US" dirty="0" smtClean="0">
                <a:latin typeface="SassoonCRInfant" pitchFamily="2" charset="0"/>
              </a:rPr>
              <a:t>Threading</a:t>
            </a:r>
          </a:p>
          <a:p>
            <a:pPr lvl="1"/>
            <a:r>
              <a:rPr lang="en-US" dirty="0" smtClean="0">
                <a:latin typeface="SassoonCRInfant" pitchFamily="2" charset="0"/>
              </a:rPr>
              <a:t>Playdough</a:t>
            </a:r>
          </a:p>
          <a:p>
            <a:pPr lvl="1"/>
            <a:r>
              <a:rPr lang="en-US" dirty="0" smtClean="0">
                <a:latin typeface="SassoonCRInfant" pitchFamily="2" charset="0"/>
              </a:rPr>
              <a:t>Buttons and zips</a:t>
            </a:r>
          </a:p>
          <a:p>
            <a:pPr lvl="1"/>
            <a:r>
              <a:rPr lang="en-US" dirty="0" smtClean="0">
                <a:latin typeface="SassoonCRInfant" pitchFamily="2" charset="0"/>
              </a:rPr>
              <a:t>Posting – coins, pasta, grains of rice etc</a:t>
            </a:r>
            <a:endParaRPr lang="en-US" dirty="0">
              <a:latin typeface="SassoonCRInfant" pitchFamily="2" charset="0"/>
            </a:endParaRPr>
          </a:p>
          <a:p>
            <a:r>
              <a:rPr lang="en-US" dirty="0" smtClean="0">
                <a:latin typeface="SassoonCRInfant" pitchFamily="2" charset="0"/>
              </a:rPr>
              <a:t>Once ready use variety of tools to make marks e.g. paint brushes, chunky felts/crayons, chalk, pencils.</a:t>
            </a:r>
          </a:p>
          <a:p>
            <a:endParaRPr lang="en-US"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524328" y="620688"/>
            <a:ext cx="1368152" cy="136815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Pencil control</a:t>
            </a:r>
            <a:endParaRPr lang="en-US" dirty="0"/>
          </a:p>
        </p:txBody>
      </p:sp>
      <p:sp>
        <p:nvSpPr>
          <p:cNvPr id="3" name="Content Placeholder 2"/>
          <p:cNvSpPr>
            <a:spLocks noGrp="1"/>
          </p:cNvSpPr>
          <p:nvPr>
            <p:ph idx="1"/>
          </p:nvPr>
        </p:nvSpPr>
        <p:spPr>
          <a:xfrm>
            <a:off x="467544" y="2636912"/>
            <a:ext cx="8229600" cy="3509744"/>
          </a:xfrm>
        </p:spPr>
        <p:txBody>
          <a:bodyPr/>
          <a:lstStyle/>
          <a:p>
            <a:r>
              <a:rPr lang="en-US" dirty="0" smtClean="0">
                <a:latin typeface="SassoonCRInfant" pitchFamily="2" charset="0"/>
              </a:rPr>
              <a:t>Begin with the pre writing shapes – including vertical lines and anti clockwise circles. (see the pre-writing shapes sheet)</a:t>
            </a:r>
          </a:p>
          <a:p>
            <a:r>
              <a:rPr lang="en-US" dirty="0" smtClean="0">
                <a:latin typeface="SassoonCRInfant" pitchFamily="2" charset="0"/>
              </a:rPr>
              <a:t>Once ready begin to help your child to form individual letters.</a:t>
            </a:r>
          </a:p>
          <a:p>
            <a:r>
              <a:rPr lang="en-US" dirty="0" smtClean="0">
                <a:latin typeface="SassoonCRInfant" pitchFamily="2" charset="0"/>
              </a:rPr>
              <a:t>Please see handwriting ‘patter’ in child’s sound book.</a:t>
            </a:r>
          </a:p>
          <a:p>
            <a:endParaRPr lang="en-US" dirty="0" smtClean="0"/>
          </a:p>
          <a:p>
            <a:endParaRPr lang="en-US"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524328" y="692696"/>
            <a:ext cx="1368152" cy="1368153"/>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for meaning</a:t>
            </a:r>
            <a:endParaRPr lang="en-US" dirty="0"/>
          </a:p>
        </p:txBody>
      </p:sp>
      <p:sp>
        <p:nvSpPr>
          <p:cNvPr id="3" name="Content Placeholder 2"/>
          <p:cNvSpPr>
            <a:spLocks noGrp="1"/>
          </p:cNvSpPr>
          <p:nvPr>
            <p:ph idx="1"/>
          </p:nvPr>
        </p:nvSpPr>
        <p:spPr/>
        <p:txBody>
          <a:bodyPr/>
          <a:lstStyle/>
          <a:p>
            <a:r>
              <a:rPr lang="en-US" dirty="0" smtClean="0">
                <a:latin typeface="SassoonCRInfant" pitchFamily="2" charset="0"/>
              </a:rPr>
              <a:t>To begin with your child will ‘play’ at writing, making marks on paper.  When your child does this, encourage them to tell you what it ‘says’, so that your child understands the purpose of writing is to communicate meaning.</a:t>
            </a:r>
          </a:p>
          <a:p>
            <a:r>
              <a:rPr lang="en-US" dirty="0" smtClean="0">
                <a:latin typeface="SassoonCRInfant" pitchFamily="2" charset="0"/>
              </a:rPr>
              <a:t>The next step will involve your hearing and writing initial sounds in words.</a:t>
            </a:r>
          </a:p>
          <a:p>
            <a:r>
              <a:rPr lang="en-US" dirty="0" smtClean="0">
                <a:latin typeface="SassoonCRInfant" pitchFamily="2" charset="0"/>
              </a:rPr>
              <a:t>After this children are taught to hear and write the sounds in 2 and 3 sound words – using the sounds they are familiar with.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524328" y="692696"/>
            <a:ext cx="1368152" cy="1368153"/>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for meaning</a:t>
            </a:r>
            <a:endParaRPr lang="en-US" dirty="0"/>
          </a:p>
        </p:txBody>
      </p:sp>
      <p:sp>
        <p:nvSpPr>
          <p:cNvPr id="3" name="Content Placeholder 2"/>
          <p:cNvSpPr>
            <a:spLocks noGrp="1"/>
          </p:cNvSpPr>
          <p:nvPr>
            <p:ph idx="1"/>
          </p:nvPr>
        </p:nvSpPr>
        <p:spPr/>
        <p:txBody>
          <a:bodyPr/>
          <a:lstStyle/>
          <a:p>
            <a:r>
              <a:rPr lang="en-US" dirty="0" smtClean="0">
                <a:latin typeface="SassoonCRInfant" pitchFamily="2" charset="0"/>
              </a:rPr>
              <a:t>We do not worry at this stage if spelling is not accurate, it is more important that they are hearing and recording the main sounds in words e.g. we might expect your child to spell the word orange as orinj.</a:t>
            </a:r>
          </a:p>
          <a:p>
            <a:pPr>
              <a:buNone/>
            </a:pPr>
            <a:endParaRPr lang="en-US" dirty="0" smtClean="0">
              <a:latin typeface="SassoonCRInfant" pitchFamily="2" charset="0"/>
            </a:endParaRPr>
          </a:p>
          <a:p>
            <a:r>
              <a:rPr lang="en-US" dirty="0" smtClean="0">
                <a:latin typeface="SassoonCRInfant" pitchFamily="2" charset="0"/>
              </a:rPr>
              <a:t>We teach your child to spell the high frequency words as a whole word and not to try and sound this out. However, this is not a focus until the latter stages of year R.</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2" descr="Image result for ramsgate free school">
            <a:hlinkClick r:id="rId3"/>
          </p:cNvPr>
          <p:cNvPicPr>
            <a:picLocks noChangeAspect="1" noChangeArrowheads="1"/>
          </p:cNvPicPr>
          <p:nvPr/>
        </p:nvPicPr>
        <p:blipFill>
          <a:blip r:embed="rId4" cstate="print"/>
          <a:srcRect/>
          <a:stretch>
            <a:fillRect/>
          </a:stretch>
        </p:blipFill>
        <p:spPr bwMode="auto">
          <a:xfrm>
            <a:off x="7452320" y="764704"/>
            <a:ext cx="1368152" cy="1368153"/>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328</TotalTime>
  <Words>1248</Words>
  <Application>Microsoft Office PowerPoint</Application>
  <PresentationFormat>On-screen Show (4:3)</PresentationFormat>
  <Paragraphs>108</Paragraphs>
  <Slides>15</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Calibri</vt:lpstr>
      <vt:lpstr>Constantia</vt:lpstr>
      <vt:lpstr>SassoonCRInfant</vt:lpstr>
      <vt:lpstr>Wingdings 2</vt:lpstr>
      <vt:lpstr>Flow</vt:lpstr>
      <vt:lpstr>English in EYFS</vt:lpstr>
      <vt:lpstr>What is phonics?</vt:lpstr>
      <vt:lpstr>Read Write Inc in Year R</vt:lpstr>
      <vt:lpstr>Read Write Inc in Year 1</vt:lpstr>
      <vt:lpstr>Blending – oral blending</vt:lpstr>
      <vt:lpstr>Blending</vt:lpstr>
      <vt:lpstr>Red words</vt:lpstr>
      <vt:lpstr>RWI books</vt:lpstr>
      <vt:lpstr>Helping at home</vt:lpstr>
      <vt:lpstr>Reading books</vt:lpstr>
      <vt:lpstr>Reading books</vt:lpstr>
      <vt:lpstr>Writing – Pencil control</vt:lpstr>
      <vt:lpstr>Writing – Pencil control</vt:lpstr>
      <vt:lpstr>Writing – for meaning</vt:lpstr>
      <vt:lpstr>Writing – for meaning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to read in Foundation Stage</dc:title>
  <dc:creator>Cheshire</dc:creator>
  <cp:lastModifiedBy>Sophie Spurrier</cp:lastModifiedBy>
  <cp:revision>49</cp:revision>
  <dcterms:created xsi:type="dcterms:W3CDTF">2009-09-28T16:23:27Z</dcterms:created>
  <dcterms:modified xsi:type="dcterms:W3CDTF">2018-10-02T11:09:09Z</dcterms:modified>
</cp:coreProperties>
</file>