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70" r:id="rId5"/>
    <p:sldId id="258" r:id="rId6"/>
    <p:sldId id="264" r:id="rId7"/>
    <p:sldId id="265" r:id="rId8"/>
    <p:sldId id="266" r:id="rId9"/>
    <p:sldId id="268" r:id="rId10"/>
    <p:sldId id="267" r:id="rId11"/>
    <p:sldId id="269" r:id="rId12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00FF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37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B0B73B-577A-4909-AE1D-46669764511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6420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097E0A-034E-4B2E-AA31-3ADCC5DACAE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97430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71A2F5-B34A-4D8B-922A-1E269E75B55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21477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1A2E56-CDEE-4EAC-88BE-BD85AB9291D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98531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30D531-39C1-4C01-9C86-5E7C01B320C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04136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489797-1205-4495-AFD7-5E9858A70A9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253258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2B3ED7-7C13-4078-805C-0277B6300E5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61448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9CFD23-1BDF-4406-AB13-BDFF10E3972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24047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B09985-C3C9-47BC-ACC1-74D2506F6E4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21888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01F549-9996-4EB2-BB60-FEF9D0159BC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31454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CB0584-9D1B-45C5-A1FA-363A282A05F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91143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GB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C6971BA-14D3-41B7-918C-F8974220378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323850" y="2276475"/>
            <a:ext cx="82994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4000" b="1">
                <a:solidFill>
                  <a:srgbClr val="FF3300"/>
                </a:solidFill>
                <a:latin typeface="SassoonPrimaryInfant" pitchFamily="2" charset="0"/>
              </a:rPr>
              <a:t>We are learning </a:t>
            </a:r>
            <a:r>
              <a:rPr lang="en-GB" altLang="en-US" sz="4000" b="1">
                <a:solidFill>
                  <a:srgbClr val="0000FF"/>
                </a:solidFill>
                <a:latin typeface="SassoonPrimaryInfant" pitchFamily="2" charset="0"/>
              </a:rPr>
              <a:t>to write a recount</a:t>
            </a:r>
            <a:endParaRPr lang="en-GB" altLang="en-US" sz="4000" b="1">
              <a:solidFill>
                <a:srgbClr val="FF3300"/>
              </a:solidFill>
              <a:latin typeface="SassoonPrimaryInfa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395288" y="1916113"/>
            <a:ext cx="82994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4000" b="1">
                <a:solidFill>
                  <a:srgbClr val="FF3300"/>
                </a:solidFill>
                <a:latin typeface="SassoonPrimaryInfant" pitchFamily="2" charset="0"/>
              </a:rPr>
              <a:t>We are learning </a:t>
            </a:r>
            <a:r>
              <a:rPr lang="en-GB" altLang="en-US" sz="4000" b="1">
                <a:solidFill>
                  <a:srgbClr val="0000FF"/>
                </a:solidFill>
                <a:latin typeface="SassoonPrimaryInfant" pitchFamily="2" charset="0"/>
              </a:rPr>
              <a:t>to write a recount</a:t>
            </a:r>
            <a:endParaRPr lang="en-GB" altLang="en-US" sz="4000" b="1">
              <a:solidFill>
                <a:srgbClr val="FF3300"/>
              </a:solidFill>
              <a:latin typeface="SassoonPrimaryInfant" pitchFamily="2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3933825"/>
            <a:ext cx="1600200" cy="188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00" name="AutoShape 4"/>
          <p:cNvSpPr>
            <a:spLocks noChangeArrowheads="1"/>
          </p:cNvSpPr>
          <p:nvPr/>
        </p:nvSpPr>
        <p:spPr bwMode="auto">
          <a:xfrm>
            <a:off x="3203575" y="2852738"/>
            <a:ext cx="3313113" cy="1727200"/>
          </a:xfrm>
          <a:prstGeom prst="wedgeEllipseCallout">
            <a:avLst>
              <a:gd name="adj1" fmla="val -49426"/>
              <a:gd name="adj2" fmla="val 71968"/>
            </a:avLst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en-US" altLang="en-US"/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3635375" y="2997200"/>
            <a:ext cx="2611438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en-US" sz="2200">
                <a:latin typeface="SassoonPrimaryInfant" pitchFamily="2" charset="0"/>
              </a:rPr>
              <a:t>We are going to use time words to say what happened </a:t>
            </a:r>
          </a:p>
          <a:p>
            <a:pPr algn="ctr"/>
            <a:r>
              <a:rPr lang="en-GB" altLang="en-US" sz="2200" b="1">
                <a:latin typeface="SassoonPrimaryInfant" pitchFamily="2" charset="0"/>
              </a:rPr>
              <a:t>in order.</a:t>
            </a:r>
            <a:endParaRPr lang="en-GB" altLang="en-US" sz="2200">
              <a:latin typeface="SassoonPrimaryInfa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04813"/>
            <a:ext cx="7134225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47625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GB" altLang="en-US" sz="2800" b="1" dirty="0">
                <a:solidFill>
                  <a:srgbClr val="0000FF"/>
                </a:solidFill>
                <a:latin typeface="SassoonPrimaryInfant" pitchFamily="2" charset="0"/>
              </a:rPr>
              <a:t>Spot the time words...</a:t>
            </a: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651887" y="601313"/>
            <a:ext cx="333617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GB" altLang="en-US" sz="2800" b="1" u="sng" dirty="0" smtClean="0">
                <a:latin typeface="SassoonPrimaryInfant" pitchFamily="2" charset="0"/>
              </a:rPr>
              <a:t>My Easter Recount</a:t>
            </a:r>
            <a:endParaRPr lang="en-GB" altLang="en-US" sz="2800" b="1" u="sng" dirty="0">
              <a:latin typeface="SassoonPrimaryInfant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67544" y="1484784"/>
            <a:ext cx="8280920" cy="4959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Last Sunday was Easter Sunday!</a:t>
            </a:r>
            <a:endParaRPr lang="en-GB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smtClean="0">
                <a:effectLst/>
                <a:highlight>
                  <a:srgbClr val="FFFF00"/>
                </a:highlight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First</a:t>
            </a:r>
            <a:r>
              <a:rPr lang="en-GB" sz="1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I woke up really early because I was excited to find my </a:t>
            </a: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en-GB" sz="1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aster eggs! </a:t>
            </a:r>
            <a:endParaRPr lang="en-GB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My grown ups had hidden them in the garden. </a:t>
            </a:r>
            <a:endParaRPr lang="en-GB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smtClean="0">
                <a:effectLst/>
                <a:highlight>
                  <a:srgbClr val="FFFF00"/>
                </a:highlight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few minutes later,</a:t>
            </a:r>
            <a:r>
              <a:rPr lang="en-GB" sz="1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I grabbed my Easter basket and ran into the garden. I looked everywhere! I spotted some sparkly pink foil under a plant it was an egg! </a:t>
            </a:r>
            <a:r>
              <a:rPr lang="en-GB" sz="1800" dirty="0" smtClean="0">
                <a:effectLst/>
                <a:highlight>
                  <a:srgbClr val="FFFF00"/>
                </a:highlight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Then</a:t>
            </a:r>
            <a:r>
              <a:rPr lang="en-GB" sz="1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I saw another and another. I kept looking and I found some in the shed and behind the flower pots! I found 6 eggs all for me! Yum! </a:t>
            </a:r>
            <a:endParaRPr lang="en-GB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smtClean="0">
                <a:effectLst/>
                <a:highlight>
                  <a:srgbClr val="FFFF00"/>
                </a:highlight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Soon</a:t>
            </a:r>
            <a:r>
              <a:rPr lang="en-GB" sz="1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I was tired so I had a drink and some lunch and </a:t>
            </a:r>
            <a:r>
              <a:rPr lang="en-GB" sz="1800" dirty="0" smtClean="0">
                <a:effectLst/>
                <a:highlight>
                  <a:srgbClr val="FFFF00"/>
                </a:highlight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then</a:t>
            </a:r>
            <a:r>
              <a:rPr lang="en-GB" sz="1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I had some delicious chocolate eggs! </a:t>
            </a:r>
            <a:endParaRPr lang="en-GB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smtClean="0">
                <a:effectLst/>
                <a:highlight>
                  <a:srgbClr val="FFFF00"/>
                </a:highlight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Afterwards</a:t>
            </a:r>
            <a:r>
              <a:rPr lang="en-GB" sz="1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I went to the park with my family. The sun was shining and it was great. We walked around and looked at the flowers and birds and bees. </a:t>
            </a:r>
            <a:endParaRPr lang="en-GB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smtClean="0">
                <a:effectLst/>
                <a:highlight>
                  <a:srgbClr val="FFFF00"/>
                </a:highlight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Finally</a:t>
            </a:r>
            <a:r>
              <a:rPr lang="en-GB" sz="1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, I was tired and I snuggled up on the sofa with my sister to watch an Easter film.</a:t>
            </a:r>
            <a:endParaRPr lang="en-GB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4161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179388" y="765175"/>
            <a:ext cx="5905500" cy="8636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323850" y="908050"/>
            <a:ext cx="56102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2800" b="1" dirty="0">
                <a:solidFill>
                  <a:srgbClr val="FF3300"/>
                </a:solidFill>
                <a:latin typeface="SassoonPrimaryInfant" pitchFamily="2" charset="0"/>
              </a:rPr>
              <a:t>How to write a brilliant recount…</a:t>
            </a:r>
            <a:endParaRPr lang="en-GB" altLang="en-US" sz="2800" b="1" dirty="0">
              <a:solidFill>
                <a:srgbClr val="0000FF"/>
              </a:solidFill>
              <a:latin typeface="SassoonPrimaryInfa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179388" y="765175"/>
            <a:ext cx="5905500" cy="8636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323850" y="908050"/>
            <a:ext cx="56102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2800" b="1">
                <a:solidFill>
                  <a:srgbClr val="FF3300"/>
                </a:solidFill>
                <a:latin typeface="SassoonPrimaryInfant" pitchFamily="2" charset="0"/>
              </a:rPr>
              <a:t>How to write a brilliant recount…</a:t>
            </a:r>
            <a:endParaRPr lang="en-GB" altLang="en-US" sz="2800" b="1">
              <a:solidFill>
                <a:srgbClr val="0000FF"/>
              </a:solidFill>
              <a:latin typeface="SassoonPrimaryInfant" pitchFamily="2" charset="0"/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1187450" y="2276475"/>
            <a:ext cx="3240088" cy="8636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1692275" y="2420938"/>
            <a:ext cx="22225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2800" b="1">
                <a:solidFill>
                  <a:srgbClr val="FF3300"/>
                </a:solidFill>
                <a:latin typeface="SassoonPrimaryInfant" pitchFamily="2" charset="0"/>
              </a:rPr>
              <a:t>Introduction</a:t>
            </a:r>
            <a:endParaRPr lang="en-GB" altLang="en-US" sz="2800" b="1">
              <a:solidFill>
                <a:srgbClr val="0000FF"/>
              </a:solidFill>
              <a:latin typeface="SassoonPrimaryInfa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179388" y="765175"/>
            <a:ext cx="5905500" cy="8636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323850" y="908050"/>
            <a:ext cx="56102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2800" b="1">
                <a:solidFill>
                  <a:srgbClr val="FF3300"/>
                </a:solidFill>
                <a:latin typeface="SassoonPrimaryInfant" pitchFamily="2" charset="0"/>
              </a:rPr>
              <a:t>How to write a brilliant recount…</a:t>
            </a:r>
            <a:endParaRPr lang="en-GB" altLang="en-US" sz="2800" b="1">
              <a:solidFill>
                <a:srgbClr val="0000FF"/>
              </a:solidFill>
              <a:latin typeface="SassoonPrimaryInfant" pitchFamily="2" charset="0"/>
            </a:endParaRP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1187450" y="2276475"/>
            <a:ext cx="3240088" cy="8636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1692275" y="2420938"/>
            <a:ext cx="22225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2800" b="1">
                <a:solidFill>
                  <a:srgbClr val="FF3300"/>
                </a:solidFill>
                <a:latin typeface="SassoonPrimaryInfant" pitchFamily="2" charset="0"/>
              </a:rPr>
              <a:t>Introduction</a:t>
            </a:r>
            <a:endParaRPr lang="en-GB" altLang="en-US" sz="2800" b="1">
              <a:solidFill>
                <a:srgbClr val="0000FF"/>
              </a:solidFill>
              <a:latin typeface="SassoonPrimaryInfant" pitchFamily="2" charset="0"/>
            </a:endParaRPr>
          </a:p>
        </p:txBody>
      </p:sp>
      <p:sp>
        <p:nvSpPr>
          <p:cNvPr id="9225" name="Line 9"/>
          <p:cNvSpPr>
            <a:spLocks noChangeShapeType="1"/>
          </p:cNvSpPr>
          <p:nvPr/>
        </p:nvSpPr>
        <p:spPr bwMode="auto">
          <a:xfrm flipV="1">
            <a:off x="3924300" y="2349500"/>
            <a:ext cx="1079500" cy="358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9226" name="Line 10"/>
          <p:cNvSpPr>
            <a:spLocks noChangeShapeType="1"/>
          </p:cNvSpPr>
          <p:nvPr/>
        </p:nvSpPr>
        <p:spPr bwMode="auto">
          <a:xfrm>
            <a:off x="3924300" y="2779713"/>
            <a:ext cx="1152525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9227" name="Line 11"/>
          <p:cNvSpPr>
            <a:spLocks noChangeShapeType="1"/>
          </p:cNvSpPr>
          <p:nvPr/>
        </p:nvSpPr>
        <p:spPr bwMode="auto">
          <a:xfrm>
            <a:off x="3924300" y="2852738"/>
            <a:ext cx="1152525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9228" name="Text Box 12"/>
          <p:cNvSpPr txBox="1">
            <a:spLocks noChangeArrowheads="1"/>
          </p:cNvSpPr>
          <p:nvPr/>
        </p:nvSpPr>
        <p:spPr bwMode="auto">
          <a:xfrm>
            <a:off x="5076825" y="2133600"/>
            <a:ext cx="974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b="1">
                <a:latin typeface="SassoonPrimaryInfant" pitchFamily="2" charset="0"/>
              </a:rPr>
              <a:t>When ?</a:t>
            </a:r>
          </a:p>
        </p:txBody>
      </p:sp>
      <p:sp>
        <p:nvSpPr>
          <p:cNvPr id="9229" name="Text Box 13"/>
          <p:cNvSpPr txBox="1">
            <a:spLocks noChangeArrowheads="1"/>
          </p:cNvSpPr>
          <p:nvPr/>
        </p:nvSpPr>
        <p:spPr bwMode="auto">
          <a:xfrm>
            <a:off x="5148263" y="2636838"/>
            <a:ext cx="8588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b="1">
                <a:latin typeface="SassoonPrimaryInfant" pitchFamily="2" charset="0"/>
              </a:rPr>
              <a:t>Who ?</a:t>
            </a:r>
          </a:p>
        </p:txBody>
      </p:sp>
      <p:sp>
        <p:nvSpPr>
          <p:cNvPr id="9230" name="Text Box 14"/>
          <p:cNvSpPr txBox="1">
            <a:spLocks noChangeArrowheads="1"/>
          </p:cNvSpPr>
          <p:nvPr/>
        </p:nvSpPr>
        <p:spPr bwMode="auto">
          <a:xfrm>
            <a:off x="5148263" y="3068638"/>
            <a:ext cx="10810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altLang="en-US" b="1">
                <a:latin typeface="SassoonPrimaryInfant" pitchFamily="2" charset="0"/>
              </a:rPr>
              <a:t>Where 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179388" y="765175"/>
            <a:ext cx="5905500" cy="8636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323850" y="908050"/>
            <a:ext cx="56102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2800" b="1">
                <a:solidFill>
                  <a:srgbClr val="FF3300"/>
                </a:solidFill>
                <a:latin typeface="SassoonPrimaryInfant" pitchFamily="2" charset="0"/>
              </a:rPr>
              <a:t>How to write a brilliant recount…</a:t>
            </a:r>
            <a:endParaRPr lang="en-GB" altLang="en-US" sz="2800" b="1">
              <a:solidFill>
                <a:srgbClr val="0000FF"/>
              </a:solidFill>
              <a:latin typeface="SassoonPrimaryInfant" pitchFamily="2" charset="0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1187450" y="2276475"/>
            <a:ext cx="3240088" cy="8636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1692275" y="2420938"/>
            <a:ext cx="22225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2800" b="1">
                <a:latin typeface="SassoonPrimaryInfant" pitchFamily="2" charset="0"/>
              </a:rPr>
              <a:t>Introduction</a:t>
            </a:r>
          </a:p>
        </p:txBody>
      </p:sp>
      <p:sp>
        <p:nvSpPr>
          <p:cNvPr id="10246" name="Line 6"/>
          <p:cNvSpPr>
            <a:spLocks noChangeShapeType="1"/>
          </p:cNvSpPr>
          <p:nvPr/>
        </p:nvSpPr>
        <p:spPr bwMode="auto">
          <a:xfrm flipV="1">
            <a:off x="3924300" y="2349500"/>
            <a:ext cx="1079500" cy="358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247" name="Line 7"/>
          <p:cNvSpPr>
            <a:spLocks noChangeShapeType="1"/>
          </p:cNvSpPr>
          <p:nvPr/>
        </p:nvSpPr>
        <p:spPr bwMode="auto">
          <a:xfrm>
            <a:off x="3924300" y="2781300"/>
            <a:ext cx="1152525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248" name="Line 8"/>
          <p:cNvSpPr>
            <a:spLocks noChangeShapeType="1"/>
          </p:cNvSpPr>
          <p:nvPr/>
        </p:nvSpPr>
        <p:spPr bwMode="auto">
          <a:xfrm>
            <a:off x="3924300" y="2852738"/>
            <a:ext cx="1152525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5076825" y="2133600"/>
            <a:ext cx="974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b="1">
                <a:latin typeface="SassoonPrimaryInfant" pitchFamily="2" charset="0"/>
              </a:rPr>
              <a:t>When ?</a:t>
            </a: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5148263" y="2636838"/>
            <a:ext cx="8588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b="1">
                <a:latin typeface="SassoonPrimaryInfant" pitchFamily="2" charset="0"/>
              </a:rPr>
              <a:t>Who ?</a:t>
            </a:r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5148263" y="3068638"/>
            <a:ext cx="10810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altLang="en-US" b="1">
                <a:latin typeface="SassoonPrimaryInfant" pitchFamily="2" charset="0"/>
              </a:rPr>
              <a:t>Where ?</a:t>
            </a:r>
          </a:p>
        </p:txBody>
      </p:sp>
      <p:sp>
        <p:nvSpPr>
          <p:cNvPr id="10252" name="Rectangle 12"/>
          <p:cNvSpPr>
            <a:spLocks noChangeArrowheads="1"/>
          </p:cNvSpPr>
          <p:nvPr/>
        </p:nvSpPr>
        <p:spPr bwMode="auto">
          <a:xfrm>
            <a:off x="1187450" y="3789363"/>
            <a:ext cx="3240088" cy="8636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0253" name="Rectangle 13"/>
          <p:cNvSpPr>
            <a:spLocks noChangeArrowheads="1"/>
          </p:cNvSpPr>
          <p:nvPr/>
        </p:nvSpPr>
        <p:spPr bwMode="auto">
          <a:xfrm>
            <a:off x="1476375" y="3933825"/>
            <a:ext cx="20732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2800" b="1">
                <a:solidFill>
                  <a:srgbClr val="0000FF"/>
                </a:solidFill>
                <a:latin typeface="SassoonPrimaryInfant" pitchFamily="2" charset="0"/>
              </a:rPr>
              <a:t>Time words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179388" y="765175"/>
            <a:ext cx="5905500" cy="8636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323850" y="908050"/>
            <a:ext cx="56102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2800" b="1">
                <a:solidFill>
                  <a:srgbClr val="FF3300"/>
                </a:solidFill>
                <a:latin typeface="SassoonPrimaryInfant" pitchFamily="2" charset="0"/>
              </a:rPr>
              <a:t>How to write a brilliant recount…</a:t>
            </a:r>
            <a:endParaRPr lang="en-GB" altLang="en-US" sz="2800" b="1">
              <a:solidFill>
                <a:srgbClr val="0000FF"/>
              </a:solidFill>
              <a:latin typeface="SassoonPrimaryInfant" pitchFamily="2" charset="0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1187450" y="2276475"/>
            <a:ext cx="3240088" cy="8636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1692275" y="2420938"/>
            <a:ext cx="22225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2800" b="1">
                <a:latin typeface="SassoonPrimaryInfant" pitchFamily="2" charset="0"/>
              </a:rPr>
              <a:t>Introduction</a:t>
            </a:r>
          </a:p>
        </p:txBody>
      </p:sp>
      <p:sp>
        <p:nvSpPr>
          <p:cNvPr id="16390" name="Line 6"/>
          <p:cNvSpPr>
            <a:spLocks noChangeShapeType="1"/>
          </p:cNvSpPr>
          <p:nvPr/>
        </p:nvSpPr>
        <p:spPr bwMode="auto">
          <a:xfrm flipV="1">
            <a:off x="3924300" y="2349500"/>
            <a:ext cx="1079500" cy="358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6391" name="Line 7"/>
          <p:cNvSpPr>
            <a:spLocks noChangeShapeType="1"/>
          </p:cNvSpPr>
          <p:nvPr/>
        </p:nvSpPr>
        <p:spPr bwMode="auto">
          <a:xfrm>
            <a:off x="3924300" y="2781300"/>
            <a:ext cx="1152525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6392" name="Line 8"/>
          <p:cNvSpPr>
            <a:spLocks noChangeShapeType="1"/>
          </p:cNvSpPr>
          <p:nvPr/>
        </p:nvSpPr>
        <p:spPr bwMode="auto">
          <a:xfrm>
            <a:off x="3924300" y="2852738"/>
            <a:ext cx="1152525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5076825" y="2133600"/>
            <a:ext cx="974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b="1">
                <a:latin typeface="SassoonPrimaryInfant" pitchFamily="2" charset="0"/>
              </a:rPr>
              <a:t>When ?</a:t>
            </a:r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5148263" y="2636838"/>
            <a:ext cx="8588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b="1">
                <a:latin typeface="SassoonPrimaryInfant" pitchFamily="2" charset="0"/>
              </a:rPr>
              <a:t>Who ?</a:t>
            </a:r>
          </a:p>
        </p:txBody>
      </p:sp>
      <p:sp>
        <p:nvSpPr>
          <p:cNvPr id="16395" name="Text Box 11"/>
          <p:cNvSpPr txBox="1">
            <a:spLocks noChangeArrowheads="1"/>
          </p:cNvSpPr>
          <p:nvPr/>
        </p:nvSpPr>
        <p:spPr bwMode="auto">
          <a:xfrm>
            <a:off x="5148263" y="3068638"/>
            <a:ext cx="10810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altLang="en-US" b="1">
                <a:latin typeface="SassoonPrimaryInfant" pitchFamily="2" charset="0"/>
              </a:rPr>
              <a:t>Where ?</a:t>
            </a:r>
          </a:p>
        </p:txBody>
      </p:sp>
      <p:sp>
        <p:nvSpPr>
          <p:cNvPr id="16396" name="Rectangle 12"/>
          <p:cNvSpPr>
            <a:spLocks noChangeArrowheads="1"/>
          </p:cNvSpPr>
          <p:nvPr/>
        </p:nvSpPr>
        <p:spPr bwMode="auto">
          <a:xfrm>
            <a:off x="1187450" y="3789363"/>
            <a:ext cx="3240088" cy="8636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6397" name="Rectangle 13"/>
          <p:cNvSpPr>
            <a:spLocks noChangeArrowheads="1"/>
          </p:cNvSpPr>
          <p:nvPr/>
        </p:nvSpPr>
        <p:spPr bwMode="auto">
          <a:xfrm>
            <a:off x="1476375" y="3933825"/>
            <a:ext cx="20732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2800" b="1">
                <a:solidFill>
                  <a:srgbClr val="0000FF"/>
                </a:solidFill>
                <a:latin typeface="SassoonPrimaryInfant" pitchFamily="2" charset="0"/>
              </a:rPr>
              <a:t>Time words</a:t>
            </a:r>
          </a:p>
        </p:txBody>
      </p:sp>
      <p:sp>
        <p:nvSpPr>
          <p:cNvPr id="16398" name="Line 14"/>
          <p:cNvSpPr>
            <a:spLocks noChangeShapeType="1"/>
          </p:cNvSpPr>
          <p:nvPr/>
        </p:nvSpPr>
        <p:spPr bwMode="auto">
          <a:xfrm flipV="1">
            <a:off x="3492500" y="3716338"/>
            <a:ext cx="1295400" cy="431800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6399" name="Line 15"/>
          <p:cNvSpPr>
            <a:spLocks noChangeShapeType="1"/>
          </p:cNvSpPr>
          <p:nvPr/>
        </p:nvSpPr>
        <p:spPr bwMode="auto">
          <a:xfrm flipV="1">
            <a:off x="3635375" y="4076700"/>
            <a:ext cx="1223963" cy="142875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6400" name="Line 16"/>
          <p:cNvSpPr>
            <a:spLocks noChangeShapeType="1"/>
          </p:cNvSpPr>
          <p:nvPr/>
        </p:nvSpPr>
        <p:spPr bwMode="auto">
          <a:xfrm>
            <a:off x="3635375" y="4292600"/>
            <a:ext cx="1223963" cy="73025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6401" name="Line 17"/>
          <p:cNvSpPr>
            <a:spLocks noChangeShapeType="1"/>
          </p:cNvSpPr>
          <p:nvPr/>
        </p:nvSpPr>
        <p:spPr bwMode="auto">
          <a:xfrm>
            <a:off x="3635375" y="4365625"/>
            <a:ext cx="1223963" cy="358775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6402" name="Text Box 18"/>
          <p:cNvSpPr txBox="1">
            <a:spLocks noChangeArrowheads="1"/>
          </p:cNvSpPr>
          <p:nvPr/>
        </p:nvSpPr>
        <p:spPr bwMode="auto">
          <a:xfrm>
            <a:off x="4859338" y="3500438"/>
            <a:ext cx="6556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b="1">
                <a:solidFill>
                  <a:srgbClr val="0000FF"/>
                </a:solidFill>
                <a:latin typeface="SassoonPrimaryInfant" pitchFamily="2" charset="0"/>
              </a:rPr>
              <a:t>First</a:t>
            </a:r>
          </a:p>
        </p:txBody>
      </p:sp>
      <p:sp>
        <p:nvSpPr>
          <p:cNvPr id="16403" name="Text Box 19"/>
          <p:cNvSpPr txBox="1">
            <a:spLocks noChangeArrowheads="1"/>
          </p:cNvSpPr>
          <p:nvPr/>
        </p:nvSpPr>
        <p:spPr bwMode="auto">
          <a:xfrm>
            <a:off x="4932363" y="3860800"/>
            <a:ext cx="863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altLang="en-US" b="1">
                <a:solidFill>
                  <a:srgbClr val="0000FF"/>
                </a:solidFill>
                <a:latin typeface="SassoonPrimaryInfant" pitchFamily="2" charset="0"/>
              </a:rPr>
              <a:t>Then</a:t>
            </a:r>
          </a:p>
        </p:txBody>
      </p:sp>
      <p:sp>
        <p:nvSpPr>
          <p:cNvPr id="16404" name="Text Box 20"/>
          <p:cNvSpPr txBox="1">
            <a:spLocks noChangeArrowheads="1"/>
          </p:cNvSpPr>
          <p:nvPr/>
        </p:nvSpPr>
        <p:spPr bwMode="auto">
          <a:xfrm>
            <a:off x="4932363" y="4221163"/>
            <a:ext cx="14398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altLang="en-US" b="1">
                <a:solidFill>
                  <a:srgbClr val="0000FF"/>
                </a:solidFill>
                <a:latin typeface="SassoonPrimaryInfant" pitchFamily="2" charset="0"/>
              </a:rPr>
              <a:t>After that</a:t>
            </a:r>
          </a:p>
        </p:txBody>
      </p:sp>
      <p:sp>
        <p:nvSpPr>
          <p:cNvPr id="16405" name="Text Box 21"/>
          <p:cNvSpPr txBox="1">
            <a:spLocks noChangeArrowheads="1"/>
          </p:cNvSpPr>
          <p:nvPr/>
        </p:nvSpPr>
        <p:spPr bwMode="auto">
          <a:xfrm>
            <a:off x="4859338" y="4581525"/>
            <a:ext cx="14398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altLang="en-US" b="1">
                <a:solidFill>
                  <a:srgbClr val="0000FF"/>
                </a:solidFill>
                <a:latin typeface="SassoonPrimaryInfant" pitchFamily="2" charset="0"/>
              </a:rPr>
              <a:t>Finally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179388" y="765175"/>
            <a:ext cx="5905500" cy="8636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323850" y="908050"/>
            <a:ext cx="56102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2800" b="1">
                <a:solidFill>
                  <a:srgbClr val="FF3300"/>
                </a:solidFill>
                <a:latin typeface="SassoonPrimaryInfant" pitchFamily="2" charset="0"/>
              </a:rPr>
              <a:t>How to write a brilliant recount…</a:t>
            </a:r>
            <a:endParaRPr lang="en-GB" altLang="en-US" sz="2800" b="1">
              <a:solidFill>
                <a:srgbClr val="0000FF"/>
              </a:solidFill>
              <a:latin typeface="SassoonPrimaryInfant" pitchFamily="2" charset="0"/>
            </a:endParaRP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1187450" y="2276475"/>
            <a:ext cx="3240088" cy="8636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1692275" y="2420938"/>
            <a:ext cx="22225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2800" b="1">
                <a:latin typeface="SassoonPrimaryInfant" pitchFamily="2" charset="0"/>
              </a:rPr>
              <a:t>Introduction</a:t>
            </a:r>
          </a:p>
        </p:txBody>
      </p:sp>
      <p:sp>
        <p:nvSpPr>
          <p:cNvPr id="15366" name="Line 6"/>
          <p:cNvSpPr>
            <a:spLocks noChangeShapeType="1"/>
          </p:cNvSpPr>
          <p:nvPr/>
        </p:nvSpPr>
        <p:spPr bwMode="auto">
          <a:xfrm flipV="1">
            <a:off x="3924300" y="2349500"/>
            <a:ext cx="1079500" cy="358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367" name="Line 7"/>
          <p:cNvSpPr>
            <a:spLocks noChangeShapeType="1"/>
          </p:cNvSpPr>
          <p:nvPr/>
        </p:nvSpPr>
        <p:spPr bwMode="auto">
          <a:xfrm>
            <a:off x="3924300" y="2781300"/>
            <a:ext cx="1152525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368" name="Line 8"/>
          <p:cNvSpPr>
            <a:spLocks noChangeShapeType="1"/>
          </p:cNvSpPr>
          <p:nvPr/>
        </p:nvSpPr>
        <p:spPr bwMode="auto">
          <a:xfrm>
            <a:off x="3924300" y="2852738"/>
            <a:ext cx="1152525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5076825" y="2133600"/>
            <a:ext cx="974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b="1">
                <a:latin typeface="SassoonPrimaryInfant" pitchFamily="2" charset="0"/>
              </a:rPr>
              <a:t>When ?</a:t>
            </a:r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5148263" y="2636838"/>
            <a:ext cx="8588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b="1">
                <a:latin typeface="SassoonPrimaryInfant" pitchFamily="2" charset="0"/>
              </a:rPr>
              <a:t>Who ?</a:t>
            </a:r>
          </a:p>
        </p:txBody>
      </p:sp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5148263" y="3068638"/>
            <a:ext cx="10810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altLang="en-US" b="1">
                <a:latin typeface="SassoonPrimaryInfant" pitchFamily="2" charset="0"/>
              </a:rPr>
              <a:t>Where ?</a:t>
            </a:r>
          </a:p>
        </p:txBody>
      </p:sp>
      <p:sp>
        <p:nvSpPr>
          <p:cNvPr id="15372" name="Rectangle 12"/>
          <p:cNvSpPr>
            <a:spLocks noChangeArrowheads="1"/>
          </p:cNvSpPr>
          <p:nvPr/>
        </p:nvSpPr>
        <p:spPr bwMode="auto">
          <a:xfrm>
            <a:off x="1187450" y="3789363"/>
            <a:ext cx="3240088" cy="8636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5373" name="Rectangle 13"/>
          <p:cNvSpPr>
            <a:spLocks noChangeArrowheads="1"/>
          </p:cNvSpPr>
          <p:nvPr/>
        </p:nvSpPr>
        <p:spPr bwMode="auto">
          <a:xfrm>
            <a:off x="1476375" y="3933825"/>
            <a:ext cx="20732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2800" b="1" dirty="0">
                <a:solidFill>
                  <a:srgbClr val="0000FF"/>
                </a:solidFill>
                <a:latin typeface="SassoonPrimaryInfant" pitchFamily="2" charset="0"/>
              </a:rPr>
              <a:t>Time words</a:t>
            </a:r>
          </a:p>
        </p:txBody>
      </p:sp>
      <p:sp>
        <p:nvSpPr>
          <p:cNvPr id="15374" name="Line 14"/>
          <p:cNvSpPr>
            <a:spLocks noChangeShapeType="1"/>
          </p:cNvSpPr>
          <p:nvPr/>
        </p:nvSpPr>
        <p:spPr bwMode="auto">
          <a:xfrm flipV="1">
            <a:off x="3492500" y="3716338"/>
            <a:ext cx="1295400" cy="431800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375" name="Line 15"/>
          <p:cNvSpPr>
            <a:spLocks noChangeShapeType="1"/>
          </p:cNvSpPr>
          <p:nvPr/>
        </p:nvSpPr>
        <p:spPr bwMode="auto">
          <a:xfrm flipV="1">
            <a:off x="3635375" y="4076700"/>
            <a:ext cx="1223963" cy="142875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376" name="Line 16"/>
          <p:cNvSpPr>
            <a:spLocks noChangeShapeType="1"/>
          </p:cNvSpPr>
          <p:nvPr/>
        </p:nvSpPr>
        <p:spPr bwMode="auto">
          <a:xfrm>
            <a:off x="3635375" y="4292600"/>
            <a:ext cx="1223963" cy="73025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377" name="Line 17"/>
          <p:cNvSpPr>
            <a:spLocks noChangeShapeType="1"/>
          </p:cNvSpPr>
          <p:nvPr/>
        </p:nvSpPr>
        <p:spPr bwMode="auto">
          <a:xfrm>
            <a:off x="3635375" y="4365625"/>
            <a:ext cx="1223963" cy="358775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5378" name="Text Box 18"/>
          <p:cNvSpPr txBox="1">
            <a:spLocks noChangeArrowheads="1"/>
          </p:cNvSpPr>
          <p:nvPr/>
        </p:nvSpPr>
        <p:spPr bwMode="auto">
          <a:xfrm>
            <a:off x="4859338" y="3500438"/>
            <a:ext cx="6556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b="1">
                <a:solidFill>
                  <a:srgbClr val="0000FF"/>
                </a:solidFill>
                <a:latin typeface="SassoonPrimaryInfant" pitchFamily="2" charset="0"/>
              </a:rPr>
              <a:t>First</a:t>
            </a:r>
          </a:p>
        </p:txBody>
      </p:sp>
      <p:sp>
        <p:nvSpPr>
          <p:cNvPr id="15379" name="Text Box 19"/>
          <p:cNvSpPr txBox="1">
            <a:spLocks noChangeArrowheads="1"/>
          </p:cNvSpPr>
          <p:nvPr/>
        </p:nvSpPr>
        <p:spPr bwMode="auto">
          <a:xfrm>
            <a:off x="4932363" y="3860800"/>
            <a:ext cx="863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altLang="en-US" b="1">
                <a:solidFill>
                  <a:srgbClr val="0000FF"/>
                </a:solidFill>
                <a:latin typeface="SassoonPrimaryInfant" pitchFamily="2" charset="0"/>
              </a:rPr>
              <a:t>Then</a:t>
            </a:r>
          </a:p>
        </p:txBody>
      </p:sp>
      <p:sp>
        <p:nvSpPr>
          <p:cNvPr id="15380" name="Text Box 20"/>
          <p:cNvSpPr txBox="1">
            <a:spLocks noChangeArrowheads="1"/>
          </p:cNvSpPr>
          <p:nvPr/>
        </p:nvSpPr>
        <p:spPr bwMode="auto">
          <a:xfrm>
            <a:off x="4932363" y="4221163"/>
            <a:ext cx="14398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altLang="en-US" b="1">
                <a:solidFill>
                  <a:srgbClr val="0000FF"/>
                </a:solidFill>
                <a:latin typeface="SassoonPrimaryInfant" pitchFamily="2" charset="0"/>
              </a:rPr>
              <a:t>After that</a:t>
            </a:r>
          </a:p>
        </p:txBody>
      </p:sp>
      <p:sp>
        <p:nvSpPr>
          <p:cNvPr id="15381" name="Text Box 21"/>
          <p:cNvSpPr txBox="1">
            <a:spLocks noChangeArrowheads="1"/>
          </p:cNvSpPr>
          <p:nvPr/>
        </p:nvSpPr>
        <p:spPr bwMode="auto">
          <a:xfrm>
            <a:off x="4859338" y="4581525"/>
            <a:ext cx="14398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altLang="en-US" b="1">
                <a:solidFill>
                  <a:srgbClr val="0000FF"/>
                </a:solidFill>
                <a:latin typeface="SassoonPrimaryInfant" pitchFamily="2" charset="0"/>
              </a:rPr>
              <a:t>Finally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179388" y="765175"/>
            <a:ext cx="5905500" cy="8636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323850" y="908050"/>
            <a:ext cx="56102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2800" b="1">
                <a:solidFill>
                  <a:srgbClr val="FF3300"/>
                </a:solidFill>
                <a:latin typeface="SassoonPrimaryInfant" pitchFamily="2" charset="0"/>
              </a:rPr>
              <a:t>How to write a brilliant recount…</a:t>
            </a:r>
            <a:endParaRPr lang="en-GB" altLang="en-US" sz="2800" b="1">
              <a:solidFill>
                <a:srgbClr val="0000FF"/>
              </a:solidFill>
              <a:latin typeface="SassoonPrimaryInfant" pitchFamily="2" charset="0"/>
            </a:endParaRP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1187450" y="2276475"/>
            <a:ext cx="3240088" cy="8636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1692275" y="2420938"/>
            <a:ext cx="22225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2800" b="1">
                <a:latin typeface="SassoonPrimaryInfant" pitchFamily="2" charset="0"/>
              </a:rPr>
              <a:t>Introduction</a:t>
            </a:r>
          </a:p>
        </p:txBody>
      </p:sp>
      <p:sp>
        <p:nvSpPr>
          <p:cNvPr id="17414" name="Line 6"/>
          <p:cNvSpPr>
            <a:spLocks noChangeShapeType="1"/>
          </p:cNvSpPr>
          <p:nvPr/>
        </p:nvSpPr>
        <p:spPr bwMode="auto">
          <a:xfrm flipV="1">
            <a:off x="3924300" y="2349500"/>
            <a:ext cx="1079500" cy="358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7415" name="Line 7"/>
          <p:cNvSpPr>
            <a:spLocks noChangeShapeType="1"/>
          </p:cNvSpPr>
          <p:nvPr/>
        </p:nvSpPr>
        <p:spPr bwMode="auto">
          <a:xfrm>
            <a:off x="3924300" y="2781300"/>
            <a:ext cx="1152525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7416" name="Line 8"/>
          <p:cNvSpPr>
            <a:spLocks noChangeShapeType="1"/>
          </p:cNvSpPr>
          <p:nvPr/>
        </p:nvSpPr>
        <p:spPr bwMode="auto">
          <a:xfrm>
            <a:off x="3924300" y="2852738"/>
            <a:ext cx="1152525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5076825" y="2133600"/>
            <a:ext cx="974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b="1">
                <a:latin typeface="SassoonPrimaryInfant" pitchFamily="2" charset="0"/>
              </a:rPr>
              <a:t>When ?</a:t>
            </a:r>
          </a:p>
        </p:txBody>
      </p:sp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5148263" y="2636838"/>
            <a:ext cx="8588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b="1">
                <a:latin typeface="SassoonPrimaryInfant" pitchFamily="2" charset="0"/>
              </a:rPr>
              <a:t>Who ?</a:t>
            </a:r>
          </a:p>
        </p:txBody>
      </p:sp>
      <p:sp>
        <p:nvSpPr>
          <p:cNvPr id="17419" name="Text Box 11"/>
          <p:cNvSpPr txBox="1">
            <a:spLocks noChangeArrowheads="1"/>
          </p:cNvSpPr>
          <p:nvPr/>
        </p:nvSpPr>
        <p:spPr bwMode="auto">
          <a:xfrm>
            <a:off x="5148263" y="3068638"/>
            <a:ext cx="10810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altLang="en-US" b="1">
                <a:latin typeface="SassoonPrimaryInfant" pitchFamily="2" charset="0"/>
              </a:rPr>
              <a:t>Where ?</a:t>
            </a:r>
          </a:p>
        </p:txBody>
      </p:sp>
      <p:sp>
        <p:nvSpPr>
          <p:cNvPr id="17420" name="Rectangle 12"/>
          <p:cNvSpPr>
            <a:spLocks noChangeArrowheads="1"/>
          </p:cNvSpPr>
          <p:nvPr/>
        </p:nvSpPr>
        <p:spPr bwMode="auto">
          <a:xfrm>
            <a:off x="1187450" y="3789363"/>
            <a:ext cx="3240088" cy="863600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7421" name="Rectangle 13"/>
          <p:cNvSpPr>
            <a:spLocks noChangeArrowheads="1"/>
          </p:cNvSpPr>
          <p:nvPr/>
        </p:nvSpPr>
        <p:spPr bwMode="auto">
          <a:xfrm>
            <a:off x="1476375" y="3933825"/>
            <a:ext cx="20732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sz="2800" b="1">
                <a:solidFill>
                  <a:srgbClr val="0000FF"/>
                </a:solidFill>
                <a:latin typeface="SassoonPrimaryInfant" pitchFamily="2" charset="0"/>
              </a:rPr>
              <a:t>Time words</a:t>
            </a:r>
          </a:p>
        </p:txBody>
      </p:sp>
      <p:sp>
        <p:nvSpPr>
          <p:cNvPr id="17422" name="Line 14"/>
          <p:cNvSpPr>
            <a:spLocks noChangeShapeType="1"/>
          </p:cNvSpPr>
          <p:nvPr/>
        </p:nvSpPr>
        <p:spPr bwMode="auto">
          <a:xfrm flipV="1">
            <a:off x="3492500" y="3716338"/>
            <a:ext cx="1295400" cy="431800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7423" name="Line 15"/>
          <p:cNvSpPr>
            <a:spLocks noChangeShapeType="1"/>
          </p:cNvSpPr>
          <p:nvPr/>
        </p:nvSpPr>
        <p:spPr bwMode="auto">
          <a:xfrm flipV="1">
            <a:off x="3635375" y="4076700"/>
            <a:ext cx="1223963" cy="142875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7424" name="Line 16"/>
          <p:cNvSpPr>
            <a:spLocks noChangeShapeType="1"/>
          </p:cNvSpPr>
          <p:nvPr/>
        </p:nvSpPr>
        <p:spPr bwMode="auto">
          <a:xfrm>
            <a:off x="3635375" y="4292600"/>
            <a:ext cx="1223963" cy="73025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7425" name="Line 17"/>
          <p:cNvSpPr>
            <a:spLocks noChangeShapeType="1"/>
          </p:cNvSpPr>
          <p:nvPr/>
        </p:nvSpPr>
        <p:spPr bwMode="auto">
          <a:xfrm>
            <a:off x="3635375" y="4365625"/>
            <a:ext cx="1223963" cy="358775"/>
          </a:xfrm>
          <a:prstGeom prst="line">
            <a:avLst/>
          </a:prstGeom>
          <a:noFill/>
          <a:ln w="9525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7426" name="Text Box 18"/>
          <p:cNvSpPr txBox="1">
            <a:spLocks noChangeArrowheads="1"/>
          </p:cNvSpPr>
          <p:nvPr/>
        </p:nvSpPr>
        <p:spPr bwMode="auto">
          <a:xfrm>
            <a:off x="4859338" y="3500438"/>
            <a:ext cx="6556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GB" altLang="en-US" b="1">
                <a:solidFill>
                  <a:srgbClr val="0000FF"/>
                </a:solidFill>
                <a:latin typeface="SassoonPrimaryInfant" pitchFamily="2" charset="0"/>
              </a:rPr>
              <a:t>First</a:t>
            </a:r>
          </a:p>
        </p:txBody>
      </p:sp>
      <p:sp>
        <p:nvSpPr>
          <p:cNvPr id="17427" name="Text Box 19"/>
          <p:cNvSpPr txBox="1">
            <a:spLocks noChangeArrowheads="1"/>
          </p:cNvSpPr>
          <p:nvPr/>
        </p:nvSpPr>
        <p:spPr bwMode="auto">
          <a:xfrm>
            <a:off x="4932363" y="3860800"/>
            <a:ext cx="863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altLang="en-US" b="1">
                <a:solidFill>
                  <a:srgbClr val="0000FF"/>
                </a:solidFill>
                <a:latin typeface="SassoonPrimaryInfant" pitchFamily="2" charset="0"/>
              </a:rPr>
              <a:t>Then</a:t>
            </a:r>
          </a:p>
        </p:txBody>
      </p:sp>
      <p:sp>
        <p:nvSpPr>
          <p:cNvPr id="17428" name="Text Box 20"/>
          <p:cNvSpPr txBox="1">
            <a:spLocks noChangeArrowheads="1"/>
          </p:cNvSpPr>
          <p:nvPr/>
        </p:nvSpPr>
        <p:spPr bwMode="auto">
          <a:xfrm>
            <a:off x="4932363" y="4221163"/>
            <a:ext cx="14398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altLang="en-US" b="1">
                <a:solidFill>
                  <a:srgbClr val="0000FF"/>
                </a:solidFill>
                <a:latin typeface="SassoonPrimaryInfant" pitchFamily="2" charset="0"/>
              </a:rPr>
              <a:t>After that</a:t>
            </a:r>
          </a:p>
        </p:txBody>
      </p:sp>
      <p:sp>
        <p:nvSpPr>
          <p:cNvPr id="17429" name="Text Box 21"/>
          <p:cNvSpPr txBox="1">
            <a:spLocks noChangeArrowheads="1"/>
          </p:cNvSpPr>
          <p:nvPr/>
        </p:nvSpPr>
        <p:spPr bwMode="auto">
          <a:xfrm>
            <a:off x="4859338" y="4581525"/>
            <a:ext cx="14398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GB" altLang="en-US" b="1">
                <a:solidFill>
                  <a:srgbClr val="0000FF"/>
                </a:solidFill>
                <a:latin typeface="SassoonPrimaryInfant" pitchFamily="2" charset="0"/>
              </a:rPr>
              <a:t>Finally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320</Words>
  <Application>Microsoft Office PowerPoint</Application>
  <PresentationFormat>On-screen Show (4:3)</PresentationFormat>
  <Paragraphs>58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SassoonPrimaryInfant</vt:lpstr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Tim Beavan</dc:creator>
  <cp:lastModifiedBy>Sally Smart</cp:lastModifiedBy>
  <cp:revision>6</cp:revision>
  <dcterms:created xsi:type="dcterms:W3CDTF">2011-11-06T18:46:26Z</dcterms:created>
  <dcterms:modified xsi:type="dcterms:W3CDTF">2020-04-16T11:06:27Z</dcterms:modified>
</cp:coreProperties>
</file>