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A133461-8127-746C-1043-08B52FCEC55E}" v="265" dt="2025-09-18T14:42:50.56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40A27-842B-4BF5-A71F-476CAA2B1237}" type="datetimeFigureOut">
              <a:rPr lang="en-GB" smtClean="0"/>
              <a:t>22/09/2025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93760-B6BA-406B-9E13-E2CCAD71DF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42990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40A27-842B-4BF5-A71F-476CAA2B1237}" type="datetimeFigureOut">
              <a:rPr lang="en-GB" smtClean="0"/>
              <a:t>22/09/2025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93760-B6BA-406B-9E13-E2CCAD71DF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11650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40A27-842B-4BF5-A71F-476CAA2B1237}" type="datetimeFigureOut">
              <a:rPr lang="en-GB" smtClean="0"/>
              <a:t>22/09/2025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93760-B6BA-406B-9E13-E2CCAD71DF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97737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40A27-842B-4BF5-A71F-476CAA2B1237}" type="datetimeFigureOut">
              <a:rPr lang="en-GB" smtClean="0"/>
              <a:t>22/09/2025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93760-B6BA-406B-9E13-E2CCAD71DF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55480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40A27-842B-4BF5-A71F-476CAA2B1237}" type="datetimeFigureOut">
              <a:rPr lang="en-GB" smtClean="0"/>
              <a:t>22/09/2025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93760-B6BA-406B-9E13-E2CCAD71DF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00595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40A27-842B-4BF5-A71F-476CAA2B1237}" type="datetimeFigureOut">
              <a:rPr lang="en-GB" smtClean="0"/>
              <a:t>22/09/2025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93760-B6BA-406B-9E13-E2CCAD71DF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02067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40A27-842B-4BF5-A71F-476CAA2B1237}" type="datetimeFigureOut">
              <a:rPr lang="en-GB" smtClean="0"/>
              <a:t>22/09/2025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93760-B6BA-406B-9E13-E2CCAD71DF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13600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40A27-842B-4BF5-A71F-476CAA2B1237}" type="datetimeFigureOut">
              <a:rPr lang="en-GB" smtClean="0"/>
              <a:t>22/09/2025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93760-B6BA-406B-9E13-E2CCAD71DF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04385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40A27-842B-4BF5-A71F-476CAA2B1237}" type="datetimeFigureOut">
              <a:rPr lang="en-GB" smtClean="0"/>
              <a:t>22/09/2025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93760-B6BA-406B-9E13-E2CCAD71DF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06353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40A27-842B-4BF5-A71F-476CAA2B1237}" type="datetimeFigureOut">
              <a:rPr lang="en-GB" smtClean="0"/>
              <a:t>22/09/2025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93760-B6BA-406B-9E13-E2CCAD71DF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49477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40A27-842B-4BF5-A71F-476CAA2B1237}" type="datetimeFigureOut">
              <a:rPr lang="en-GB" smtClean="0"/>
              <a:t>22/09/2025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93760-B6BA-406B-9E13-E2CCAD71DF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88314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840A27-842B-4BF5-A71F-476CAA2B1237}" type="datetimeFigureOut">
              <a:rPr lang="en-GB" smtClean="0"/>
              <a:t>22/09/2025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793760-B6BA-406B-9E13-E2CCAD71DF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92627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6" y="304800"/>
            <a:ext cx="11721092" cy="6270171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7982102"/>
              </p:ext>
            </p:extLst>
          </p:nvPr>
        </p:nvGraphicFramePr>
        <p:xfrm>
          <a:off x="385337" y="2248968"/>
          <a:ext cx="11306919" cy="416490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9411">
                  <a:extLst>
                    <a:ext uri="{9D8B030D-6E8A-4147-A177-3AD203B41FA5}">
                      <a16:colId xmlns:a16="http://schemas.microsoft.com/office/drawing/2014/main" val="3479258182"/>
                    </a:ext>
                  </a:extLst>
                </a:gridCol>
                <a:gridCol w="1319130">
                  <a:extLst>
                    <a:ext uri="{9D8B030D-6E8A-4147-A177-3AD203B41FA5}">
                      <a16:colId xmlns:a16="http://schemas.microsoft.com/office/drawing/2014/main" val="560546305"/>
                    </a:ext>
                  </a:extLst>
                </a:gridCol>
                <a:gridCol w="1720434">
                  <a:extLst>
                    <a:ext uri="{9D8B030D-6E8A-4147-A177-3AD203B41FA5}">
                      <a16:colId xmlns:a16="http://schemas.microsoft.com/office/drawing/2014/main" val="2374335649"/>
                    </a:ext>
                  </a:extLst>
                </a:gridCol>
                <a:gridCol w="1884486">
                  <a:extLst>
                    <a:ext uri="{9D8B030D-6E8A-4147-A177-3AD203B41FA5}">
                      <a16:colId xmlns:a16="http://schemas.microsoft.com/office/drawing/2014/main" val="3502532242"/>
                    </a:ext>
                  </a:extLst>
                </a:gridCol>
                <a:gridCol w="1884486">
                  <a:extLst>
                    <a:ext uri="{9D8B030D-6E8A-4147-A177-3AD203B41FA5}">
                      <a16:colId xmlns:a16="http://schemas.microsoft.com/office/drawing/2014/main" val="2852402198"/>
                    </a:ext>
                  </a:extLst>
                </a:gridCol>
                <a:gridCol w="1884486">
                  <a:extLst>
                    <a:ext uri="{9D8B030D-6E8A-4147-A177-3AD203B41FA5}">
                      <a16:colId xmlns:a16="http://schemas.microsoft.com/office/drawing/2014/main" val="3322441676"/>
                    </a:ext>
                  </a:extLst>
                </a:gridCol>
                <a:gridCol w="1884486">
                  <a:extLst>
                    <a:ext uri="{9D8B030D-6E8A-4147-A177-3AD203B41FA5}">
                      <a16:colId xmlns:a16="http://schemas.microsoft.com/office/drawing/2014/main" val="508907145"/>
                    </a:ext>
                  </a:extLst>
                </a:gridCol>
              </a:tblGrid>
              <a:tr h="341832"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XCCW Joined 8a"/>
                        </a:rPr>
                        <a:t>Day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XCCW Joined 8a"/>
                        </a:rPr>
                        <a:t>Day 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XCCW Joined 8a"/>
                        </a:rPr>
                        <a:t>Day 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XCCW Joined 8a"/>
                        </a:rPr>
                        <a:t>Day 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XCCW Joined 8a"/>
                        </a:rPr>
                        <a:t>Day 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60888530"/>
                  </a:ext>
                </a:extLst>
              </a:tr>
              <a:tr h="440531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GB" dirty="0">
                          <a:latin typeface="XCCW Joined 8a"/>
                        </a:rPr>
                        <a:t>1.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GB" dirty="0">
                          <a:latin typeface="XCCW Joined 8a"/>
                        </a:rPr>
                        <a:t>of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25698053"/>
                  </a:ext>
                </a:extLst>
              </a:tr>
              <a:tr h="374107">
                <a:tc>
                  <a:txBody>
                    <a:bodyPr/>
                    <a:lstStyle/>
                    <a:p>
                      <a:r>
                        <a:rPr lang="en-GB" dirty="0">
                          <a:latin typeface="XCCW Joined 8a"/>
                        </a:rPr>
                        <a:t>2.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XCCW Joined 8a"/>
                        </a:rPr>
                        <a:t>you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16794819"/>
                  </a:ext>
                </a:extLst>
              </a:tr>
              <a:tr h="374107">
                <a:tc>
                  <a:txBody>
                    <a:bodyPr/>
                    <a:lstStyle/>
                    <a:p>
                      <a:r>
                        <a:rPr lang="en-GB" dirty="0">
                          <a:latin typeface="XCCW Joined 8a"/>
                        </a:rPr>
                        <a:t>3.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XCCW Joined 8a"/>
                        </a:rPr>
                        <a:t>your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97347203"/>
                  </a:ext>
                </a:extLst>
              </a:tr>
              <a:tr h="374107">
                <a:tc>
                  <a:txBody>
                    <a:bodyPr/>
                    <a:lstStyle/>
                    <a:p>
                      <a:r>
                        <a:rPr lang="en-GB" dirty="0">
                          <a:latin typeface="XCCW Joined 8a"/>
                        </a:rPr>
                        <a:t>4.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XCCW Joined 8a"/>
                        </a:rPr>
                        <a:t>they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61570909"/>
                  </a:ext>
                </a:extLst>
              </a:tr>
              <a:tr h="374107">
                <a:tc>
                  <a:txBody>
                    <a:bodyPr/>
                    <a:lstStyle/>
                    <a:p>
                      <a:r>
                        <a:rPr lang="en-GB" dirty="0">
                          <a:latin typeface="XCCW Joined 8a"/>
                        </a:rPr>
                        <a:t>5.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XCCW Joined 8a"/>
                        </a:rPr>
                        <a:t>be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31592978"/>
                  </a:ext>
                </a:extLst>
              </a:tr>
              <a:tr h="374107">
                <a:tc>
                  <a:txBody>
                    <a:bodyPr/>
                    <a:lstStyle/>
                    <a:p>
                      <a:r>
                        <a:rPr lang="en-GB" dirty="0">
                          <a:latin typeface="XCCW Joined 8a"/>
                        </a:rPr>
                        <a:t>6.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XCCW Joined 8a"/>
                        </a:rPr>
                        <a:t>he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89922018"/>
                  </a:ext>
                </a:extLst>
              </a:tr>
              <a:tr h="374107">
                <a:tc>
                  <a:txBody>
                    <a:bodyPr/>
                    <a:lstStyle/>
                    <a:p>
                      <a:r>
                        <a:rPr lang="en-GB" dirty="0">
                          <a:latin typeface="XCCW Joined 8a"/>
                        </a:rPr>
                        <a:t>7.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XCCW Joined 8a"/>
                        </a:rPr>
                        <a:t>find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41585976"/>
                  </a:ext>
                </a:extLst>
              </a:tr>
              <a:tr h="374107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  <a:latin typeface="XCCW Joined 8a"/>
                        </a:rPr>
                        <a:t>8.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  <a:latin typeface="XCCW Joined 8a"/>
                        </a:rPr>
                        <a:t>mind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13646773"/>
                  </a:ext>
                </a:extLst>
              </a:tr>
              <a:tr h="374107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  <a:latin typeface="XCCW Joined 8a"/>
                        </a:rPr>
                        <a:t>9.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  <a:latin typeface="XCCW Joined 8a"/>
                        </a:rPr>
                        <a:t>kind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21109105"/>
                  </a:ext>
                </a:extLst>
              </a:tr>
              <a:tr h="236216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  <a:latin typeface="XCCW Joined 8a"/>
                        </a:rPr>
                        <a:t>10.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  <a:latin typeface="XCCW Joined 8a"/>
                        </a:rPr>
                        <a:t>behind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71409441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385337" y="427694"/>
            <a:ext cx="11421326" cy="175432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200" dirty="0">
                <a:latin typeface="XCCW Joined 8a"/>
              </a:rPr>
              <a:t>Name: …………………………………       </a:t>
            </a:r>
            <a:endParaRPr lang="en-GB" sz="1200" dirty="0">
              <a:latin typeface="XCCW Joined 8a" panose="03050602040000000000" pitchFamily="66" charset="0"/>
            </a:endParaRPr>
          </a:p>
          <a:p>
            <a:r>
              <a:rPr lang="en-GB" sz="1200" dirty="0">
                <a:latin typeface="XCCW Joined 8a"/>
              </a:rPr>
              <a:t>Date Set: 19/09/2025</a:t>
            </a:r>
            <a:endParaRPr lang="en-GB" sz="1200" dirty="0">
              <a:latin typeface="XCCW Joined 8a" panose="03050602040000000000" pitchFamily="66" charset="0"/>
            </a:endParaRPr>
          </a:p>
          <a:p>
            <a:r>
              <a:rPr lang="en-GB" sz="1200" dirty="0">
                <a:latin typeface="XCCW Joined 8a"/>
              </a:rPr>
              <a:t>Test Date: 26/09/2025</a:t>
            </a:r>
            <a:endParaRPr lang="en-GB" sz="1200" dirty="0">
              <a:latin typeface="XCCW Joined 8a" panose="03050602040000000000" pitchFamily="66" charset="0"/>
            </a:endParaRPr>
          </a:p>
          <a:p>
            <a:endParaRPr lang="en-GB" sz="1200">
              <a:latin typeface="XCCW Joined 8a"/>
            </a:endParaRPr>
          </a:p>
          <a:p>
            <a:r>
              <a:rPr lang="en-GB" sz="1200" dirty="0">
                <a:latin typeface="XCCW Joined 8a"/>
              </a:rPr>
              <a:t>Hi Year 2! Here are your spellings for the week. This term we are learning the common exception words with a few statutory recap words added in at the end. The boxes are for practising the spellings each day. I will see how many you know on Friday! Good luck!  </a:t>
            </a:r>
          </a:p>
          <a:p>
            <a:endParaRPr lang="en-GB" sz="1200">
              <a:latin typeface="XCCW Joined 8a"/>
            </a:endParaRPr>
          </a:p>
          <a:p>
            <a:r>
              <a:rPr lang="en-GB" sz="1200" dirty="0">
                <a:latin typeface="XCCW Joined 8a"/>
              </a:rPr>
              <a:t>Help your child learn their spellings by the </a:t>
            </a:r>
            <a:r>
              <a:rPr lang="en-GB" sz="1200" b="1" dirty="0">
                <a:latin typeface="XCCW Joined 8a"/>
              </a:rPr>
              <a:t>look, say, cover, write </a:t>
            </a:r>
            <a:r>
              <a:rPr lang="en-GB" sz="1200" dirty="0">
                <a:latin typeface="XCCW Joined 8a"/>
              </a:rPr>
              <a:t>and </a:t>
            </a:r>
            <a:r>
              <a:rPr lang="en-GB" sz="1200" b="1" dirty="0">
                <a:latin typeface="XCCW Joined 8a"/>
              </a:rPr>
              <a:t>check</a:t>
            </a:r>
            <a:r>
              <a:rPr lang="en-GB" sz="1200" dirty="0">
                <a:latin typeface="XCCW Joined 8a"/>
              </a:rPr>
              <a:t> method. </a:t>
            </a:r>
            <a:endParaRPr lang="en-GB" sz="1200" dirty="0">
              <a:latin typeface="XCCW Joined 8a" panose="03050602040000000000" pitchFamily="66" charset="0"/>
            </a:endParaRPr>
          </a:p>
          <a:p>
            <a:endParaRPr lang="en-GB" sz="1200">
              <a:latin typeface="XCCW Joined 8a" panose="03050602040000000000" pitchFamily="66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CF09020-AF6F-E2E5-A305-991CB9D9835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54093" y="483136"/>
            <a:ext cx="538162" cy="538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85973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385337" y="427694"/>
            <a:ext cx="11421326" cy="160043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400">
                <a:latin typeface="XCCW Joined 8a"/>
              </a:rPr>
              <a:t>Name: …………………………………       </a:t>
            </a:r>
            <a:endParaRPr lang="en-GB" sz="1400">
              <a:latin typeface="XCCW Joined 8a" panose="03050602040000000000" pitchFamily="66" charset="0"/>
            </a:endParaRPr>
          </a:p>
          <a:p>
            <a:r>
              <a:rPr lang="en-GB" sz="1400">
                <a:latin typeface="XCCW Joined 8a"/>
              </a:rPr>
              <a:t>Date Set: 12/09/2025</a:t>
            </a:r>
            <a:endParaRPr lang="en-GB" sz="1400">
              <a:latin typeface="XCCW Joined 8a" panose="03050602040000000000" pitchFamily="66" charset="0"/>
            </a:endParaRPr>
          </a:p>
          <a:p>
            <a:r>
              <a:rPr lang="en-GB" sz="1400">
                <a:latin typeface="XCCW Joined 8a"/>
              </a:rPr>
              <a:t>Test Date: 19/09/2025</a:t>
            </a:r>
            <a:endParaRPr lang="en-GB" sz="1400">
              <a:latin typeface="XCCW Joined 8a" panose="03050602040000000000" pitchFamily="66" charset="0"/>
            </a:endParaRPr>
          </a:p>
          <a:p>
            <a:endParaRPr lang="en-GB" sz="1400" b="1">
              <a:latin typeface="XCCW Joined 8a"/>
            </a:endParaRPr>
          </a:p>
          <a:p>
            <a:r>
              <a:rPr lang="en-GB" sz="1400" b="1">
                <a:latin typeface="XCCW Joined 8a"/>
              </a:rPr>
              <a:t>Optional extra practice:</a:t>
            </a:r>
          </a:p>
          <a:p>
            <a:endParaRPr lang="en-GB" sz="1400">
              <a:latin typeface="XCCW Joined 8a"/>
            </a:endParaRPr>
          </a:p>
          <a:p>
            <a:r>
              <a:rPr lang="en-GB" sz="1400">
                <a:latin typeface="XCCW Joined 8a"/>
              </a:rPr>
              <a:t>Now try to use some of your spelling words in a sentence!</a:t>
            </a:r>
            <a:endParaRPr lang="en-GB" sz="1400">
              <a:latin typeface="XCCW Joined 8a" panose="03050602040000000000" pitchFamily="66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38CBD2FB-96CB-0E1C-5C78-BD0E193F8B8B}"/>
              </a:ext>
            </a:extLst>
          </p:cNvPr>
          <p:cNvSpPr/>
          <p:nvPr/>
        </p:nvSpPr>
        <p:spPr>
          <a:xfrm>
            <a:off x="188686" y="304800"/>
            <a:ext cx="11721092" cy="6270171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84928AB-4612-224A-3385-813E72C8031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54093" y="483136"/>
            <a:ext cx="538162" cy="538162"/>
          </a:xfrm>
          <a:prstGeom prst="rect">
            <a:avLst/>
          </a:prstGeom>
        </p:spPr>
      </p:pic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1DA843A6-85C4-8B1A-C630-8B4E7819AA9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6325495"/>
              </p:ext>
            </p:extLst>
          </p:nvPr>
        </p:nvGraphicFramePr>
        <p:xfrm>
          <a:off x="385337" y="2248968"/>
          <a:ext cx="11306919" cy="420897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9411">
                  <a:extLst>
                    <a:ext uri="{9D8B030D-6E8A-4147-A177-3AD203B41FA5}">
                      <a16:colId xmlns:a16="http://schemas.microsoft.com/office/drawing/2014/main" val="3479258182"/>
                    </a:ext>
                  </a:extLst>
                </a:gridCol>
                <a:gridCol w="1319130">
                  <a:extLst>
                    <a:ext uri="{9D8B030D-6E8A-4147-A177-3AD203B41FA5}">
                      <a16:colId xmlns:a16="http://schemas.microsoft.com/office/drawing/2014/main" val="560546305"/>
                    </a:ext>
                  </a:extLst>
                </a:gridCol>
                <a:gridCol w="9258378">
                  <a:extLst>
                    <a:ext uri="{9D8B030D-6E8A-4147-A177-3AD203B41FA5}">
                      <a16:colId xmlns:a16="http://schemas.microsoft.com/office/drawing/2014/main" val="2374335649"/>
                    </a:ext>
                  </a:extLst>
                </a:gridCol>
              </a:tblGrid>
              <a:tr h="341832"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XCCW Joined 8a"/>
                        </a:rPr>
                        <a:t>A sentence including your spelling word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60888530"/>
                  </a:ext>
                </a:extLst>
              </a:tr>
              <a:tr h="374107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GB" dirty="0">
                          <a:latin typeface="XCCW Joined 8a"/>
                        </a:rPr>
                        <a:t>1.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>
                        <a:buNone/>
                      </a:pPr>
                      <a:r>
                        <a:rPr lang="en-GB" dirty="0">
                          <a:latin typeface="XCCW Joined 8a"/>
                        </a:rPr>
                        <a:t>of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25698053"/>
                  </a:ext>
                </a:extLst>
              </a:tr>
              <a:tr h="374107">
                <a:tc>
                  <a:txBody>
                    <a:bodyPr/>
                    <a:lstStyle/>
                    <a:p>
                      <a:r>
                        <a:rPr lang="en-GB" dirty="0">
                          <a:latin typeface="XCCW Joined 8a"/>
                        </a:rPr>
                        <a:t>2.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dirty="0">
                          <a:latin typeface="XCCW Joined 8a"/>
                        </a:rPr>
                        <a:t>you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16794819"/>
                  </a:ext>
                </a:extLst>
              </a:tr>
              <a:tr h="374107">
                <a:tc>
                  <a:txBody>
                    <a:bodyPr/>
                    <a:lstStyle/>
                    <a:p>
                      <a:r>
                        <a:rPr lang="en-GB" dirty="0">
                          <a:latin typeface="XCCW Joined 8a"/>
                        </a:rPr>
                        <a:t>3.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dirty="0">
                          <a:latin typeface="XCCW Joined 8a"/>
                        </a:rPr>
                        <a:t>your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97347203"/>
                  </a:ext>
                </a:extLst>
              </a:tr>
              <a:tr h="374107">
                <a:tc>
                  <a:txBody>
                    <a:bodyPr/>
                    <a:lstStyle/>
                    <a:p>
                      <a:r>
                        <a:rPr lang="en-GB" dirty="0">
                          <a:latin typeface="XCCW Joined 8a"/>
                        </a:rPr>
                        <a:t>4.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dirty="0">
                          <a:latin typeface="XCCW Joined 8a"/>
                        </a:rPr>
                        <a:t>they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61570909"/>
                  </a:ext>
                </a:extLst>
              </a:tr>
              <a:tr h="374107">
                <a:tc>
                  <a:txBody>
                    <a:bodyPr/>
                    <a:lstStyle/>
                    <a:p>
                      <a:r>
                        <a:rPr lang="en-GB" dirty="0">
                          <a:latin typeface="XCCW Joined 8a"/>
                        </a:rPr>
                        <a:t>5.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dirty="0">
                          <a:latin typeface="XCCW Joined 8a"/>
                        </a:rPr>
                        <a:t>be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31592978"/>
                  </a:ext>
                </a:extLst>
              </a:tr>
              <a:tr h="374107">
                <a:tc>
                  <a:txBody>
                    <a:bodyPr/>
                    <a:lstStyle/>
                    <a:p>
                      <a:r>
                        <a:rPr lang="en-GB" dirty="0">
                          <a:latin typeface="XCCW Joined 8a"/>
                        </a:rPr>
                        <a:t>6.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dirty="0">
                          <a:latin typeface="XCCW Joined 8a"/>
                        </a:rPr>
                        <a:t>he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89922018"/>
                  </a:ext>
                </a:extLst>
              </a:tr>
              <a:tr h="374107">
                <a:tc>
                  <a:txBody>
                    <a:bodyPr/>
                    <a:lstStyle/>
                    <a:p>
                      <a:r>
                        <a:rPr lang="en-GB" dirty="0">
                          <a:latin typeface="XCCW Joined 8a"/>
                        </a:rPr>
                        <a:t>7.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dirty="0">
                          <a:latin typeface="XCCW Joined 8a"/>
                        </a:rPr>
                        <a:t>find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41585976"/>
                  </a:ext>
                </a:extLst>
              </a:tr>
              <a:tr h="374107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  <a:latin typeface="XCCW Joined 8a"/>
                        </a:rPr>
                        <a:t>8.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dirty="0">
                          <a:solidFill>
                            <a:schemeClr val="tx1"/>
                          </a:solidFill>
                          <a:latin typeface="XCCW Joined 8a"/>
                        </a:rPr>
                        <a:t>mind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13646773"/>
                  </a:ext>
                </a:extLst>
              </a:tr>
              <a:tr h="374107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  <a:latin typeface="XCCW Joined 8a"/>
                        </a:rPr>
                        <a:t>9.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dirty="0">
                          <a:solidFill>
                            <a:schemeClr val="tx1"/>
                          </a:solidFill>
                          <a:latin typeface="XCCW Joined 8a"/>
                        </a:rPr>
                        <a:t>kind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21109105"/>
                  </a:ext>
                </a:extLst>
              </a:tr>
              <a:tr h="476250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  <a:latin typeface="XCCW Joined 8a"/>
                        </a:rPr>
                        <a:t>10.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dirty="0">
                          <a:solidFill>
                            <a:schemeClr val="tx1"/>
                          </a:solidFill>
                          <a:latin typeface="XCCW Joined 8a"/>
                        </a:rPr>
                        <a:t>behind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7140944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874979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45CE8E465A6BE4EBB9957AA6C1E6BB6" ma:contentTypeVersion="19" ma:contentTypeDescription="Create a new document." ma:contentTypeScope="" ma:versionID="3b4038478426e0e0404ef863ba1157dd">
  <xsd:schema xmlns:xsd="http://www.w3.org/2001/XMLSchema" xmlns:xs="http://www.w3.org/2001/XMLSchema" xmlns:p="http://schemas.microsoft.com/office/2006/metadata/properties" xmlns:ns2="3230ec2b-27e8-4dd0-9293-665ce0473f91" xmlns:ns3="82bf742c-28af-4b22-825a-be22ea25a822" targetNamespace="http://schemas.microsoft.com/office/2006/metadata/properties" ma:root="true" ma:fieldsID="4982bbd740fb5305d836c712bc3bb66a" ns2:_="" ns3:_="">
    <xsd:import namespace="3230ec2b-27e8-4dd0-9293-665ce0473f91"/>
    <xsd:import namespace="82bf742c-28af-4b22-825a-be22ea25a82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DateTaken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230ec2b-27e8-4dd0-9293-665ce0473f9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MediaServiceAutoTags" ma:description="" ma:internalName="MediaServiceAutoTags" ma:readOnly="true">
      <xsd:simpleType>
        <xsd:restriction base="dms:Text"/>
      </xsd:simpleType>
    </xsd:element>
    <xsd:element name="MediaServiceOCR" ma:index="11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3" nillable="true" ma:displayName="MediaServiceLocation" ma:internalName="MediaServiceLocation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0ff0b333-d9ab-434a-a75b-c8418cf004f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2bf742c-28af-4b22-825a-be22ea25a822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cd22ec47-fc26-4a75-b8ac-68420181ac9a}" ma:internalName="TaxCatchAll" ma:showField="CatchAllData" ma:web="82bf742c-28af-4b22-825a-be22ea25a82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3230ec2b-27e8-4dd0-9293-665ce0473f91">
      <Terms xmlns="http://schemas.microsoft.com/office/infopath/2007/PartnerControls"/>
    </lcf76f155ced4ddcb4097134ff3c332f>
    <TaxCatchAll xmlns="82bf742c-28af-4b22-825a-be22ea25a822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8F0E44E5-BB28-468C-8CC3-C6DE1C0376A8}">
  <ds:schemaRefs>
    <ds:schemaRef ds:uri="3230ec2b-27e8-4dd0-9293-665ce0473f91"/>
    <ds:schemaRef ds:uri="82bf742c-28af-4b22-825a-be22ea25a822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5745708B-D11A-4598-A7D9-54A12166DA30}">
  <ds:schemaRefs>
    <ds:schemaRef ds:uri="3230ec2b-27e8-4dd0-9293-665ce0473f91"/>
    <ds:schemaRef ds:uri="82bf742c-28af-4b22-825a-be22ea25a822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7080555B-9843-43C4-B489-1B95CEBA3F35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2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PowerPoint Presentation</vt:lpstr>
      <vt:lpstr>PowerPoint Presentation</vt:lpstr>
    </vt:vector>
  </TitlesOfParts>
  <Company>Ramsgate Arts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Alice Rees-Boughton</dc:creator>
  <cp:revision>22</cp:revision>
  <cp:lastPrinted>2020-10-02T07:07:20Z</cp:lastPrinted>
  <dcterms:created xsi:type="dcterms:W3CDTF">2017-11-27T08:29:59Z</dcterms:created>
  <dcterms:modified xsi:type="dcterms:W3CDTF">2025-09-23T06:12:41Z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0x010100145CE8E465A6BE4EBB9957AA6C1E6BB6</vt:lpwstr>
  </property>
  <property fmtid="{D5CDD505-2E9C-101B-9397-08002B2CF9AE}" pid="3" name="MediaServiceImageTags">
    <vt:lpwstr/>
  </property>
</Properties>
</file>