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1"/>
    <p:restoredTop sz="94676"/>
  </p:normalViewPr>
  <p:slideViewPr>
    <p:cSldViewPr snapToGrid="0" snapToObjects="1">
      <p:cViewPr varScale="1">
        <p:scale>
          <a:sx n="65" d="100"/>
          <a:sy n="65" d="100"/>
        </p:scale>
        <p:origin x="82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67C43E1-0DE4-CE40-ADA9-A8ECCD2ABA83}" type="datetimeFigureOut">
              <a:rPr lang="en-US" smtClean="0"/>
              <a:t>4/23/2019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494405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C43E1-0DE4-CE40-ADA9-A8ECCD2ABA83}" type="datetimeFigureOut">
              <a:rPr lang="en-US" smtClean="0"/>
              <a:t>4/23/2019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852050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7C43E1-0DE4-CE40-ADA9-A8ECCD2ABA83}" type="datetimeFigureOut">
              <a:rPr lang="en-US" smtClean="0"/>
              <a:t>4/23/2019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986064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67C43E1-0DE4-CE40-ADA9-A8ECCD2ABA83}" type="datetimeFigureOut">
              <a:rPr lang="en-US" smtClean="0"/>
              <a:t>4/23/2019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648310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67C43E1-0DE4-CE40-ADA9-A8ECCD2ABA83}" type="datetimeFigureOut">
              <a:rPr lang="en-US" smtClean="0"/>
              <a:t>4/23/2019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970368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67C43E1-0DE4-CE40-ADA9-A8ECCD2ABA83}" type="datetimeFigureOut">
              <a:rPr lang="en-US" smtClean="0"/>
              <a:t>4/23/2019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784013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C43E1-0DE4-CE40-ADA9-A8ECCD2ABA83}" type="datetimeFigureOut">
              <a:rPr lang="en-US" smtClean="0"/>
              <a:t>4/23/2019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745240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7C43E1-0DE4-CE40-ADA9-A8ECCD2ABA83}" type="datetimeFigureOut">
              <a:rPr lang="en-US" smtClean="0"/>
              <a:t>4/23/2019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128202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7C43E1-0DE4-CE40-ADA9-A8ECCD2ABA83}" type="datetimeFigureOut">
              <a:rPr lang="en-US" smtClean="0"/>
              <a:t>4/23/2019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558314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C43E1-0DE4-CE40-ADA9-A8ECCD2ABA83}" type="datetimeFigureOut">
              <a:rPr lang="en-US" smtClean="0"/>
              <a:t>4/23/2019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2033970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C43E1-0DE4-CE40-ADA9-A8ECCD2ABA83}" type="datetimeFigureOut">
              <a:rPr lang="en-US" smtClean="0"/>
              <a:t>4/23/2019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291097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7C43E1-0DE4-CE40-ADA9-A8ECCD2ABA83}" type="datetimeFigureOut">
              <a:rPr lang="en-US" smtClean="0"/>
              <a:t>4/23/2019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905060-34E4-144C-97A0-B4AD88920DB7}" type="slidenum">
              <a:rPr lang="en-US" smtClean="0"/>
              <a:t>‹#›</a:t>
            </a:fld>
            <a:endParaRPr lang="en-US"/>
          </a:p>
        </p:txBody>
      </p:sp>
    </p:spTree>
    <p:extLst>
      <p:ext uri="{BB962C8B-B14F-4D97-AF65-F5344CB8AC3E}">
        <p14:creationId xmlns:p14="http://schemas.microsoft.com/office/powerpoint/2010/main" val="352427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29636"/>
            <a:ext cx="9144000" cy="2387600"/>
          </a:xfrm>
        </p:spPr>
        <p:txBody>
          <a:bodyPr>
            <a:normAutofit fontScale="90000"/>
          </a:bodyPr>
          <a:lstStyle/>
          <a:p>
            <a:r>
              <a:rPr lang="en-US" dirty="0" err="1" smtClean="0">
                <a:latin typeface="Candara" charset="0"/>
                <a:ea typeface="Candara" charset="0"/>
                <a:cs typeface="Candara" charset="0"/>
              </a:rPr>
              <a:t>Ramsgate</a:t>
            </a:r>
            <a:r>
              <a:rPr lang="en-US" dirty="0" smtClean="0">
                <a:latin typeface="Candara" charset="0"/>
                <a:ea typeface="Candara" charset="0"/>
                <a:cs typeface="Candara" charset="0"/>
              </a:rPr>
              <a:t> Arts Primary School</a:t>
            </a:r>
            <a:br>
              <a:rPr lang="en-US" dirty="0" smtClean="0">
                <a:latin typeface="Candara" charset="0"/>
                <a:ea typeface="Candara" charset="0"/>
                <a:cs typeface="Candara" charset="0"/>
              </a:rPr>
            </a:br>
            <a:r>
              <a:rPr lang="en-US" dirty="0" smtClean="0">
                <a:latin typeface="Candara" charset="0"/>
                <a:ea typeface="Candara" charset="0"/>
                <a:cs typeface="Candara" charset="0"/>
              </a:rPr>
              <a:t> KS1 SATs Parents Guide</a:t>
            </a:r>
            <a:br>
              <a:rPr lang="en-US" dirty="0" smtClean="0">
                <a:latin typeface="Candara" charset="0"/>
                <a:ea typeface="Candara" charset="0"/>
                <a:cs typeface="Candara" charset="0"/>
              </a:rPr>
            </a:br>
            <a:r>
              <a:rPr lang="en-US" dirty="0" smtClean="0">
                <a:latin typeface="Candara" charset="0"/>
                <a:ea typeface="Candara" charset="0"/>
                <a:cs typeface="Candara" charset="0"/>
              </a:rPr>
              <a:t>2019</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4458855" y="3509963"/>
            <a:ext cx="2939472" cy="2933594"/>
          </a:xfrm>
          <a:prstGeom prst="rect">
            <a:avLst/>
          </a:prstGeom>
        </p:spPr>
      </p:pic>
    </p:spTree>
    <p:extLst>
      <p:ext uri="{BB962C8B-B14F-4D97-AF65-F5344CB8AC3E}">
        <p14:creationId xmlns:p14="http://schemas.microsoft.com/office/powerpoint/2010/main" val="1293971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365125"/>
            <a:ext cx="10965873" cy="1325563"/>
          </a:xfrm>
        </p:spPr>
        <p:txBody>
          <a:bodyPr/>
          <a:lstStyle/>
          <a:p>
            <a:r>
              <a:rPr lang="en-US" dirty="0" smtClean="0">
                <a:latin typeface="Candara" charset="0"/>
                <a:ea typeface="Candara" charset="0"/>
                <a:cs typeface="Candara" charset="0"/>
              </a:rPr>
              <a:t>What are SATS? (Statutory </a:t>
            </a:r>
            <a:r>
              <a:rPr lang="en-US" dirty="0">
                <a:latin typeface="Candara" charset="0"/>
                <a:ea typeface="Candara" charset="0"/>
                <a:cs typeface="Candara" charset="0"/>
              </a:rPr>
              <a:t>Assessment </a:t>
            </a:r>
            <a:r>
              <a:rPr lang="en-US" dirty="0" smtClean="0">
                <a:latin typeface="Candara" charset="0"/>
                <a:ea typeface="Candara" charset="0"/>
                <a:cs typeface="Candara" charset="0"/>
              </a:rPr>
              <a:t>Tests)</a:t>
            </a:r>
            <a:endParaRPr lang="en-US" dirty="0">
              <a:latin typeface="Candara" charset="0"/>
              <a:ea typeface="Candara" charset="0"/>
              <a:cs typeface="Candara" charset="0"/>
            </a:endParaRPr>
          </a:p>
        </p:txBody>
      </p:sp>
      <p:sp>
        <p:nvSpPr>
          <p:cNvPr id="3" name="Content Placeholder 2"/>
          <p:cNvSpPr>
            <a:spLocks noGrp="1"/>
          </p:cNvSpPr>
          <p:nvPr>
            <p:ph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At the end of Year 2 the children will undertake assessments in:</a:t>
            </a:r>
          </a:p>
          <a:p>
            <a:pPr marL="0" marR="0" lvl="0" indent="0" defTabSz="914400" eaLnBrk="1" fontAlgn="auto" latinLnBrk="0" hangingPunct="1">
              <a:lnSpc>
                <a:spcPct val="100000"/>
              </a:lnSpc>
              <a:spcBef>
                <a:spcPts val="0"/>
              </a:spcBef>
              <a:spcAft>
                <a:spcPts val="0"/>
              </a:spcAft>
              <a:buClrTx/>
              <a:buSzTx/>
              <a:buFontTx/>
              <a:buNone/>
              <a:tabLst/>
              <a:defRPr/>
            </a:pPr>
            <a:endParaRPr lang="en-US" dirty="0" smtClean="0">
              <a:latin typeface="Candara" charset="0"/>
              <a:ea typeface="Candara" charset="0"/>
              <a:cs typeface="Candara"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Reading</a:t>
            </a:r>
          </a:p>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Maths</a:t>
            </a:r>
          </a:p>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Punctuation and Grammar</a:t>
            </a:r>
          </a:p>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Spelling</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9252528" y="3924406"/>
            <a:ext cx="2939472" cy="2933594"/>
          </a:xfrm>
          <a:prstGeom prst="rect">
            <a:avLst/>
          </a:prstGeom>
        </p:spPr>
      </p:pic>
    </p:spTree>
    <p:extLst>
      <p:ext uri="{BB962C8B-B14F-4D97-AF65-F5344CB8AC3E}">
        <p14:creationId xmlns:p14="http://schemas.microsoft.com/office/powerpoint/2010/main" val="1969337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3651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sp>
        <p:nvSpPr>
          <p:cNvPr id="3" name="Content Placeholder 2"/>
          <p:cNvSpPr>
            <a:spLocks noGrp="1"/>
          </p:cNvSpPr>
          <p:nvPr>
            <p:ph idx="1"/>
          </p:nvPr>
        </p:nvSpPr>
        <p:spPr>
          <a:xfrm>
            <a:off x="387927" y="1690688"/>
            <a:ext cx="10515600" cy="4351338"/>
          </a:xfrm>
        </p:spPr>
        <p:txBody>
          <a:bodyPr>
            <a:normAutofit fontScale="92500" lnSpcReduction="10000"/>
          </a:bodyPr>
          <a:lstStyle/>
          <a:p>
            <a:r>
              <a:rPr lang="en-US" dirty="0">
                <a:latin typeface="Candara" charset="0"/>
                <a:ea typeface="Candara" charset="0"/>
                <a:cs typeface="Candara" charset="0"/>
              </a:rPr>
              <a:t>The Reading Test consists of two separate papers: </a:t>
            </a:r>
            <a:endParaRPr lang="en-US" dirty="0" smtClean="0">
              <a:latin typeface="Candara" charset="0"/>
              <a:ea typeface="Candara" charset="0"/>
              <a:cs typeface="Candara" charset="0"/>
            </a:endParaRPr>
          </a:p>
          <a:p>
            <a:r>
              <a:rPr lang="en-US" dirty="0">
                <a:latin typeface="Candara" charset="0"/>
                <a:ea typeface="Candara" charset="0"/>
                <a:cs typeface="Candara" charset="0"/>
              </a:rPr>
              <a:t>Paper 1 – consists of a combined reading prompt and answer booklet. The paper includes a list of useful words and some practice questions for teachers to use to introduce the contexts and question types to pupils. The test takes approximately 30 minutes to complete, but is not strictly timed. </a:t>
            </a:r>
          </a:p>
          <a:p>
            <a:r>
              <a:rPr lang="en-US" dirty="0">
                <a:latin typeface="Candara" charset="0"/>
                <a:ea typeface="Candara" charset="0"/>
                <a:cs typeface="Candara" charset="0"/>
              </a:rPr>
              <a:t>Paper 2 – consists of an answer booklet and a separate reading booklet. There are no practice questions on this paper. Teachers can use their discretion to stop the test early if a pupil is struggling. The test takes approximately 40 minutes to complete, but is not strictly timed. </a:t>
            </a:r>
          </a:p>
          <a:p>
            <a:r>
              <a:rPr lang="en-US" dirty="0">
                <a:latin typeface="Candara" charset="0"/>
                <a:ea typeface="Candara" charset="0"/>
                <a:cs typeface="Candara" charset="0"/>
              </a:rPr>
              <a:t>The texts will cover a range of poetry, fiction and non-fiction. </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spTree>
    <p:extLst>
      <p:ext uri="{BB962C8B-B14F-4D97-AF65-F5344CB8AC3E}">
        <p14:creationId xmlns:p14="http://schemas.microsoft.com/office/powerpoint/2010/main" val="1472804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3651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pic>
        <p:nvPicPr>
          <p:cNvPr id="7" name="Picture 6"/>
          <p:cNvPicPr>
            <a:picLocks noChangeAspect="1"/>
          </p:cNvPicPr>
          <p:nvPr/>
        </p:nvPicPr>
        <p:blipFill>
          <a:blip r:embed="rId3"/>
          <a:stretch>
            <a:fillRect/>
          </a:stretch>
        </p:blipFill>
        <p:spPr>
          <a:xfrm>
            <a:off x="274782" y="1487411"/>
            <a:ext cx="9624880" cy="4580879"/>
          </a:xfrm>
          <a:prstGeom prst="rect">
            <a:avLst/>
          </a:prstGeom>
        </p:spPr>
      </p:pic>
    </p:spTree>
    <p:extLst>
      <p:ext uri="{BB962C8B-B14F-4D97-AF65-F5344CB8AC3E}">
        <p14:creationId xmlns:p14="http://schemas.microsoft.com/office/powerpoint/2010/main" val="2108729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3651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pic>
        <p:nvPicPr>
          <p:cNvPr id="3" name="Picture 2"/>
          <p:cNvPicPr>
            <a:picLocks noChangeAspect="1"/>
          </p:cNvPicPr>
          <p:nvPr/>
        </p:nvPicPr>
        <p:blipFill>
          <a:blip r:embed="rId3"/>
          <a:stretch>
            <a:fillRect/>
          </a:stretch>
        </p:blipFill>
        <p:spPr>
          <a:xfrm>
            <a:off x="387927" y="1447800"/>
            <a:ext cx="7691094" cy="4648200"/>
          </a:xfrm>
          <a:prstGeom prst="rect">
            <a:avLst/>
          </a:prstGeom>
        </p:spPr>
      </p:pic>
    </p:spTree>
    <p:extLst>
      <p:ext uri="{BB962C8B-B14F-4D97-AF65-F5344CB8AC3E}">
        <p14:creationId xmlns:p14="http://schemas.microsoft.com/office/powerpoint/2010/main" val="560122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pic>
        <p:nvPicPr>
          <p:cNvPr id="5" name="Picture 4"/>
          <p:cNvPicPr>
            <a:picLocks noChangeAspect="1"/>
          </p:cNvPicPr>
          <p:nvPr/>
        </p:nvPicPr>
        <p:blipFill>
          <a:blip r:embed="rId3"/>
          <a:stretch>
            <a:fillRect/>
          </a:stretch>
        </p:blipFill>
        <p:spPr>
          <a:xfrm>
            <a:off x="387927" y="1194285"/>
            <a:ext cx="6817514" cy="5283264"/>
          </a:xfrm>
          <a:prstGeom prst="rect">
            <a:avLst/>
          </a:prstGeom>
        </p:spPr>
      </p:pic>
    </p:spTree>
    <p:extLst>
      <p:ext uri="{BB962C8B-B14F-4D97-AF65-F5344CB8AC3E}">
        <p14:creationId xmlns:p14="http://schemas.microsoft.com/office/powerpoint/2010/main" val="645253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pic>
        <p:nvPicPr>
          <p:cNvPr id="3" name="Picture 2"/>
          <p:cNvPicPr>
            <a:picLocks noChangeAspect="1"/>
          </p:cNvPicPr>
          <p:nvPr/>
        </p:nvPicPr>
        <p:blipFill>
          <a:blip r:embed="rId3"/>
          <a:stretch>
            <a:fillRect/>
          </a:stretch>
        </p:blipFill>
        <p:spPr>
          <a:xfrm>
            <a:off x="387927" y="1155700"/>
            <a:ext cx="7124700" cy="1765300"/>
          </a:xfrm>
          <a:prstGeom prst="rect">
            <a:avLst/>
          </a:prstGeom>
        </p:spPr>
      </p:pic>
      <p:pic>
        <p:nvPicPr>
          <p:cNvPr id="6" name="Picture 5"/>
          <p:cNvPicPr>
            <a:picLocks noChangeAspect="1"/>
          </p:cNvPicPr>
          <p:nvPr/>
        </p:nvPicPr>
        <p:blipFill>
          <a:blip r:embed="rId4"/>
          <a:stretch>
            <a:fillRect/>
          </a:stretch>
        </p:blipFill>
        <p:spPr>
          <a:xfrm>
            <a:off x="387927" y="2863303"/>
            <a:ext cx="5822373" cy="3614246"/>
          </a:xfrm>
          <a:prstGeom prst="rect">
            <a:avLst/>
          </a:prstGeom>
        </p:spPr>
      </p:pic>
    </p:spTree>
    <p:extLst>
      <p:ext uri="{BB962C8B-B14F-4D97-AF65-F5344CB8AC3E}">
        <p14:creationId xmlns:p14="http://schemas.microsoft.com/office/powerpoint/2010/main" val="1584518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SPAG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5" name="TextBox 4"/>
          <p:cNvSpPr txBox="1"/>
          <p:nvPr/>
        </p:nvSpPr>
        <p:spPr>
          <a:xfrm>
            <a:off x="126469" y="1219201"/>
            <a:ext cx="11488787" cy="5109091"/>
          </a:xfrm>
          <a:prstGeom prst="rect">
            <a:avLst/>
          </a:prstGeom>
          <a:noFill/>
        </p:spPr>
        <p:txBody>
          <a:bodyPr wrap="square" rtlCol="0">
            <a:spAutoFit/>
          </a:bodyPr>
          <a:lstStyle/>
          <a:p>
            <a:pPr marL="457200" indent="-457200">
              <a:buFont typeface="Arial" charset="0"/>
              <a:buChar char="•"/>
            </a:pPr>
            <a:r>
              <a:rPr lang="en-US" sz="2800" dirty="0">
                <a:latin typeface="Candara" charset="0"/>
                <a:ea typeface="Candara" charset="0"/>
                <a:cs typeface="Candara" charset="0"/>
              </a:rPr>
              <a:t>This year, the Spelling, Punctuation and Grammar test will be optional for all Year 2 classes. </a:t>
            </a:r>
            <a:r>
              <a:rPr lang="en-US" sz="2800" dirty="0" smtClean="0">
                <a:latin typeface="Candara" charset="0"/>
                <a:ea typeface="Candara" charset="0"/>
                <a:cs typeface="Candara" charset="0"/>
              </a:rPr>
              <a:t>We will still </a:t>
            </a:r>
            <a:r>
              <a:rPr lang="en-US" sz="2800" dirty="0">
                <a:latin typeface="Candara" charset="0"/>
                <a:ea typeface="Candara" charset="0"/>
                <a:cs typeface="Candara" charset="0"/>
              </a:rPr>
              <a:t>administer the assessment in order to inform </a:t>
            </a:r>
            <a:r>
              <a:rPr lang="en-US" sz="2800" dirty="0" smtClean="0">
                <a:latin typeface="Candara" charset="0"/>
                <a:ea typeface="Candara" charset="0"/>
                <a:cs typeface="Candara" charset="0"/>
              </a:rPr>
              <a:t>our teacher-assessed </a:t>
            </a:r>
            <a:r>
              <a:rPr lang="en-US" sz="2800" dirty="0">
                <a:latin typeface="Candara" charset="0"/>
                <a:ea typeface="Candara" charset="0"/>
                <a:cs typeface="Candara" charset="0"/>
              </a:rPr>
              <a:t>writing judgements. The test consists of two separate papers: </a:t>
            </a:r>
            <a:endParaRPr lang="en-US" sz="2800" dirty="0" smtClean="0">
              <a:latin typeface="Candara" charset="0"/>
              <a:ea typeface="Candara" charset="0"/>
              <a:cs typeface="Candara" charset="0"/>
            </a:endParaRPr>
          </a:p>
          <a:p>
            <a:pPr marL="457200" indent="-457200">
              <a:buFont typeface="Arial" charset="0"/>
              <a:buChar char="•"/>
            </a:pPr>
            <a:r>
              <a:rPr lang="en-US" sz="2800" dirty="0">
                <a:latin typeface="Candara" charset="0"/>
                <a:ea typeface="Candara" charset="0"/>
                <a:cs typeface="Candara" charset="0"/>
              </a:rPr>
              <a:t>Paper 1: Spelling - pupils to spell 20 missing words within a test booklet. The test is expected to take approximately 15 minutes to complete, but is not strictly timed. </a:t>
            </a:r>
          </a:p>
          <a:p>
            <a:pPr marL="457200" indent="-457200">
              <a:buFont typeface="Arial" charset="0"/>
              <a:buChar char="•"/>
            </a:pPr>
            <a:r>
              <a:rPr lang="en-US" sz="2800" dirty="0">
                <a:latin typeface="Candara" charset="0"/>
                <a:ea typeface="Candara" charset="0"/>
                <a:cs typeface="Candara" charset="0"/>
              </a:rPr>
              <a:t>Paper 2: Grammar, Punctuation and Vocabulary - a combined question and answer booklet focusing on pupils’ knowledge of grammar, punctuation and vocabulary. Pupils will have approximately 20 minutes to complete the questions in the test paper, but it is not strictly timed. </a:t>
            </a:r>
          </a:p>
          <a:p>
            <a:endParaRPr lang="en-US" dirty="0"/>
          </a:p>
        </p:txBody>
      </p:sp>
    </p:spTree>
    <p:extLst>
      <p:ext uri="{BB962C8B-B14F-4D97-AF65-F5344CB8AC3E}">
        <p14:creationId xmlns:p14="http://schemas.microsoft.com/office/powerpoint/2010/main" val="2139980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Grammar and Punctuation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3" name="Picture 2"/>
          <p:cNvPicPr>
            <a:picLocks noChangeAspect="1"/>
          </p:cNvPicPr>
          <p:nvPr/>
        </p:nvPicPr>
        <p:blipFill>
          <a:blip r:embed="rId3"/>
          <a:stretch>
            <a:fillRect/>
          </a:stretch>
        </p:blipFill>
        <p:spPr>
          <a:xfrm>
            <a:off x="387926" y="1339541"/>
            <a:ext cx="9232323" cy="4817594"/>
          </a:xfrm>
          <a:prstGeom prst="rect">
            <a:avLst/>
          </a:prstGeom>
        </p:spPr>
      </p:pic>
    </p:spTree>
    <p:extLst>
      <p:ext uri="{BB962C8B-B14F-4D97-AF65-F5344CB8AC3E}">
        <p14:creationId xmlns:p14="http://schemas.microsoft.com/office/powerpoint/2010/main" val="843794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Grammar and Punctuation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5" name="Picture 4"/>
          <p:cNvPicPr>
            <a:picLocks noChangeAspect="1"/>
          </p:cNvPicPr>
          <p:nvPr/>
        </p:nvPicPr>
        <p:blipFill>
          <a:blip r:embed="rId3"/>
          <a:stretch>
            <a:fillRect/>
          </a:stretch>
        </p:blipFill>
        <p:spPr>
          <a:xfrm>
            <a:off x="387926" y="1263650"/>
            <a:ext cx="9791007" cy="4851400"/>
          </a:xfrm>
          <a:prstGeom prst="rect">
            <a:avLst/>
          </a:prstGeom>
        </p:spPr>
      </p:pic>
    </p:spTree>
    <p:extLst>
      <p:ext uri="{BB962C8B-B14F-4D97-AF65-F5344CB8AC3E}">
        <p14:creationId xmlns:p14="http://schemas.microsoft.com/office/powerpoint/2010/main" val="670997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Spelling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3" name="Picture 2"/>
          <p:cNvPicPr>
            <a:picLocks noChangeAspect="1"/>
          </p:cNvPicPr>
          <p:nvPr/>
        </p:nvPicPr>
        <p:blipFill>
          <a:blip r:embed="rId3"/>
          <a:stretch>
            <a:fillRect/>
          </a:stretch>
        </p:blipFill>
        <p:spPr>
          <a:xfrm>
            <a:off x="387927" y="1358900"/>
            <a:ext cx="9704176" cy="4565650"/>
          </a:xfrm>
          <a:prstGeom prst="rect">
            <a:avLst/>
          </a:prstGeom>
        </p:spPr>
      </p:pic>
    </p:spTree>
    <p:extLst>
      <p:ext uri="{BB962C8B-B14F-4D97-AF65-F5344CB8AC3E}">
        <p14:creationId xmlns:p14="http://schemas.microsoft.com/office/powerpoint/2010/main" val="1323437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Maths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5" name="TextBox 4"/>
          <p:cNvSpPr txBox="1"/>
          <p:nvPr/>
        </p:nvSpPr>
        <p:spPr>
          <a:xfrm>
            <a:off x="387927" y="1168012"/>
            <a:ext cx="11055928" cy="4247317"/>
          </a:xfrm>
          <a:prstGeom prst="rect">
            <a:avLst/>
          </a:prstGeom>
          <a:noFill/>
        </p:spPr>
        <p:txBody>
          <a:bodyPr wrap="square" rtlCol="0">
            <a:spAutoFit/>
          </a:bodyPr>
          <a:lstStyle/>
          <a:p>
            <a:pPr marL="457200" indent="-457200">
              <a:buFont typeface="Arial" charset="0"/>
              <a:buChar char="•"/>
            </a:pPr>
            <a:r>
              <a:rPr lang="en-US" sz="2800" dirty="0">
                <a:latin typeface="Candara" charset="0"/>
                <a:ea typeface="Candara" charset="0"/>
                <a:cs typeface="Candara" charset="0"/>
              </a:rPr>
              <a:t>Children will sit two tests: Paper 1 and Paper 2: </a:t>
            </a:r>
            <a:endParaRPr lang="en-US" sz="2800" dirty="0" smtClean="0">
              <a:latin typeface="Candara" charset="0"/>
              <a:ea typeface="Candara" charset="0"/>
              <a:cs typeface="Candara" charset="0"/>
            </a:endParaRPr>
          </a:p>
          <a:p>
            <a:pPr marL="457200" indent="-457200">
              <a:buFont typeface="Arial" charset="0"/>
              <a:buChar char="•"/>
            </a:pPr>
            <a:r>
              <a:rPr lang="en-US" sz="2800" dirty="0">
                <a:latin typeface="Candara" charset="0"/>
                <a:ea typeface="Candara" charset="0"/>
                <a:cs typeface="Candara" charset="0"/>
              </a:rPr>
              <a:t>Paper 1: Arithmetic - lasts approximately 20 minutes (but this is not strictly timed). It covers calculation methods for all operations. </a:t>
            </a:r>
          </a:p>
          <a:p>
            <a:pPr marL="457200" indent="-457200">
              <a:buFont typeface="Arial" charset="0"/>
              <a:buChar char="•"/>
            </a:pPr>
            <a:r>
              <a:rPr lang="en-US" sz="2800" dirty="0">
                <a:latin typeface="Candara" charset="0"/>
                <a:ea typeface="Candara" charset="0"/>
                <a:cs typeface="Candara" charset="0"/>
              </a:rPr>
              <a:t>Paper 2: Reasoning - lasts for approximately 35 minutes, which includes time for five aural questions. Pupils will still require calculation skills and questions will be varied including multiple choice, matching, true/false, completing a chart or table or drawing a shape. Some questions will also require children to show or explain their working out. </a:t>
            </a:r>
          </a:p>
          <a:p>
            <a:endParaRPr lang="en-US" dirty="0"/>
          </a:p>
        </p:txBody>
      </p:sp>
    </p:spTree>
    <p:extLst>
      <p:ext uri="{BB962C8B-B14F-4D97-AF65-F5344CB8AC3E}">
        <p14:creationId xmlns:p14="http://schemas.microsoft.com/office/powerpoint/2010/main" val="19899709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Maths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3" name="Picture 2"/>
          <p:cNvPicPr>
            <a:picLocks noChangeAspect="1"/>
          </p:cNvPicPr>
          <p:nvPr/>
        </p:nvPicPr>
        <p:blipFill>
          <a:blip r:embed="rId3"/>
          <a:stretch>
            <a:fillRect/>
          </a:stretch>
        </p:blipFill>
        <p:spPr>
          <a:xfrm>
            <a:off x="0" y="1157660"/>
            <a:ext cx="5056650" cy="5170632"/>
          </a:xfrm>
          <a:prstGeom prst="rect">
            <a:avLst/>
          </a:prstGeom>
        </p:spPr>
      </p:pic>
    </p:spTree>
    <p:extLst>
      <p:ext uri="{BB962C8B-B14F-4D97-AF65-F5344CB8AC3E}">
        <p14:creationId xmlns:p14="http://schemas.microsoft.com/office/powerpoint/2010/main" val="2105932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Maths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5" name="Picture 4"/>
          <p:cNvPicPr>
            <a:picLocks noChangeAspect="1"/>
          </p:cNvPicPr>
          <p:nvPr/>
        </p:nvPicPr>
        <p:blipFill>
          <a:blip r:embed="rId3"/>
          <a:stretch>
            <a:fillRect/>
          </a:stretch>
        </p:blipFill>
        <p:spPr>
          <a:xfrm>
            <a:off x="165100" y="1047750"/>
            <a:ext cx="6261100" cy="5638800"/>
          </a:xfrm>
          <a:prstGeom prst="rect">
            <a:avLst/>
          </a:prstGeom>
        </p:spPr>
      </p:pic>
    </p:spTree>
    <p:extLst>
      <p:ext uri="{BB962C8B-B14F-4D97-AF65-F5344CB8AC3E}">
        <p14:creationId xmlns:p14="http://schemas.microsoft.com/office/powerpoint/2010/main" val="146574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How will we administer the tests?</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3" name="TextBox 2"/>
          <p:cNvSpPr txBox="1"/>
          <p:nvPr/>
        </p:nvSpPr>
        <p:spPr>
          <a:xfrm>
            <a:off x="387927" y="1385455"/>
            <a:ext cx="11804073" cy="4678204"/>
          </a:xfrm>
          <a:prstGeom prst="rect">
            <a:avLst/>
          </a:prstGeom>
          <a:noFill/>
        </p:spPr>
        <p:txBody>
          <a:bodyPr wrap="square" rtlCol="0">
            <a:spAutoFit/>
          </a:bodyPr>
          <a:lstStyle/>
          <a:p>
            <a:pPr marL="342900" indent="-342900">
              <a:buFont typeface="Arial" charset="0"/>
              <a:buChar char="•"/>
            </a:pPr>
            <a:r>
              <a:rPr lang="en-US" sz="2800" dirty="0" smtClean="0">
                <a:latin typeface="Candara" charset="0"/>
                <a:ea typeface="Candara" charset="0"/>
                <a:cs typeface="Candara" charset="0"/>
              </a:rPr>
              <a:t>Small groups</a:t>
            </a:r>
          </a:p>
          <a:p>
            <a:pPr marL="342900" indent="-342900">
              <a:buFont typeface="Arial" charset="0"/>
              <a:buChar char="•"/>
            </a:pPr>
            <a:r>
              <a:rPr lang="en-US" sz="2800" dirty="0" smtClean="0">
                <a:latin typeface="Candara" charset="0"/>
                <a:ea typeface="Candara" charset="0"/>
                <a:cs typeface="Candara" charset="0"/>
              </a:rPr>
              <a:t>In a calm and relaxed room</a:t>
            </a:r>
          </a:p>
          <a:p>
            <a:pPr marL="342900" indent="-342900">
              <a:buFont typeface="Arial" charset="0"/>
              <a:buChar char="•"/>
            </a:pPr>
            <a:r>
              <a:rPr lang="en-US" sz="2800" dirty="0" smtClean="0">
                <a:latin typeface="Candara" charset="0"/>
                <a:ea typeface="Candara" charset="0"/>
                <a:cs typeface="Candara" charset="0"/>
              </a:rPr>
              <a:t>They will be in there for as long/little as they need</a:t>
            </a:r>
          </a:p>
          <a:p>
            <a:pPr marL="342900" indent="-342900">
              <a:buFont typeface="Arial" charset="0"/>
              <a:buChar char="•"/>
            </a:pPr>
            <a:r>
              <a:rPr lang="en-US" sz="2800" dirty="0" smtClean="0">
                <a:latin typeface="Candara" charset="0"/>
                <a:ea typeface="Candara" charset="0"/>
                <a:cs typeface="Candara" charset="0"/>
              </a:rPr>
              <a:t>Breaks are welcome!</a:t>
            </a:r>
          </a:p>
          <a:p>
            <a:pPr marL="342900" indent="-342900">
              <a:buFont typeface="Arial" charset="0"/>
              <a:buChar char="•"/>
            </a:pPr>
            <a:r>
              <a:rPr lang="en-US" sz="2800" dirty="0" smtClean="0">
                <a:latin typeface="Candara" charset="0"/>
                <a:ea typeface="Candara" charset="0"/>
                <a:cs typeface="Candara" charset="0"/>
              </a:rPr>
              <a:t>The children have the month of May to complete all the tests, therefore they don’t have to worry about sticking to time limits.</a:t>
            </a:r>
          </a:p>
          <a:p>
            <a:pPr marL="342900" indent="-342900">
              <a:buFont typeface="Arial" charset="0"/>
              <a:buChar char="•"/>
            </a:pPr>
            <a:r>
              <a:rPr lang="en-US" sz="2800" dirty="0" smtClean="0">
                <a:latin typeface="Candara" charset="0"/>
                <a:ea typeface="Candara" charset="0"/>
                <a:cs typeface="Candara" charset="0"/>
              </a:rPr>
              <a:t>Both </a:t>
            </a:r>
            <a:r>
              <a:rPr lang="en-US" sz="2800" dirty="0" err="1" smtClean="0">
                <a:latin typeface="Candara" charset="0"/>
                <a:ea typeface="Candara" charset="0"/>
                <a:cs typeface="Candara" charset="0"/>
              </a:rPr>
              <a:t>Mrs</a:t>
            </a:r>
            <a:r>
              <a:rPr lang="en-US" sz="2800" dirty="0" smtClean="0">
                <a:latin typeface="Candara" charset="0"/>
                <a:ea typeface="Candara" charset="0"/>
                <a:cs typeface="Candara" charset="0"/>
              </a:rPr>
              <a:t> Smith and I will be in the room and some children will have 1:1 support from us</a:t>
            </a:r>
          </a:p>
          <a:p>
            <a:pPr marL="342900" indent="-342900">
              <a:buFont typeface="Arial" charset="0"/>
              <a:buChar char="•"/>
            </a:pPr>
            <a:r>
              <a:rPr lang="en-US" sz="2800" dirty="0" err="1" smtClean="0">
                <a:latin typeface="Candara" charset="0"/>
                <a:ea typeface="Candara" charset="0"/>
                <a:cs typeface="Candara" charset="0"/>
              </a:rPr>
              <a:t>Mrs</a:t>
            </a:r>
            <a:r>
              <a:rPr lang="en-US" sz="2800" dirty="0" smtClean="0">
                <a:latin typeface="Candara" charset="0"/>
                <a:ea typeface="Candara" charset="0"/>
                <a:cs typeface="Candara" charset="0"/>
              </a:rPr>
              <a:t> Smart will cover the class when the test are being administered.</a:t>
            </a:r>
          </a:p>
          <a:p>
            <a:pPr marL="342900" indent="-342900">
              <a:buFont typeface="Arial" charset="0"/>
              <a:buChar char="•"/>
            </a:pPr>
            <a:endParaRPr lang="en-US" sz="2800" dirty="0">
              <a:latin typeface="Candara" charset="0"/>
              <a:ea typeface="Candara" charset="0"/>
              <a:cs typeface="Candara" charset="0"/>
            </a:endParaRPr>
          </a:p>
          <a:p>
            <a:endParaRPr lang="en-US" dirty="0"/>
          </a:p>
        </p:txBody>
      </p:sp>
    </p:spTree>
    <p:extLst>
      <p:ext uri="{BB962C8B-B14F-4D97-AF65-F5344CB8AC3E}">
        <p14:creationId xmlns:p14="http://schemas.microsoft.com/office/powerpoint/2010/main" val="1368993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What can you do?</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3" name="TextBox 2"/>
          <p:cNvSpPr txBox="1"/>
          <p:nvPr/>
        </p:nvSpPr>
        <p:spPr>
          <a:xfrm>
            <a:off x="387927" y="1385455"/>
            <a:ext cx="11804073" cy="3693319"/>
          </a:xfrm>
          <a:prstGeom prst="rect">
            <a:avLst/>
          </a:prstGeom>
          <a:noFill/>
        </p:spPr>
        <p:txBody>
          <a:bodyPr wrap="square" rtlCol="0">
            <a:spAutoFit/>
          </a:bodyPr>
          <a:lstStyle/>
          <a:p>
            <a:pPr marL="342900" indent="-342900">
              <a:buFont typeface="Arial" charset="0"/>
              <a:buChar char="•"/>
            </a:pPr>
            <a:r>
              <a:rPr lang="en-US" sz="2400" dirty="0">
                <a:latin typeface="Candara" charset="0"/>
                <a:ea typeface="Candara" charset="0"/>
                <a:cs typeface="Candara" charset="0"/>
              </a:rPr>
              <a:t>First and foremost, support and reassure your child that there is nothing to worry about and that </a:t>
            </a:r>
            <a:r>
              <a:rPr lang="en-US" sz="2400" dirty="0" smtClean="0">
                <a:latin typeface="Candara" charset="0"/>
                <a:ea typeface="Candara" charset="0"/>
                <a:cs typeface="Candara" charset="0"/>
              </a:rPr>
              <a:t>they should </a:t>
            </a:r>
            <a:r>
              <a:rPr lang="en-US" sz="2400" dirty="0">
                <a:latin typeface="Candara" charset="0"/>
                <a:ea typeface="Candara" charset="0"/>
                <a:cs typeface="Candara" charset="0"/>
              </a:rPr>
              <a:t>always just try their </a:t>
            </a:r>
            <a:r>
              <a:rPr lang="en-US" sz="2400" dirty="0" smtClean="0">
                <a:latin typeface="Candara" charset="0"/>
                <a:ea typeface="Candara" charset="0"/>
                <a:cs typeface="Candara" charset="0"/>
              </a:rPr>
              <a:t>best.</a:t>
            </a:r>
          </a:p>
          <a:p>
            <a:pPr marL="342900" indent="-342900">
              <a:buFont typeface="Arial" charset="0"/>
              <a:buChar char="•"/>
            </a:pPr>
            <a:r>
              <a:rPr lang="en-US" sz="2400" dirty="0" smtClean="0">
                <a:latin typeface="Candara" charset="0"/>
                <a:ea typeface="Candara" charset="0"/>
                <a:cs typeface="Candara" charset="0"/>
              </a:rPr>
              <a:t>Praise </a:t>
            </a:r>
            <a:r>
              <a:rPr lang="en-US" sz="2400" dirty="0">
                <a:latin typeface="Candara" charset="0"/>
                <a:ea typeface="Candara" charset="0"/>
                <a:cs typeface="Candara" charset="0"/>
              </a:rPr>
              <a:t>and encourage! </a:t>
            </a:r>
          </a:p>
          <a:p>
            <a:pPr marL="342900" indent="-342900">
              <a:buFont typeface="Arial" charset="0"/>
              <a:buChar char="•"/>
            </a:pPr>
            <a:r>
              <a:rPr lang="en-US" sz="2400" dirty="0">
                <a:latin typeface="Candara" charset="0"/>
                <a:ea typeface="Candara" charset="0"/>
                <a:cs typeface="Candara" charset="0"/>
              </a:rPr>
              <a:t>Ensure your child has the best possible attendance at school. </a:t>
            </a:r>
          </a:p>
          <a:p>
            <a:pPr marL="342900" indent="-342900">
              <a:buFont typeface="Arial" charset="0"/>
              <a:buChar char="•"/>
            </a:pPr>
            <a:r>
              <a:rPr lang="en-US" sz="2400" dirty="0">
                <a:latin typeface="Candara" charset="0"/>
                <a:ea typeface="Candara" charset="0"/>
                <a:cs typeface="Candara" charset="0"/>
              </a:rPr>
              <a:t>Support your child with any homework tasks. </a:t>
            </a:r>
          </a:p>
          <a:p>
            <a:pPr marL="342900" indent="-342900">
              <a:buFont typeface="Arial" charset="0"/>
              <a:buChar char="•"/>
            </a:pPr>
            <a:r>
              <a:rPr lang="en-US" sz="2400" dirty="0">
                <a:latin typeface="Candara" charset="0"/>
                <a:ea typeface="Candara" charset="0"/>
                <a:cs typeface="Candara" charset="0"/>
              </a:rPr>
              <a:t>Reading, spelling and arithmetic (e.g. times tables) are always good to </a:t>
            </a:r>
            <a:r>
              <a:rPr lang="en-US" sz="2400" dirty="0" smtClean="0">
                <a:latin typeface="Candara" charset="0"/>
                <a:ea typeface="Candara" charset="0"/>
                <a:cs typeface="Candara" charset="0"/>
              </a:rPr>
              <a:t>rehearse. </a:t>
            </a:r>
            <a:endParaRPr lang="en-US" sz="2400" dirty="0">
              <a:latin typeface="Candara" charset="0"/>
              <a:ea typeface="Candara" charset="0"/>
              <a:cs typeface="Candara" charset="0"/>
            </a:endParaRPr>
          </a:p>
          <a:p>
            <a:pPr marL="342900" indent="-342900">
              <a:buFont typeface="Arial" charset="0"/>
              <a:buChar char="•"/>
            </a:pPr>
            <a:r>
              <a:rPr lang="en-US" sz="2400" dirty="0">
                <a:latin typeface="Candara" charset="0"/>
                <a:ea typeface="Candara" charset="0"/>
                <a:cs typeface="Candara" charset="0"/>
              </a:rPr>
              <a:t>Talk to your child about what they have learnt at school and what book(s) they are reading (the character, the plot, their opinion). </a:t>
            </a:r>
          </a:p>
          <a:p>
            <a:pPr marL="342900" indent="-342900">
              <a:buFont typeface="Arial" charset="0"/>
              <a:buChar char="•"/>
            </a:pPr>
            <a:r>
              <a:rPr lang="en-US" sz="2400" dirty="0">
                <a:latin typeface="Candara" charset="0"/>
                <a:ea typeface="Candara" charset="0"/>
                <a:cs typeface="Candara" charset="0"/>
              </a:rPr>
              <a:t>Make sure your child has a good sleep and healthy breakfast every day! </a:t>
            </a:r>
          </a:p>
          <a:p>
            <a:endParaRPr lang="en-US" dirty="0"/>
          </a:p>
        </p:txBody>
      </p:sp>
    </p:spTree>
    <p:extLst>
      <p:ext uri="{BB962C8B-B14F-4D97-AF65-F5344CB8AC3E}">
        <p14:creationId xmlns:p14="http://schemas.microsoft.com/office/powerpoint/2010/main" val="1447047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Any Questions?</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8465127" y="3072785"/>
            <a:ext cx="3262031" cy="3255507"/>
          </a:xfrm>
          <a:prstGeom prst="rect">
            <a:avLst/>
          </a:prstGeom>
        </p:spPr>
      </p:pic>
    </p:spTree>
    <p:extLst>
      <p:ext uri="{BB962C8B-B14F-4D97-AF65-F5344CB8AC3E}">
        <p14:creationId xmlns:p14="http://schemas.microsoft.com/office/powerpoint/2010/main" val="15791682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627</Words>
  <Application>Microsoft Office PowerPoint</Application>
  <PresentationFormat>Widescreen</PresentationFormat>
  <Paragraphs>47</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Candara</vt:lpstr>
      <vt:lpstr>Office Theme</vt:lpstr>
      <vt:lpstr>Ramsgate Arts Primary School  KS1 SATs Parents Guide 2019</vt:lpstr>
      <vt:lpstr>What are SATS? (Statutory Assessment Tests)</vt:lpstr>
      <vt:lpstr>The Reading Paper</vt:lpstr>
      <vt:lpstr>The Reading Paper</vt:lpstr>
      <vt:lpstr>The Reading Paper</vt:lpstr>
      <vt:lpstr>The Reading Paper</vt:lpstr>
      <vt:lpstr>The Reading Paper</vt:lpstr>
      <vt:lpstr>The SPAG Paper</vt:lpstr>
      <vt:lpstr>The Grammar and Punctuation Paper</vt:lpstr>
      <vt:lpstr>The Grammar and Punctuation Paper</vt:lpstr>
      <vt:lpstr>The Spelling Paper</vt:lpstr>
      <vt:lpstr>The Maths Paper</vt:lpstr>
      <vt:lpstr>The Maths Paper</vt:lpstr>
      <vt:lpstr>The Maths Paper</vt:lpstr>
      <vt:lpstr>How will we administer the tests?</vt:lpstr>
      <vt:lpstr>What can you do?</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Ramsgate Arts Primary School  KS1 SATs Parents Guide 2018</dc:title>
  <dc:creator>Alice Rees-Boughton</dc:creator>
  <cp:lastModifiedBy>Alice Rees-Boughton</cp:lastModifiedBy>
  <cp:revision>5</cp:revision>
  <dcterms:created xsi:type="dcterms:W3CDTF">2018-04-22T12:59:41Z</dcterms:created>
  <dcterms:modified xsi:type="dcterms:W3CDTF">2019-04-23T08:18:58Z</dcterms:modified>
</cp:coreProperties>
</file>