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64" r:id="rId2"/>
    <p:sldId id="282" r:id="rId3"/>
    <p:sldId id="283" r:id="rId4"/>
    <p:sldId id="285" r:id="rId5"/>
    <p:sldId id="288" r:id="rId6"/>
    <p:sldId id="286" r:id="rId7"/>
    <p:sldId id="287" r:id="rId8"/>
    <p:sldId id="289" r:id="rId9"/>
    <p:sldId id="290" r:id="rId10"/>
    <p:sldId id="284" r:id="rId11"/>
  </p:sldIdLst>
  <p:sldSz cx="9144000" cy="6858000" type="screen4x3"/>
  <p:notesSz cx="6858000" cy="9144000"/>
  <p:embeddedFontLst>
    <p:embeddedFont>
      <p:font typeface="Papyrus" panose="03070502060502030205" pitchFamily="66" charset="0"/>
      <p:regular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 SemiBold" charset="0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23/06/2020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23/06/2020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1" y="765765"/>
            <a:ext cx="8220075" cy="995362"/>
          </a:xfrm>
        </p:spPr>
        <p:txBody>
          <a:bodyPr/>
          <a:lstStyle/>
          <a:p>
            <a:r>
              <a:rPr lang="en-GB" altLang="en-US" sz="8800" dirty="0" smtClean="0"/>
              <a:t>The Aztecs…</a:t>
            </a:r>
            <a:endParaRPr lang="en-GB" altLang="en-US" sz="8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773378" y="1857624"/>
            <a:ext cx="3762343" cy="4313195"/>
          </a:xfrm>
          <a:prstGeom prst="rect">
            <a:avLst/>
          </a:prstGeom>
          <a:ln w="19050">
            <a:solidFill>
              <a:schemeClr val="accent4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654856" y="2695167"/>
            <a:ext cx="3022419" cy="236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Grab an atlas or use an online search engine to help you complete this sheet. It is attached alongside this PowerPoint.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457200" y="658600"/>
            <a:ext cx="8220075" cy="1532255"/>
          </a:xfrm>
        </p:spPr>
        <p:txBody>
          <a:bodyPr/>
          <a:lstStyle/>
          <a:p>
            <a:r>
              <a:rPr lang="en-GB" altLang="en-US" dirty="0" smtClean="0"/>
              <a:t>Let’s learn a little more about the Aztec people.</a:t>
            </a:r>
            <a:endParaRPr lang="en-GB" alt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66544">
            <a:off x="399604" y="2627088"/>
            <a:ext cx="5030929" cy="29134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5"/>
            <a:ext cx="8220075" cy="1393825"/>
          </a:xfrm>
        </p:spPr>
        <p:txBody>
          <a:bodyPr/>
          <a:lstStyle/>
          <a:p>
            <a:r>
              <a:rPr lang="en-GB" altLang="en-US" dirty="0" smtClean="0"/>
              <a:t>What </a:t>
            </a:r>
            <a:r>
              <a:rPr lang="en-GB" altLang="en-US" dirty="0" smtClean="0"/>
              <a:t>was it like to live in Aztec society?</a:t>
            </a:r>
            <a:endParaRPr lang="en-GB" alt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6182" y="1828800"/>
            <a:ext cx="5851635" cy="43917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383177" y="71901"/>
            <a:ext cx="8403771" cy="1393825"/>
          </a:xfrm>
        </p:spPr>
        <p:txBody>
          <a:bodyPr/>
          <a:lstStyle/>
          <a:p>
            <a:r>
              <a:rPr lang="en-GB" altLang="en-US" dirty="0" smtClean="0"/>
              <a:t>The ‘Who’s Who’ of Aztec society?</a:t>
            </a:r>
            <a:endParaRPr lang="en-GB" altLang="en-US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2" t="28320" r="30420" b="8203"/>
          <a:stretch>
            <a:fillRect/>
          </a:stretch>
        </p:blipFill>
        <p:spPr bwMode="auto">
          <a:xfrm>
            <a:off x="2716560" y="1532708"/>
            <a:ext cx="3362538" cy="4123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89327" y="4522498"/>
            <a:ext cx="16177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emperor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7096944" y="1828800"/>
            <a:ext cx="12202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slaves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76714" y="1536412"/>
            <a:ext cx="2111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commoners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60689" y="3493308"/>
            <a:ext cx="13922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priests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307455" y="3009755"/>
            <a:ext cx="13356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nobles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747795" y="3971281"/>
            <a:ext cx="15680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warriors</a:t>
            </a:r>
            <a:endParaRPr lang="en-GB" altLang="en-US" b="1" dirty="0">
              <a:solidFill>
                <a:srgbClr val="FF0000"/>
              </a:solidFill>
              <a:latin typeface="Papyrus" panose="03070502060502030205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896937" y="5738472"/>
            <a:ext cx="8239670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dirty="0" smtClean="0">
                <a:ea typeface="Calibri" panose="020F0502020204030204" pitchFamily="34" charset="0"/>
                <a:cs typeface="Twinkl" pitchFamily="2" charset="0"/>
              </a:rPr>
              <a:t>Can you match the six pictures with their headings?</a:t>
            </a:r>
            <a:endParaRPr lang="en-GB" altLang="en-US" sz="2400" b="1" i="1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827315" y="1107966"/>
            <a:ext cx="8760823" cy="453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 smtClean="0">
                <a:ea typeface="Calibri" panose="020F0502020204030204" pitchFamily="34" charset="0"/>
                <a:cs typeface="Twinkl" pitchFamily="2" charset="0"/>
              </a:rPr>
              <a:t>There were different groups of people that made up Aztec society.</a:t>
            </a:r>
            <a:endParaRPr lang="en-GB" altLang="en-US" sz="20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56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348343" y="434975"/>
            <a:ext cx="8403771" cy="1393825"/>
          </a:xfrm>
        </p:spPr>
        <p:txBody>
          <a:bodyPr/>
          <a:lstStyle/>
          <a:p>
            <a:r>
              <a:rPr lang="en-GB" altLang="en-US" dirty="0" smtClean="0"/>
              <a:t>The ‘Who’s Who’ of Aztec society</a:t>
            </a:r>
            <a:endParaRPr lang="en-GB" altLang="en-US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2" t="28320" r="30420" b="8203"/>
          <a:stretch>
            <a:fillRect/>
          </a:stretch>
        </p:blipFill>
        <p:spPr bwMode="auto">
          <a:xfrm>
            <a:off x="2716560" y="1532708"/>
            <a:ext cx="3362538" cy="4123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079098" y="2022877"/>
            <a:ext cx="16177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emperor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539267" y="2072032"/>
            <a:ext cx="12202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slaves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029457" y="3484816"/>
            <a:ext cx="21114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commoners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023368" y="4717210"/>
            <a:ext cx="13922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priests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539267" y="4716635"/>
            <a:ext cx="133562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nobles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1231757" y="3377817"/>
            <a:ext cx="15680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rPr>
              <a:t>warriors</a:t>
            </a:r>
            <a:endParaRPr lang="en-GB" altLang="en-US" b="1" dirty="0">
              <a:solidFill>
                <a:srgbClr val="FF0000"/>
              </a:solidFill>
              <a:latin typeface="Papyrus" panose="03070502060502030205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3379395" y="5677180"/>
            <a:ext cx="2577783" cy="5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dirty="0" smtClean="0">
                <a:ea typeface="Calibri" panose="020F0502020204030204" pitchFamily="34" charset="0"/>
                <a:cs typeface="Twinkl" pitchFamily="2" charset="0"/>
              </a:rPr>
              <a:t>How did you do?</a:t>
            </a:r>
            <a:endParaRPr lang="en-GB" altLang="en-US" sz="2400" b="1" i="1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534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348343" y="434975"/>
            <a:ext cx="8403771" cy="1393825"/>
          </a:xfrm>
        </p:spPr>
        <p:txBody>
          <a:bodyPr/>
          <a:lstStyle/>
          <a:p>
            <a:r>
              <a:rPr lang="en-GB" altLang="en-US" dirty="0" smtClean="0"/>
              <a:t>The pyramid of Aztec society</a:t>
            </a:r>
            <a:endParaRPr lang="en-GB" altLang="en-US" dirty="0" smtClean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4074249" y="3837930"/>
            <a:ext cx="4414429" cy="236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Aztec society can be seen like a pyramid, with the most powerful people at the top, ruler over those below. Also, there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are fewer people nearer the top, but lots at the bottom!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12" name="Picture 5" descr="aztec pyrami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508" y="1480457"/>
            <a:ext cx="2878183" cy="217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158" y="4021727"/>
            <a:ext cx="3117396" cy="2139210"/>
          </a:xfrm>
          <a:prstGeom prst="rect">
            <a:avLst/>
          </a:prstGeom>
        </p:spPr>
      </p:pic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882558" y="1981200"/>
            <a:ext cx="4414429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Like the Ancient Egyptians, the Aztecs were famous for building vast pyramids.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45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348343" y="434975"/>
            <a:ext cx="8403771" cy="1393825"/>
          </a:xfrm>
        </p:spPr>
        <p:txBody>
          <a:bodyPr/>
          <a:lstStyle/>
          <a:p>
            <a:r>
              <a:rPr lang="en-GB" altLang="en-US" dirty="0" smtClean="0"/>
              <a:t>The pyramid of Aztec society</a:t>
            </a:r>
            <a:endParaRPr lang="en-GB" altLang="en-US" dirty="0" smtClean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555986" y="1416947"/>
            <a:ext cx="8196128" cy="1253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Can you put the groups into their correct place on the pyramid? Hint: As there are SIX groups and only FOUR layers, some will have to share a layer!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495" y="2593405"/>
            <a:ext cx="5287465" cy="3628348"/>
          </a:xfrm>
          <a:prstGeom prst="rect">
            <a:avLst/>
          </a:prstGeom>
        </p:spPr>
      </p:pic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829926" y="6144808"/>
            <a:ext cx="764824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Where did they all belong? Who was the most important? Who was the least important?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46" t="29590" r="50415" b="50098"/>
          <a:stretch>
            <a:fillRect/>
          </a:stretch>
        </p:blipFill>
        <p:spPr bwMode="auto">
          <a:xfrm>
            <a:off x="1147408" y="2689391"/>
            <a:ext cx="1008344" cy="89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39" t="29675" r="32903" b="48622"/>
          <a:stretch>
            <a:fillRect/>
          </a:stretch>
        </p:blipFill>
        <p:spPr bwMode="auto">
          <a:xfrm>
            <a:off x="747057" y="4795635"/>
            <a:ext cx="951795" cy="1015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0" t="52734" r="32617" b="28711"/>
          <a:stretch>
            <a:fillRect/>
          </a:stretch>
        </p:blipFill>
        <p:spPr bwMode="auto">
          <a:xfrm>
            <a:off x="6366011" y="3747543"/>
            <a:ext cx="1035592" cy="894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89" t="72266" r="52393" b="8820"/>
          <a:stretch>
            <a:fillRect/>
          </a:stretch>
        </p:blipFill>
        <p:spPr bwMode="auto">
          <a:xfrm>
            <a:off x="7703791" y="3097527"/>
            <a:ext cx="774383" cy="937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99" t="72266" r="34082" b="9180"/>
          <a:stretch>
            <a:fillRect/>
          </a:stretch>
        </p:blipFill>
        <p:spPr bwMode="auto">
          <a:xfrm>
            <a:off x="6693921" y="2574508"/>
            <a:ext cx="724809" cy="860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59" t="52734" r="50928" b="28711"/>
          <a:stretch>
            <a:fillRect/>
          </a:stretch>
        </p:blipFill>
        <p:spPr bwMode="auto">
          <a:xfrm>
            <a:off x="1396664" y="3774399"/>
            <a:ext cx="922582" cy="796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6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348343" y="434975"/>
            <a:ext cx="8403771" cy="1393825"/>
          </a:xfrm>
        </p:spPr>
        <p:txBody>
          <a:bodyPr/>
          <a:lstStyle/>
          <a:p>
            <a:r>
              <a:rPr lang="en-GB" altLang="en-US" dirty="0" smtClean="0"/>
              <a:t>The pyramid of Aztec society</a:t>
            </a:r>
            <a:endParaRPr lang="en-GB" altLang="en-US" dirty="0" smtClean="0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47057" y="1620437"/>
            <a:ext cx="8196128" cy="884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The answer… Go back and try first, before looking at the answer!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906495" y="2593405"/>
            <a:ext cx="6325345" cy="3628348"/>
            <a:chOff x="1906495" y="2593405"/>
            <a:chExt cx="6325345" cy="3628348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06495" y="2593405"/>
              <a:ext cx="5287465" cy="3628348"/>
            </a:xfrm>
            <a:prstGeom prst="rect">
              <a:avLst/>
            </a:prstGeom>
          </p:spPr>
        </p:pic>
        <p:pic>
          <p:nvPicPr>
            <p:cNvPr id="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446" t="29590" r="50415" b="50098"/>
            <a:stretch>
              <a:fillRect/>
            </a:stretch>
          </p:blipFill>
          <p:spPr bwMode="auto">
            <a:xfrm>
              <a:off x="4073453" y="5314435"/>
              <a:ext cx="1008344" cy="8963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839" t="29675" r="32903" b="48622"/>
            <a:stretch>
              <a:fillRect/>
            </a:stretch>
          </p:blipFill>
          <p:spPr bwMode="auto">
            <a:xfrm>
              <a:off x="4193935" y="2888862"/>
              <a:ext cx="712583" cy="760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270" t="52734" r="32617" b="28711"/>
            <a:stretch>
              <a:fillRect/>
            </a:stretch>
          </p:blipFill>
          <p:spPr bwMode="auto">
            <a:xfrm>
              <a:off x="4092145" y="4601908"/>
              <a:ext cx="860878" cy="743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889" t="72266" r="52393" b="8820"/>
            <a:stretch>
              <a:fillRect/>
            </a:stretch>
          </p:blipFill>
          <p:spPr bwMode="auto">
            <a:xfrm>
              <a:off x="4266859" y="3692513"/>
              <a:ext cx="686164" cy="8302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199" t="72266" r="34082" b="9180"/>
            <a:stretch>
              <a:fillRect/>
            </a:stretch>
          </p:blipFill>
          <p:spPr bwMode="auto">
            <a:xfrm>
              <a:off x="3602546" y="3774399"/>
              <a:ext cx="591389" cy="702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959" t="52734" r="50928" b="28711"/>
            <a:stretch>
              <a:fillRect/>
            </a:stretch>
          </p:blipFill>
          <p:spPr bwMode="auto">
            <a:xfrm>
              <a:off x="5081797" y="3796247"/>
              <a:ext cx="764749" cy="660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Box 11"/>
            <p:cNvSpPr txBox="1">
              <a:spLocks noChangeArrowheads="1"/>
            </p:cNvSpPr>
            <p:nvPr/>
          </p:nvSpPr>
          <p:spPr bwMode="auto">
            <a:xfrm>
              <a:off x="6127961" y="5560033"/>
              <a:ext cx="122020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slaves</a:t>
              </a:r>
            </a:p>
          </p:txBody>
        </p:sp>
        <p:sp>
          <p:nvSpPr>
            <p:cNvPr id="13" name="TextBox 12"/>
            <p:cNvSpPr txBox="1">
              <a:spLocks noChangeArrowheads="1"/>
            </p:cNvSpPr>
            <p:nvPr/>
          </p:nvSpPr>
          <p:spPr bwMode="auto">
            <a:xfrm>
              <a:off x="5960045" y="3540653"/>
              <a:ext cx="133562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nobles</a:t>
              </a:r>
            </a:p>
          </p:txBody>
        </p:sp>
        <p:sp>
          <p:nvSpPr>
            <p:cNvPr id="17" name="TextBox 16"/>
            <p:cNvSpPr txBox="1">
              <a:spLocks noChangeArrowheads="1"/>
            </p:cNvSpPr>
            <p:nvPr/>
          </p:nvSpPr>
          <p:spPr bwMode="auto">
            <a:xfrm>
              <a:off x="5984891" y="4209317"/>
              <a:ext cx="156805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 smtClean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warriors</a:t>
              </a:r>
              <a:endParaRPr lang="en-GB" altLang="en-US" b="1" dirty="0">
                <a:solidFill>
                  <a:srgbClr val="FF0000"/>
                </a:solidFill>
                <a:latin typeface="Papyrus" panose="03070502060502030205" pitchFamily="66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>
              <a:spLocks noChangeArrowheads="1"/>
            </p:cNvSpPr>
            <p:nvPr/>
          </p:nvSpPr>
          <p:spPr bwMode="auto">
            <a:xfrm>
              <a:off x="5960045" y="2902766"/>
              <a:ext cx="1617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emperor</a:t>
              </a:r>
            </a:p>
          </p:txBody>
        </p:sp>
        <p:sp>
          <p:nvSpPr>
            <p:cNvPr id="19" name="TextBox 18"/>
            <p:cNvSpPr txBox="1">
              <a:spLocks noChangeArrowheads="1"/>
            </p:cNvSpPr>
            <p:nvPr/>
          </p:nvSpPr>
          <p:spPr bwMode="auto">
            <a:xfrm>
              <a:off x="6120365" y="4703091"/>
              <a:ext cx="2111475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commoners</a:t>
              </a: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5964241" y="3840001"/>
              <a:ext cx="1392238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rgbClr val="FF0000"/>
                  </a:solidFill>
                  <a:latin typeface="Papyrus" panose="03070502060502030205" pitchFamily="66" charset="0"/>
                  <a:cs typeface="Arial" panose="020B0604020202020204" pitchFamily="34" charset="0"/>
                </a:rPr>
                <a:t>priests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01418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915799" y="2669042"/>
            <a:ext cx="3761476" cy="2730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Use this PowerPoint to complete the second attached task. Cut out the labels and pictures and place them onto the pyramid. </a:t>
            </a:r>
            <a:r>
              <a:rPr lang="en-GB" altLang="en-US" sz="2400" dirty="0" smtClean="0">
                <a:ea typeface="Calibri" panose="020F0502020204030204" pitchFamily="34" charset="0"/>
                <a:cs typeface="Twinkl" pitchFamily="2" charset="0"/>
              </a:rPr>
              <a:t>Or you could draw your own!</a:t>
            </a:r>
            <a:endParaRPr lang="en-GB" altLang="en-US" sz="2400" dirty="0">
              <a:solidFill>
                <a:schemeClr val="tx1"/>
              </a:solidFill>
              <a:ea typeface="Calibri" panose="020F0502020204030204" pitchFamily="34" charset="0"/>
              <a:cs typeface="Twinkl" pitchFamily="2" charset="0"/>
            </a:endParaRPr>
          </a:p>
        </p:txBody>
      </p:sp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370115" y="401524"/>
            <a:ext cx="8220075" cy="1532255"/>
          </a:xfrm>
        </p:spPr>
        <p:txBody>
          <a:bodyPr/>
          <a:lstStyle/>
          <a:p>
            <a:r>
              <a:rPr lang="en-GB" altLang="en-US" dirty="0" smtClean="0"/>
              <a:t>Aztec society task…</a:t>
            </a:r>
            <a:endParaRPr lang="en-GB" alt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72941">
            <a:off x="848133" y="1611086"/>
            <a:ext cx="3427775" cy="470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22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704055" y="1611223"/>
            <a:ext cx="7735888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Why not continue learning about the Aztecs with one of the following: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 smtClean="0">
                <a:solidFill>
                  <a:srgbClr val="FF0000"/>
                </a:solidFill>
              </a:rPr>
              <a:t>Optional tasks: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chemeClr val="tx1"/>
                </a:solidFill>
              </a:rPr>
              <a:t>Carry out your own research about the Aztecs and their way of life.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chemeClr val="tx1"/>
                </a:solidFill>
              </a:rPr>
              <a:t>Try the attached ‘Design a Sunstone’ task.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 smtClean="0">
                <a:solidFill>
                  <a:schemeClr val="tx1"/>
                </a:solidFill>
              </a:rPr>
              <a:t>Try the attached ‘Amazing Aztec Art’ task.</a:t>
            </a: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400" dirty="0">
                <a:solidFill>
                  <a:schemeClr val="tx1"/>
                </a:solidFill>
              </a:rPr>
              <a:t>Try the attached </a:t>
            </a:r>
            <a:r>
              <a:rPr lang="en-GB" altLang="en-US" sz="2400" dirty="0" smtClean="0">
                <a:solidFill>
                  <a:schemeClr val="tx1"/>
                </a:solidFill>
              </a:rPr>
              <a:t>‘Make an Aztec headdress’ </a:t>
            </a:r>
            <a:r>
              <a:rPr lang="en-GB" altLang="en-US" sz="2400" dirty="0">
                <a:solidFill>
                  <a:schemeClr val="tx1"/>
                </a:solidFill>
              </a:rPr>
              <a:t>task</a:t>
            </a:r>
            <a:r>
              <a:rPr lang="en-GB" altLang="en-US" sz="2400" dirty="0" smtClean="0">
                <a:solidFill>
                  <a:schemeClr val="tx1"/>
                </a:solidFill>
              </a:rPr>
              <a:t>.</a:t>
            </a:r>
            <a:endParaRPr lang="en-GB" altLang="en-US" sz="2400" dirty="0">
              <a:solidFill>
                <a:schemeClr val="tx1"/>
              </a:solidFill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2" y="539477"/>
            <a:ext cx="8220075" cy="993775"/>
          </a:xfrm>
        </p:spPr>
        <p:txBody>
          <a:bodyPr/>
          <a:lstStyle/>
          <a:p>
            <a:r>
              <a:rPr lang="en-GB" altLang="en-US" dirty="0" smtClean="0"/>
              <a:t>What </a:t>
            </a:r>
            <a:r>
              <a:rPr lang="en-GB" altLang="en-US" dirty="0" smtClean="0"/>
              <a:t>was it like to live in Aztec society?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1366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389</TotalTime>
  <Words>347</Words>
  <Application>Microsoft Office PowerPoint</Application>
  <PresentationFormat>On-screen Show (4:3)</PresentationFormat>
  <Paragraphs>48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Papyrus</vt:lpstr>
      <vt:lpstr>Sassoon Infant Rg</vt:lpstr>
      <vt:lpstr>Arial</vt:lpstr>
      <vt:lpstr>Twinkl</vt:lpstr>
      <vt:lpstr>Calibri</vt:lpstr>
      <vt:lpstr>Wingdings</vt:lpstr>
      <vt:lpstr>Twinkl SemiBold</vt:lpstr>
      <vt:lpstr>Office Theme</vt:lpstr>
      <vt:lpstr>The Aztecs…</vt:lpstr>
      <vt:lpstr>Let’s learn a little more about the Aztec people.</vt:lpstr>
      <vt:lpstr>What was it like to live in Aztec society?</vt:lpstr>
      <vt:lpstr>The ‘Who’s Who’ of Aztec society?</vt:lpstr>
      <vt:lpstr>The ‘Who’s Who’ of Aztec society</vt:lpstr>
      <vt:lpstr>The pyramid of Aztec society</vt:lpstr>
      <vt:lpstr>The pyramid of Aztec society</vt:lpstr>
      <vt:lpstr>The pyramid of Aztec society</vt:lpstr>
      <vt:lpstr>Aztec society task…</vt:lpstr>
      <vt:lpstr>What was it like to live in Aztec society?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50</cp:revision>
  <dcterms:created xsi:type="dcterms:W3CDTF">2017-04-26T10:21:18Z</dcterms:created>
  <dcterms:modified xsi:type="dcterms:W3CDTF">2020-06-23T08:58:50Z</dcterms:modified>
</cp:coreProperties>
</file>