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3"/>
  </p:notesMasterIdLst>
  <p:handoutMasterIdLst>
    <p:handoutMasterId r:id="rId24"/>
  </p:handoutMasterIdLst>
  <p:sldIdLst>
    <p:sldId id="256" r:id="rId2"/>
    <p:sldId id="274" r:id="rId3"/>
    <p:sldId id="290" r:id="rId4"/>
    <p:sldId id="257" r:id="rId5"/>
    <p:sldId id="276" r:id="rId6"/>
    <p:sldId id="278" r:id="rId7"/>
    <p:sldId id="263" r:id="rId8"/>
    <p:sldId id="284" r:id="rId9"/>
    <p:sldId id="291" r:id="rId10"/>
    <p:sldId id="288" r:id="rId11"/>
    <p:sldId id="292" r:id="rId12"/>
    <p:sldId id="289" r:id="rId13"/>
    <p:sldId id="279" r:id="rId14"/>
    <p:sldId id="280" r:id="rId15"/>
    <p:sldId id="281" r:id="rId16"/>
    <p:sldId id="287" r:id="rId17"/>
    <p:sldId id="282" r:id="rId18"/>
    <p:sldId id="283" r:id="rId19"/>
    <p:sldId id="260" r:id="rId20"/>
    <p:sldId id="285" r:id="rId21"/>
    <p:sldId id="258" r:id="rId22"/>
  </p:sldIdLst>
  <p:sldSz cx="9144000" cy="6858000" type="screen4x3"/>
  <p:notesSz cx="6662738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9602099-47BC-4E8B-A0B7-A1C3CE60C1BA}" v="163" dt="2024-04-18T09:44:13.852"/>
    <p1510:client id="{83DEF612-95BD-4B03-82E6-589030A82CE0}" v="12" dt="2024-04-18T15:20:54.83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47" autoAdjust="0"/>
    <p:restoredTop sz="94660"/>
  </p:normalViewPr>
  <p:slideViewPr>
    <p:cSldViewPr>
      <p:cViewPr varScale="1">
        <p:scale>
          <a:sx n="60" d="100"/>
          <a:sy n="60" d="100"/>
        </p:scale>
        <p:origin x="1486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rew Beraet" userId="7ee75950-9d27-4232-8a1b-293695ed7cdc" providerId="ADAL" clId="{83DEF612-95BD-4B03-82E6-589030A82CE0}"/>
    <pc:docChg chg="modSld">
      <pc:chgData name="Andrew Beraet" userId="7ee75950-9d27-4232-8a1b-293695ed7cdc" providerId="ADAL" clId="{83DEF612-95BD-4B03-82E6-589030A82CE0}" dt="2024-04-18T15:20:54.833" v="11" actId="6549"/>
      <pc:docMkLst>
        <pc:docMk/>
      </pc:docMkLst>
      <pc:sldChg chg="modAnim">
        <pc:chgData name="Andrew Beraet" userId="7ee75950-9d27-4232-8a1b-293695ed7cdc" providerId="ADAL" clId="{83DEF612-95BD-4B03-82E6-589030A82CE0}" dt="2024-04-18T14:41:53.679" v="2"/>
        <pc:sldMkLst>
          <pc:docMk/>
          <pc:sldMk cId="0" sldId="257"/>
        </pc:sldMkLst>
      </pc:sldChg>
      <pc:sldChg chg="modSp">
        <pc:chgData name="Andrew Beraet" userId="7ee75950-9d27-4232-8a1b-293695ed7cdc" providerId="ADAL" clId="{83DEF612-95BD-4B03-82E6-589030A82CE0}" dt="2024-04-18T15:20:54.833" v="11" actId="6549"/>
        <pc:sldMkLst>
          <pc:docMk/>
          <pc:sldMk cId="0" sldId="276"/>
        </pc:sldMkLst>
        <pc:spChg chg="mod">
          <ac:chgData name="Andrew Beraet" userId="7ee75950-9d27-4232-8a1b-293695ed7cdc" providerId="ADAL" clId="{83DEF612-95BD-4B03-82E6-589030A82CE0}" dt="2024-04-18T15:20:54.833" v="11" actId="6549"/>
          <ac:spMkLst>
            <pc:docMk/>
            <pc:sldMk cId="0" sldId="276"/>
            <ac:spMk id="2" creationId="{00000000-0000-0000-0000-000000000000}"/>
          </ac:spMkLst>
        </pc:spChg>
      </pc:sldChg>
    </pc:docChg>
  </pc:docChgLst>
  <pc:docChgLst>
    <pc:chgData name="Andrew Beraet" userId="7ee75950-9d27-4232-8a1b-293695ed7cdc" providerId="ADAL" clId="{69602099-47BC-4E8B-A0B7-A1C3CE60C1BA}"/>
    <pc:docChg chg="custSel modSld sldOrd">
      <pc:chgData name="Andrew Beraet" userId="7ee75950-9d27-4232-8a1b-293695ed7cdc" providerId="ADAL" clId="{69602099-47BC-4E8B-A0B7-A1C3CE60C1BA}" dt="2024-04-18T09:44:13.852" v="223" actId="20577"/>
      <pc:docMkLst>
        <pc:docMk/>
      </pc:docMkLst>
      <pc:sldChg chg="modSp mod">
        <pc:chgData name="Andrew Beraet" userId="7ee75950-9d27-4232-8a1b-293695ed7cdc" providerId="ADAL" clId="{69602099-47BC-4E8B-A0B7-A1C3CE60C1BA}" dt="2024-04-18T09:36:41.427" v="9" actId="6549"/>
        <pc:sldMkLst>
          <pc:docMk/>
          <pc:sldMk cId="0" sldId="256"/>
        </pc:sldMkLst>
        <pc:spChg chg="mod">
          <ac:chgData name="Andrew Beraet" userId="7ee75950-9d27-4232-8a1b-293695ed7cdc" providerId="ADAL" clId="{69602099-47BC-4E8B-A0B7-A1C3CE60C1BA}" dt="2024-04-18T09:36:41.427" v="9" actId="6549"/>
          <ac:spMkLst>
            <pc:docMk/>
            <pc:sldMk cId="0" sldId="256"/>
            <ac:spMk id="2" creationId="{00000000-0000-0000-0000-000000000000}"/>
          </ac:spMkLst>
        </pc:spChg>
      </pc:sldChg>
      <pc:sldChg chg="modSp mod">
        <pc:chgData name="Andrew Beraet" userId="7ee75950-9d27-4232-8a1b-293695ed7cdc" providerId="ADAL" clId="{69602099-47BC-4E8B-A0B7-A1C3CE60C1BA}" dt="2024-04-18T09:38:03.234" v="43" actId="6549"/>
        <pc:sldMkLst>
          <pc:docMk/>
          <pc:sldMk cId="0" sldId="257"/>
        </pc:sldMkLst>
        <pc:spChg chg="mod">
          <ac:chgData name="Andrew Beraet" userId="7ee75950-9d27-4232-8a1b-293695ed7cdc" providerId="ADAL" clId="{69602099-47BC-4E8B-A0B7-A1C3CE60C1BA}" dt="2024-04-18T09:37:24.401" v="18" actId="6549"/>
          <ac:spMkLst>
            <pc:docMk/>
            <pc:sldMk cId="0" sldId="257"/>
            <ac:spMk id="4" creationId="{00000000-0000-0000-0000-000000000000}"/>
          </ac:spMkLst>
        </pc:spChg>
        <pc:spChg chg="mod">
          <ac:chgData name="Andrew Beraet" userId="7ee75950-9d27-4232-8a1b-293695ed7cdc" providerId="ADAL" clId="{69602099-47BC-4E8B-A0B7-A1C3CE60C1BA}" dt="2024-04-18T09:37:37.349" v="24" actId="20577"/>
          <ac:spMkLst>
            <pc:docMk/>
            <pc:sldMk cId="0" sldId="257"/>
            <ac:spMk id="5" creationId="{00000000-0000-0000-0000-000000000000}"/>
          </ac:spMkLst>
        </pc:spChg>
        <pc:spChg chg="mod">
          <ac:chgData name="Andrew Beraet" userId="7ee75950-9d27-4232-8a1b-293695ed7cdc" providerId="ADAL" clId="{69602099-47BC-4E8B-A0B7-A1C3CE60C1BA}" dt="2024-04-18T09:37:51.847" v="34" actId="20577"/>
          <ac:spMkLst>
            <pc:docMk/>
            <pc:sldMk cId="0" sldId="257"/>
            <ac:spMk id="6" creationId="{00000000-0000-0000-0000-000000000000}"/>
          </ac:spMkLst>
        </pc:spChg>
        <pc:spChg chg="mod">
          <ac:chgData name="Andrew Beraet" userId="7ee75950-9d27-4232-8a1b-293695ed7cdc" providerId="ADAL" clId="{69602099-47BC-4E8B-A0B7-A1C3CE60C1BA}" dt="2024-04-18T09:38:03.234" v="43" actId="6549"/>
          <ac:spMkLst>
            <pc:docMk/>
            <pc:sldMk cId="0" sldId="257"/>
            <ac:spMk id="7" creationId="{00000000-0000-0000-0000-000000000000}"/>
          </ac:spMkLst>
        </pc:spChg>
      </pc:sldChg>
      <pc:sldChg chg="modSp mod modAnim">
        <pc:chgData name="Andrew Beraet" userId="7ee75950-9d27-4232-8a1b-293695ed7cdc" providerId="ADAL" clId="{69602099-47BC-4E8B-A0B7-A1C3CE60C1BA}" dt="2024-04-18T09:44:13.852" v="223" actId="20577"/>
        <pc:sldMkLst>
          <pc:docMk/>
          <pc:sldMk cId="0" sldId="258"/>
        </pc:sldMkLst>
        <pc:spChg chg="mod">
          <ac:chgData name="Andrew Beraet" userId="7ee75950-9d27-4232-8a1b-293695ed7cdc" providerId="ADAL" clId="{69602099-47BC-4E8B-A0B7-A1C3CE60C1BA}" dt="2024-04-18T09:44:13.852" v="223" actId="20577"/>
          <ac:spMkLst>
            <pc:docMk/>
            <pc:sldMk cId="0" sldId="258"/>
            <ac:spMk id="3" creationId="{00000000-0000-0000-0000-000000000000}"/>
          </ac:spMkLst>
        </pc:spChg>
      </pc:sldChg>
      <pc:sldChg chg="modSp">
        <pc:chgData name="Andrew Beraet" userId="7ee75950-9d27-4232-8a1b-293695ed7cdc" providerId="ADAL" clId="{69602099-47BC-4E8B-A0B7-A1C3CE60C1BA}" dt="2024-04-18T09:38:44.922" v="57" actId="6549"/>
        <pc:sldMkLst>
          <pc:docMk/>
          <pc:sldMk cId="0" sldId="263"/>
        </pc:sldMkLst>
        <pc:spChg chg="mod">
          <ac:chgData name="Andrew Beraet" userId="7ee75950-9d27-4232-8a1b-293695ed7cdc" providerId="ADAL" clId="{69602099-47BC-4E8B-A0B7-A1C3CE60C1BA}" dt="2024-04-18T09:38:44.922" v="57" actId="6549"/>
          <ac:spMkLst>
            <pc:docMk/>
            <pc:sldMk cId="0" sldId="263"/>
            <ac:spMk id="2" creationId="{00000000-0000-0000-0000-000000000000}"/>
          </ac:spMkLst>
        </pc:spChg>
      </pc:sldChg>
      <pc:sldChg chg="modSp">
        <pc:chgData name="Andrew Beraet" userId="7ee75950-9d27-4232-8a1b-293695ed7cdc" providerId="ADAL" clId="{69602099-47BC-4E8B-A0B7-A1C3CE60C1BA}" dt="2024-04-18T09:38:20.752" v="45" actId="20577"/>
        <pc:sldMkLst>
          <pc:docMk/>
          <pc:sldMk cId="0" sldId="276"/>
        </pc:sldMkLst>
        <pc:spChg chg="mod">
          <ac:chgData name="Andrew Beraet" userId="7ee75950-9d27-4232-8a1b-293695ed7cdc" providerId="ADAL" clId="{69602099-47BC-4E8B-A0B7-A1C3CE60C1BA}" dt="2024-04-18T09:38:20.752" v="45" actId="20577"/>
          <ac:spMkLst>
            <pc:docMk/>
            <pc:sldMk cId="0" sldId="276"/>
            <ac:spMk id="5" creationId="{00000000-0000-0000-0000-000000000000}"/>
          </ac:spMkLst>
        </pc:spChg>
      </pc:sldChg>
      <pc:sldChg chg="modSp">
        <pc:chgData name="Andrew Beraet" userId="7ee75950-9d27-4232-8a1b-293695ed7cdc" providerId="ADAL" clId="{69602099-47BC-4E8B-A0B7-A1C3CE60C1BA}" dt="2024-04-18T09:38:36.651" v="51" actId="6549"/>
        <pc:sldMkLst>
          <pc:docMk/>
          <pc:sldMk cId="0" sldId="278"/>
        </pc:sldMkLst>
        <pc:spChg chg="mod">
          <ac:chgData name="Andrew Beraet" userId="7ee75950-9d27-4232-8a1b-293695ed7cdc" providerId="ADAL" clId="{69602099-47BC-4E8B-A0B7-A1C3CE60C1BA}" dt="2024-04-18T09:38:36.651" v="51" actId="6549"/>
          <ac:spMkLst>
            <pc:docMk/>
            <pc:sldMk cId="0" sldId="278"/>
            <ac:spMk id="2" creationId="{00000000-0000-0000-0000-000000000000}"/>
          </ac:spMkLst>
        </pc:spChg>
      </pc:sldChg>
      <pc:sldChg chg="modSp">
        <pc:chgData name="Andrew Beraet" userId="7ee75950-9d27-4232-8a1b-293695ed7cdc" providerId="ADAL" clId="{69602099-47BC-4E8B-A0B7-A1C3CE60C1BA}" dt="2024-04-18T09:40:12.221" v="88" actId="6549"/>
        <pc:sldMkLst>
          <pc:docMk/>
          <pc:sldMk cId="0" sldId="279"/>
        </pc:sldMkLst>
        <pc:spChg chg="mod">
          <ac:chgData name="Andrew Beraet" userId="7ee75950-9d27-4232-8a1b-293695ed7cdc" providerId="ADAL" clId="{69602099-47BC-4E8B-A0B7-A1C3CE60C1BA}" dt="2024-04-18T09:40:12.221" v="88" actId="6549"/>
          <ac:spMkLst>
            <pc:docMk/>
            <pc:sldMk cId="0" sldId="279"/>
            <ac:spMk id="2" creationId="{00000000-0000-0000-0000-000000000000}"/>
          </ac:spMkLst>
        </pc:spChg>
      </pc:sldChg>
      <pc:sldChg chg="modSp mod">
        <pc:chgData name="Andrew Beraet" userId="7ee75950-9d27-4232-8a1b-293695ed7cdc" providerId="ADAL" clId="{69602099-47BC-4E8B-A0B7-A1C3CE60C1BA}" dt="2024-04-18T09:40:46.659" v="103" actId="20577"/>
        <pc:sldMkLst>
          <pc:docMk/>
          <pc:sldMk cId="0" sldId="281"/>
        </pc:sldMkLst>
        <pc:spChg chg="mod">
          <ac:chgData name="Andrew Beraet" userId="7ee75950-9d27-4232-8a1b-293695ed7cdc" providerId="ADAL" clId="{69602099-47BC-4E8B-A0B7-A1C3CE60C1BA}" dt="2024-04-18T09:40:46.659" v="103" actId="20577"/>
          <ac:spMkLst>
            <pc:docMk/>
            <pc:sldMk cId="0" sldId="281"/>
            <ac:spMk id="2" creationId="{00000000-0000-0000-0000-000000000000}"/>
          </ac:spMkLst>
        </pc:spChg>
      </pc:sldChg>
      <pc:sldChg chg="modSp mod">
        <pc:chgData name="Andrew Beraet" userId="7ee75950-9d27-4232-8a1b-293695ed7cdc" providerId="ADAL" clId="{69602099-47BC-4E8B-A0B7-A1C3CE60C1BA}" dt="2024-04-18T09:41:20.763" v="124" actId="27636"/>
        <pc:sldMkLst>
          <pc:docMk/>
          <pc:sldMk cId="0" sldId="282"/>
        </pc:sldMkLst>
        <pc:spChg chg="mod">
          <ac:chgData name="Andrew Beraet" userId="7ee75950-9d27-4232-8a1b-293695ed7cdc" providerId="ADAL" clId="{69602099-47BC-4E8B-A0B7-A1C3CE60C1BA}" dt="2024-04-18T09:41:20.763" v="124" actId="27636"/>
          <ac:spMkLst>
            <pc:docMk/>
            <pc:sldMk cId="0" sldId="282"/>
            <ac:spMk id="2" creationId="{00000000-0000-0000-0000-000000000000}"/>
          </ac:spMkLst>
        </pc:spChg>
      </pc:sldChg>
      <pc:sldChg chg="modSp mod">
        <pc:chgData name="Andrew Beraet" userId="7ee75950-9d27-4232-8a1b-293695ed7cdc" providerId="ADAL" clId="{69602099-47BC-4E8B-A0B7-A1C3CE60C1BA}" dt="2024-04-18T09:41:30.823" v="133" actId="27636"/>
        <pc:sldMkLst>
          <pc:docMk/>
          <pc:sldMk cId="0" sldId="283"/>
        </pc:sldMkLst>
        <pc:spChg chg="mod">
          <ac:chgData name="Andrew Beraet" userId="7ee75950-9d27-4232-8a1b-293695ed7cdc" providerId="ADAL" clId="{69602099-47BC-4E8B-A0B7-A1C3CE60C1BA}" dt="2024-04-18T09:41:30.823" v="133" actId="27636"/>
          <ac:spMkLst>
            <pc:docMk/>
            <pc:sldMk cId="0" sldId="283"/>
            <ac:spMk id="2" creationId="{00000000-0000-0000-0000-000000000000}"/>
          </ac:spMkLst>
        </pc:spChg>
      </pc:sldChg>
      <pc:sldChg chg="modSp">
        <pc:chgData name="Andrew Beraet" userId="7ee75950-9d27-4232-8a1b-293695ed7cdc" providerId="ADAL" clId="{69602099-47BC-4E8B-A0B7-A1C3CE60C1BA}" dt="2024-04-18T09:38:57.037" v="63" actId="6549"/>
        <pc:sldMkLst>
          <pc:docMk/>
          <pc:sldMk cId="0" sldId="284"/>
        </pc:sldMkLst>
        <pc:spChg chg="mod">
          <ac:chgData name="Andrew Beraet" userId="7ee75950-9d27-4232-8a1b-293695ed7cdc" providerId="ADAL" clId="{69602099-47BC-4E8B-A0B7-A1C3CE60C1BA}" dt="2024-04-18T09:38:57.037" v="63" actId="6549"/>
          <ac:spMkLst>
            <pc:docMk/>
            <pc:sldMk cId="0" sldId="284"/>
            <ac:spMk id="2" creationId="{00000000-0000-0000-0000-000000000000}"/>
          </ac:spMkLst>
        </pc:spChg>
      </pc:sldChg>
      <pc:sldChg chg="modSp ord">
        <pc:chgData name="Andrew Beraet" userId="7ee75950-9d27-4232-8a1b-293695ed7cdc" providerId="ADAL" clId="{69602099-47BC-4E8B-A0B7-A1C3CE60C1BA}" dt="2024-04-18T09:43:04.577" v="161"/>
        <pc:sldMkLst>
          <pc:docMk/>
          <pc:sldMk cId="0" sldId="285"/>
        </pc:sldMkLst>
        <pc:spChg chg="mod">
          <ac:chgData name="Andrew Beraet" userId="7ee75950-9d27-4232-8a1b-293695ed7cdc" providerId="ADAL" clId="{69602099-47BC-4E8B-A0B7-A1C3CE60C1BA}" dt="2024-04-18T09:42:55.787" v="159" actId="20577"/>
          <ac:spMkLst>
            <pc:docMk/>
            <pc:sldMk cId="0" sldId="285"/>
            <ac:spMk id="3" creationId="{00000000-0000-0000-0000-000000000000}"/>
          </ac:spMkLst>
        </pc:spChg>
      </pc:sldChg>
      <pc:sldChg chg="modSp mod">
        <pc:chgData name="Andrew Beraet" userId="7ee75950-9d27-4232-8a1b-293695ed7cdc" providerId="ADAL" clId="{69602099-47BC-4E8B-A0B7-A1C3CE60C1BA}" dt="2024-04-18T09:41:02.242" v="112" actId="27636"/>
        <pc:sldMkLst>
          <pc:docMk/>
          <pc:sldMk cId="2043850083" sldId="287"/>
        </pc:sldMkLst>
        <pc:spChg chg="mod">
          <ac:chgData name="Andrew Beraet" userId="7ee75950-9d27-4232-8a1b-293695ed7cdc" providerId="ADAL" clId="{69602099-47BC-4E8B-A0B7-A1C3CE60C1BA}" dt="2024-04-18T09:41:02.242" v="112" actId="27636"/>
          <ac:spMkLst>
            <pc:docMk/>
            <pc:sldMk cId="2043850083" sldId="287"/>
            <ac:spMk id="2" creationId="{00000000-0000-0000-0000-000000000000}"/>
          </ac:spMkLst>
        </pc:spChg>
      </pc:sldChg>
      <pc:sldChg chg="modSp">
        <pc:chgData name="Andrew Beraet" userId="7ee75950-9d27-4232-8a1b-293695ed7cdc" providerId="ADAL" clId="{69602099-47BC-4E8B-A0B7-A1C3CE60C1BA}" dt="2024-04-18T09:39:27.815" v="75" actId="6549"/>
        <pc:sldMkLst>
          <pc:docMk/>
          <pc:sldMk cId="0" sldId="288"/>
        </pc:sldMkLst>
        <pc:spChg chg="mod">
          <ac:chgData name="Andrew Beraet" userId="7ee75950-9d27-4232-8a1b-293695ed7cdc" providerId="ADAL" clId="{69602099-47BC-4E8B-A0B7-A1C3CE60C1BA}" dt="2024-04-18T09:39:27.815" v="75" actId="6549"/>
          <ac:spMkLst>
            <pc:docMk/>
            <pc:sldMk cId="0" sldId="288"/>
            <ac:spMk id="2" creationId="{00000000-0000-0000-0000-000000000000}"/>
          </ac:spMkLst>
        </pc:spChg>
      </pc:sldChg>
      <pc:sldChg chg="modSp mod">
        <pc:chgData name="Andrew Beraet" userId="7ee75950-9d27-4232-8a1b-293695ed7cdc" providerId="ADAL" clId="{69602099-47BC-4E8B-A0B7-A1C3CE60C1BA}" dt="2024-04-18T09:39:10.942" v="71" actId="6549"/>
        <pc:sldMkLst>
          <pc:docMk/>
          <pc:sldMk cId="0" sldId="291"/>
        </pc:sldMkLst>
        <pc:spChg chg="mod">
          <ac:chgData name="Andrew Beraet" userId="7ee75950-9d27-4232-8a1b-293695ed7cdc" providerId="ADAL" clId="{69602099-47BC-4E8B-A0B7-A1C3CE60C1BA}" dt="2024-04-18T09:39:10.942" v="71" actId="6549"/>
          <ac:spMkLst>
            <pc:docMk/>
            <pc:sldMk cId="0" sldId="291"/>
            <ac:spMk id="2" creationId="{00000000-0000-0000-0000-000000000000}"/>
          </ac:spMkLst>
        </pc:spChg>
      </pc:sldChg>
      <pc:sldChg chg="modSp">
        <pc:chgData name="Andrew Beraet" userId="7ee75950-9d27-4232-8a1b-293695ed7cdc" providerId="ADAL" clId="{69602099-47BC-4E8B-A0B7-A1C3CE60C1BA}" dt="2024-04-18T09:39:54.125" v="81" actId="20577"/>
        <pc:sldMkLst>
          <pc:docMk/>
          <pc:sldMk cId="0" sldId="292"/>
        </pc:sldMkLst>
        <pc:spChg chg="mod">
          <ac:chgData name="Andrew Beraet" userId="7ee75950-9d27-4232-8a1b-293695ed7cdc" providerId="ADAL" clId="{69602099-47BC-4E8B-A0B7-A1C3CE60C1BA}" dt="2024-04-18T09:39:54.125" v="81" actId="20577"/>
          <ac:spMkLst>
            <pc:docMk/>
            <pc:sldMk cId="0" sldId="292"/>
            <ac:spMk id="2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7186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4010" y="0"/>
            <a:ext cx="2887186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AABFF-B747-46D7-A032-3D594F2BB7B9}" type="datetimeFigureOut">
              <a:rPr lang="en-GB" smtClean="0"/>
              <a:pPr/>
              <a:t>18/04/2024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887186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4010" y="9428584"/>
            <a:ext cx="2887186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709E44-78B5-4695-AA34-BD29A7262D4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24580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766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3488" y="0"/>
            <a:ext cx="2887662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5F606C-56A7-42D4-9409-22CB579DBAB9}" type="datetimeFigureOut">
              <a:rPr lang="en-GB" smtClean="0"/>
              <a:pPr/>
              <a:t>18/04/2024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98550" y="1241425"/>
            <a:ext cx="4465638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750" y="4776788"/>
            <a:ext cx="5329238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887663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3488" y="9429750"/>
            <a:ext cx="2887662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6D5663-D949-45A2-BC93-B2D4B2F973F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846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6D5663-D949-45A2-BC93-B2D4B2F973FE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1258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7A468-384D-4E58-836F-2EEC2C31EC0C}" type="datetimeFigureOut">
              <a:rPr lang="en-US" smtClean="0"/>
              <a:pPr/>
              <a:t>4/18/2024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FB83A-EA07-48C2-993F-B5D86DC32F9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7A468-384D-4E58-836F-2EEC2C31EC0C}" type="datetimeFigureOut">
              <a:rPr lang="en-US" smtClean="0"/>
              <a:pPr/>
              <a:t>4/18/2024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FB83A-EA07-48C2-993F-B5D86DC32F9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7A468-384D-4E58-836F-2EEC2C31EC0C}" type="datetimeFigureOut">
              <a:rPr lang="en-US" smtClean="0"/>
              <a:pPr/>
              <a:t>4/18/2024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FB83A-EA07-48C2-993F-B5D86DC32F9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7A468-384D-4E58-836F-2EEC2C31EC0C}" type="datetimeFigureOut">
              <a:rPr lang="en-US" smtClean="0"/>
              <a:pPr/>
              <a:t>4/18/2024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FB83A-EA07-48C2-993F-B5D86DC32F9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7A468-384D-4E58-836F-2EEC2C31EC0C}" type="datetimeFigureOut">
              <a:rPr lang="en-US" smtClean="0"/>
              <a:pPr/>
              <a:t>4/18/2024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FB83A-EA07-48C2-993F-B5D86DC32F9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7A468-384D-4E58-836F-2EEC2C31EC0C}" type="datetimeFigureOut">
              <a:rPr lang="en-US" smtClean="0"/>
              <a:pPr/>
              <a:t>4/18/2024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FB83A-EA07-48C2-993F-B5D86DC32F9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7A468-384D-4E58-836F-2EEC2C31EC0C}" type="datetimeFigureOut">
              <a:rPr lang="en-US" smtClean="0"/>
              <a:pPr/>
              <a:t>4/18/2024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FB83A-EA07-48C2-993F-B5D86DC32F9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7A468-384D-4E58-836F-2EEC2C31EC0C}" type="datetimeFigureOut">
              <a:rPr lang="en-US" smtClean="0"/>
              <a:pPr/>
              <a:t>4/18/2024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FB83A-EA07-48C2-993F-B5D86DC32F9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7A468-384D-4E58-836F-2EEC2C31EC0C}" type="datetimeFigureOut">
              <a:rPr lang="en-US" smtClean="0"/>
              <a:pPr/>
              <a:t>4/18/2024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29FB83A-EA07-48C2-993F-B5D86DC32F90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7A468-384D-4E58-836F-2EEC2C31EC0C}" type="datetimeFigureOut">
              <a:rPr lang="en-US" smtClean="0"/>
              <a:pPr/>
              <a:t>4/18/2024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FB83A-EA07-48C2-993F-B5D86DC32F9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7A468-384D-4E58-836F-2EEC2C31EC0C}" type="datetimeFigureOut">
              <a:rPr lang="en-US" smtClean="0"/>
              <a:pPr/>
              <a:t>4/18/2024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FB83A-EA07-48C2-993F-B5D86DC32F9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927A468-384D-4E58-836F-2EEC2C31EC0C}" type="datetimeFigureOut">
              <a:rPr lang="en-US" smtClean="0"/>
              <a:pPr/>
              <a:t>4/18/2024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29FB83A-EA07-48C2-993F-B5D86DC32F90}" type="slidenum">
              <a:rPr lang="en-GB" smtClean="0"/>
              <a:pPr/>
              <a:t>‹#›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2345432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Welcome to RAPS SATs Awareness Meeting</a:t>
            </a:r>
            <a:br>
              <a:rPr lang="en-GB" dirty="0">
                <a:solidFill>
                  <a:schemeClr val="tx1"/>
                </a:solidFill>
                <a:latin typeface="Comic Sans MS" pitchFamily="66" charset="0"/>
              </a:rPr>
            </a:br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18</a:t>
            </a:r>
            <a:r>
              <a:rPr lang="en-GB" baseline="30000" dirty="0">
                <a:solidFill>
                  <a:schemeClr val="tx1"/>
                </a:solidFill>
                <a:latin typeface="Comic Sans MS" pitchFamily="66" charset="0"/>
              </a:rPr>
              <a:t>th</a:t>
            </a:r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 April 2024</a:t>
            </a:r>
          </a:p>
        </p:txBody>
      </p:sp>
      <p:pic>
        <p:nvPicPr>
          <p:cNvPr id="6" name="Picture 2" descr="Image result for ramsgate arts primary school">
            <a:extLst>
              <a:ext uri="{FF2B5EF4-FFF2-40B4-BE49-F238E27FC236}">
                <a16:creationId xmlns:a16="http://schemas.microsoft.com/office/drawing/2014/main" id="{8E4ECE68-C2BD-493B-8B05-F4CB206488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126" y="3861048"/>
            <a:ext cx="2727747" cy="2727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What are the SATs?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05584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200" dirty="0">
                <a:latin typeface="+mj-lt"/>
              </a:rPr>
              <a:t>SATs tests are compulsory national tests for primary school pupils.</a:t>
            </a:r>
          </a:p>
          <a:p>
            <a:pPr marL="0" indent="0">
              <a:buNone/>
            </a:pPr>
            <a:r>
              <a:rPr lang="en-GB" sz="3200" dirty="0">
                <a:latin typeface="+mj-lt"/>
              </a:rPr>
              <a:t>Children in England are required to take </a:t>
            </a:r>
            <a:r>
              <a:rPr lang="en-GB" sz="3200" b="1" dirty="0">
                <a:latin typeface="+mj-lt"/>
              </a:rPr>
              <a:t>Standard Assessment Tests </a:t>
            </a:r>
            <a:r>
              <a:rPr lang="en-GB" sz="3200" dirty="0">
                <a:latin typeface="+mj-lt"/>
              </a:rPr>
              <a:t>(SATs) at the age of 11 (school year 6) and do so on the same days throughout the country.</a:t>
            </a:r>
          </a:p>
          <a:p>
            <a:pPr marL="0" indent="0">
              <a:buNone/>
            </a:pPr>
            <a:r>
              <a:rPr lang="en-GB" sz="3200" dirty="0">
                <a:latin typeface="+mj-lt"/>
              </a:rPr>
              <a:t>SATs measure how children achieve against the National Standard. They also assess the progress they have made during their time at school in comparison to other children across England.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9776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Are the SATs used by secondary schools?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05584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200" dirty="0">
                <a:latin typeface="+mj-lt"/>
              </a:rPr>
              <a:t>Some secondary schools use the SATS scores to put children into sets for Maths and English before they arrive; other schools re-test their Year 7 pupils in Maths and English when they arrive – they’ve had 6 weeks off over the summer. </a:t>
            </a:r>
          </a:p>
          <a:p>
            <a:pPr marL="0" indent="0">
              <a:buNone/>
            </a:pPr>
            <a:r>
              <a:rPr lang="en-GB" sz="3200" dirty="0">
                <a:latin typeface="+mj-lt"/>
              </a:rPr>
              <a:t>All secondary schools have to use the SATs scores to determine targets for your child at GCSE – it’s called Progress 8. The higher the SATs score the higher a child’s GCSE target and the harder a school will push them to achieve.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b="1" u="sng" dirty="0">
                <a:solidFill>
                  <a:schemeClr val="tx1"/>
                </a:solidFill>
                <a:latin typeface="Comic Sans MS" pitchFamily="66" charset="0"/>
              </a:rPr>
              <a:t>When are the SATs?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856" y="1916832"/>
            <a:ext cx="8784976" cy="403391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3528" y="2708920"/>
            <a:ext cx="2592288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Monday 13</a:t>
            </a:r>
            <a:r>
              <a:rPr lang="en-GB" baseline="30000" dirty="0"/>
              <a:t>th</a:t>
            </a:r>
            <a:r>
              <a:rPr lang="en-GB" dirty="0"/>
              <a:t> May 2024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15516" y="3667418"/>
            <a:ext cx="2808312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Tuesday 14</a:t>
            </a:r>
            <a:r>
              <a:rPr lang="en-GB" baseline="30000" dirty="0"/>
              <a:t>th</a:t>
            </a:r>
            <a:r>
              <a:rPr lang="en-GB" dirty="0"/>
              <a:t> May 2024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5516" y="4261339"/>
            <a:ext cx="2808312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Wednesday 15</a:t>
            </a:r>
            <a:r>
              <a:rPr lang="en-GB" baseline="30000" dirty="0"/>
              <a:t>th</a:t>
            </a:r>
            <a:r>
              <a:rPr lang="en-GB" dirty="0"/>
              <a:t> May 2024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5516" y="5219837"/>
            <a:ext cx="2808312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Thursday 16</a:t>
            </a:r>
            <a:r>
              <a:rPr lang="en-GB" baseline="30000" dirty="0"/>
              <a:t>th</a:t>
            </a:r>
            <a:r>
              <a:rPr lang="en-GB" dirty="0"/>
              <a:t> May 2024</a:t>
            </a:r>
          </a:p>
        </p:txBody>
      </p:sp>
      <p:sp>
        <p:nvSpPr>
          <p:cNvPr id="8" name="Rectangle 7"/>
          <p:cNvSpPr/>
          <p:nvPr/>
        </p:nvSpPr>
        <p:spPr>
          <a:xfrm>
            <a:off x="323528" y="4630671"/>
            <a:ext cx="792088" cy="3104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</p:cSld>
  <p:clrMapOvr>
    <a:masterClrMapping/>
  </p:clrMapOvr>
  <p:transition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Monday 13</a:t>
            </a:r>
            <a:r>
              <a:rPr lang="en-GB" b="1" baseline="30000" dirty="0">
                <a:solidFill>
                  <a:schemeClr val="tx1"/>
                </a:solidFill>
              </a:rPr>
              <a:t>th</a:t>
            </a:r>
            <a:r>
              <a:rPr lang="en-GB" b="1" dirty="0">
                <a:solidFill>
                  <a:schemeClr val="tx1"/>
                </a:solidFill>
              </a:rPr>
              <a:t> May  – Grammar, Punctuation and Spelling (SPAG)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935480"/>
            <a:ext cx="8363272" cy="438912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4000" dirty="0">
                <a:latin typeface="+mj-lt"/>
              </a:rPr>
              <a:t>The Grammar and Punctuation part of the test involves one paper worth 50 marks. Pupils have 45 minutes to complete this.</a:t>
            </a:r>
          </a:p>
          <a:p>
            <a:pPr marL="0" indent="0">
              <a:buNone/>
            </a:pPr>
            <a:r>
              <a:rPr lang="en-GB" sz="4000" dirty="0">
                <a:latin typeface="+mj-lt"/>
              </a:rPr>
              <a:t>Questions vary in difficulty.</a:t>
            </a:r>
          </a:p>
          <a:p>
            <a:pPr marL="0" indent="0">
              <a:buNone/>
            </a:pPr>
            <a:r>
              <a:rPr lang="en-GB" sz="4000" dirty="0">
                <a:latin typeface="+mj-lt"/>
              </a:rPr>
              <a:t>There is also a 20-word spelling test (untimed)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412776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Monday 13</a:t>
            </a:r>
            <a:r>
              <a:rPr lang="en-GB" b="1" baseline="30000" dirty="0">
                <a:solidFill>
                  <a:schemeClr val="tx1"/>
                </a:solidFill>
              </a:rPr>
              <a:t>th</a:t>
            </a:r>
            <a:r>
              <a:rPr lang="en-GB" b="1" dirty="0">
                <a:solidFill>
                  <a:schemeClr val="tx1"/>
                </a:solidFill>
              </a:rPr>
              <a:t> May – Grammar, Punctuation and Spelling (SPAG</a:t>
            </a:r>
            <a:r>
              <a:rPr lang="en-GB" dirty="0">
                <a:solidFill>
                  <a:schemeClr val="tx1"/>
                </a:solidFill>
              </a:rPr>
              <a:t>)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5521" t="18703" r="34366" b="29798"/>
          <a:stretch>
            <a:fillRect/>
          </a:stretch>
        </p:blipFill>
        <p:spPr bwMode="auto">
          <a:xfrm>
            <a:off x="0" y="1340768"/>
            <a:ext cx="9144000" cy="5517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Monday 13</a:t>
            </a:r>
            <a:r>
              <a:rPr lang="en-GB" b="1" baseline="30000" dirty="0">
                <a:solidFill>
                  <a:schemeClr val="tx1"/>
                </a:solidFill>
              </a:rPr>
              <a:t>th</a:t>
            </a:r>
            <a:r>
              <a:rPr lang="en-GB" b="1" dirty="0">
                <a:solidFill>
                  <a:schemeClr val="tx1"/>
                </a:solidFill>
              </a:rPr>
              <a:t> May– Grammar, Punctuation and Spelling (SPAG)</a:t>
            </a:r>
            <a:endParaRPr lang="en-GB" b="1" dirty="0"/>
          </a:p>
        </p:txBody>
      </p:sp>
      <p:pic>
        <p:nvPicPr>
          <p:cNvPr id="5" name="Content Placeholder 4" descr="sample test q 36 3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2863" r="10811" b="55566"/>
          <a:stretch>
            <a:fillRect/>
          </a:stretch>
        </p:blipFill>
        <p:spPr>
          <a:xfrm>
            <a:off x="0" y="1340768"/>
            <a:ext cx="9144000" cy="5517232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Monday 13</a:t>
            </a:r>
            <a:r>
              <a:rPr lang="en-GB" b="1" baseline="30000" dirty="0">
                <a:solidFill>
                  <a:schemeClr val="tx1"/>
                </a:solidFill>
              </a:rPr>
              <a:t>th</a:t>
            </a:r>
            <a:r>
              <a:rPr lang="en-GB" b="1" dirty="0">
                <a:solidFill>
                  <a:schemeClr val="tx1"/>
                </a:solidFill>
              </a:rPr>
              <a:t> May – Grammar, Punctuation and Spelling (SPAG</a:t>
            </a:r>
            <a:r>
              <a:rPr lang="en-GB" dirty="0">
                <a:solidFill>
                  <a:schemeClr val="tx1"/>
                </a:solidFill>
              </a:rPr>
              <a:t>)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n-GB" sz="4000" dirty="0">
                <a:latin typeface="Comic Sans MS" pitchFamily="66" charset="0"/>
              </a:rPr>
              <a:t>Circle all the </a:t>
            </a:r>
            <a:r>
              <a:rPr lang="en-GB" sz="4000" b="1" dirty="0">
                <a:latin typeface="Comic Sans MS" pitchFamily="66" charset="0"/>
              </a:rPr>
              <a:t>determiners</a:t>
            </a:r>
            <a:r>
              <a:rPr lang="en-GB" sz="4000" dirty="0">
                <a:latin typeface="Comic Sans MS" pitchFamily="66" charset="0"/>
              </a:rPr>
              <a:t> below.</a:t>
            </a:r>
          </a:p>
          <a:p>
            <a:pPr algn="ctr"/>
            <a:endParaRPr lang="en-GB" sz="4000" dirty="0">
              <a:latin typeface="Comic Sans MS" pitchFamily="66" charset="0"/>
            </a:endParaRPr>
          </a:p>
          <a:p>
            <a:pPr algn="ctr">
              <a:buNone/>
            </a:pPr>
            <a:r>
              <a:rPr lang="en-GB" sz="4000" dirty="0">
                <a:latin typeface="Comic Sans MS" pitchFamily="66" charset="0"/>
              </a:rPr>
              <a:t>Two apple trees screened the open windows on one side.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Monday 13</a:t>
            </a:r>
            <a:r>
              <a:rPr lang="en-GB" b="1" baseline="30000" dirty="0">
                <a:solidFill>
                  <a:schemeClr val="tx1"/>
                </a:solidFill>
              </a:rPr>
              <a:t>th</a:t>
            </a:r>
            <a:r>
              <a:rPr lang="en-GB" b="1" dirty="0">
                <a:solidFill>
                  <a:schemeClr val="tx1"/>
                </a:solidFill>
              </a:rPr>
              <a:t> May–Spelling (SPAG)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Substance</a:t>
            </a:r>
          </a:p>
          <a:p>
            <a:r>
              <a:rPr lang="en-GB" dirty="0"/>
              <a:t>Toughest</a:t>
            </a:r>
          </a:p>
          <a:p>
            <a:r>
              <a:rPr lang="en-GB" dirty="0"/>
              <a:t>Bruise</a:t>
            </a:r>
          </a:p>
          <a:p>
            <a:r>
              <a:rPr lang="en-GB" dirty="0"/>
              <a:t>Inspiring </a:t>
            </a:r>
          </a:p>
          <a:p>
            <a:r>
              <a:rPr lang="en-GB" dirty="0"/>
              <a:t>Probable</a:t>
            </a:r>
          </a:p>
          <a:p>
            <a:r>
              <a:rPr lang="en-GB" dirty="0"/>
              <a:t>Crumb</a:t>
            </a:r>
          </a:p>
          <a:p>
            <a:r>
              <a:rPr lang="en-GB" dirty="0"/>
              <a:t>Nervous</a:t>
            </a:r>
          </a:p>
          <a:p>
            <a:r>
              <a:rPr lang="en-GB" dirty="0"/>
              <a:t> Sensation </a:t>
            </a:r>
          </a:p>
          <a:p>
            <a:r>
              <a:rPr lang="en-GB" dirty="0"/>
              <a:t> Straight</a:t>
            </a:r>
          </a:p>
          <a:p>
            <a:r>
              <a:rPr lang="en-GB" dirty="0"/>
              <a:t> Likely</a:t>
            </a:r>
          </a:p>
          <a:p>
            <a:pPr>
              <a:buNone/>
            </a:pP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Operation</a:t>
            </a:r>
          </a:p>
          <a:p>
            <a:r>
              <a:rPr lang="en-GB" dirty="0"/>
              <a:t>Sensibly </a:t>
            </a:r>
          </a:p>
          <a:p>
            <a:r>
              <a:rPr lang="en-GB" dirty="0"/>
              <a:t>Violence</a:t>
            </a:r>
          </a:p>
          <a:p>
            <a:r>
              <a:rPr lang="en-GB" dirty="0"/>
              <a:t>Disobeyed</a:t>
            </a:r>
          </a:p>
          <a:p>
            <a:r>
              <a:rPr lang="en-GB" dirty="0"/>
              <a:t>Thorough</a:t>
            </a:r>
          </a:p>
          <a:p>
            <a:r>
              <a:rPr lang="en-GB" dirty="0"/>
              <a:t>Monarch</a:t>
            </a:r>
          </a:p>
          <a:p>
            <a:r>
              <a:rPr lang="en-GB" dirty="0"/>
              <a:t>Sympathetic</a:t>
            </a:r>
          </a:p>
          <a:p>
            <a:r>
              <a:rPr lang="en-GB" dirty="0"/>
              <a:t>Originally</a:t>
            </a:r>
          </a:p>
          <a:p>
            <a:r>
              <a:rPr lang="en-GB" dirty="0"/>
              <a:t>Percussion</a:t>
            </a:r>
          </a:p>
          <a:p>
            <a:r>
              <a:rPr lang="en-GB" dirty="0"/>
              <a:t>Coarse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allAtOnce"/>
      <p:bldP spid="8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Tuesday 14th – Reading Comprehension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8435280" cy="5040560"/>
          </a:xfrm>
        </p:spPr>
        <p:txBody>
          <a:bodyPr>
            <a:normAutofit/>
          </a:bodyPr>
          <a:lstStyle/>
          <a:p>
            <a:pPr marL="3175" indent="-3175">
              <a:buNone/>
            </a:pPr>
            <a:r>
              <a:rPr lang="en-GB" sz="3000" dirty="0">
                <a:latin typeface="+mj-lt"/>
              </a:rPr>
              <a:t>Pupils will have a total of 1 hour to read the 3 texts in the reading booklet and complete the questions at their own pace (total of 50 marks).</a:t>
            </a:r>
          </a:p>
          <a:p>
            <a:pPr marL="3175" indent="-3175">
              <a:buNone/>
            </a:pPr>
            <a:r>
              <a:rPr lang="en-GB" sz="3000" dirty="0">
                <a:latin typeface="+mj-lt"/>
              </a:rPr>
              <a:t>They can approach the test as they choose, but the best way is usually working through one text and answering the questions before moving on to the next.</a:t>
            </a:r>
          </a:p>
          <a:p>
            <a:pPr marL="3175" indent="-3175">
              <a:buNone/>
            </a:pPr>
            <a:r>
              <a:rPr lang="en-GB" sz="3000" dirty="0">
                <a:latin typeface="+mj-lt"/>
              </a:rPr>
              <a:t>The least-demanding text will come first, with the following texts increasing in level of difficulty.</a:t>
            </a:r>
          </a:p>
          <a:p>
            <a:pPr marL="3175" indent="-3175">
              <a:buNone/>
            </a:pPr>
            <a:r>
              <a:rPr lang="en-GB" sz="3000" dirty="0">
                <a:latin typeface="+mj-lt"/>
              </a:rPr>
              <a:t>The answer required can take different forms</a:t>
            </a:r>
          </a:p>
          <a:p>
            <a:pPr>
              <a:buNone/>
            </a:pPr>
            <a:endParaRPr lang="en-GB" dirty="0">
              <a:solidFill>
                <a:schemeClr val="accent2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Tuesday 14th – Reading Comprehension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0E6F75-E52C-4B93-94F0-9DB570687E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56DEAC4-4FDB-414A-B7AA-6F9E4D8B19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1651"/>
          <a:stretch/>
        </p:blipFill>
        <p:spPr>
          <a:xfrm>
            <a:off x="2086988" y="1638124"/>
            <a:ext cx="4990712" cy="49838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720080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2330" t="11066" r="32555" b="10191"/>
          <a:stretch>
            <a:fillRect/>
          </a:stretch>
        </p:blipFill>
        <p:spPr bwMode="auto">
          <a:xfrm>
            <a:off x="251520" y="908721"/>
            <a:ext cx="8568952" cy="583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Wednesday 15th– Maths Papers 1&amp;2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58960" y="1772816"/>
            <a:ext cx="8507288" cy="462379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b="1" dirty="0"/>
              <a:t>Maths Paper 1 </a:t>
            </a:r>
            <a:r>
              <a:rPr lang="en-GB" sz="3600" dirty="0"/>
              <a:t>is an </a:t>
            </a:r>
            <a:r>
              <a:rPr lang="en-GB" sz="3600" b="1" dirty="0"/>
              <a:t>arithmetic test. </a:t>
            </a:r>
            <a:r>
              <a:rPr lang="en-GB" sz="3600" dirty="0"/>
              <a:t>Pupils have to complete 36 questions in 30 minutes for a maximum of 40 marks.</a:t>
            </a: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b="1" dirty="0"/>
              <a:t>Maths Paper 2 </a:t>
            </a:r>
            <a:r>
              <a:rPr lang="en-GB" sz="3600" dirty="0"/>
              <a:t>is a </a:t>
            </a:r>
            <a:r>
              <a:rPr lang="en-GB" sz="3600" b="1" dirty="0"/>
              <a:t>Reasoning test </a:t>
            </a:r>
            <a:r>
              <a:rPr lang="en-GB" sz="3600" dirty="0"/>
              <a:t>which pupils have 40 minutes to complete.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008112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Thursday 11th– Maths Papers 1&amp;2</a:t>
            </a: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2861" t="10415" r="21985" b="6267"/>
          <a:stretch>
            <a:fillRect/>
          </a:stretch>
        </p:blipFill>
        <p:spPr bwMode="auto">
          <a:xfrm>
            <a:off x="251520" y="1196752"/>
            <a:ext cx="8640960" cy="5328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Wednesday 15th– Maths Papers 1&amp;2</a:t>
            </a: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3750" t="24933" r="23750" b="5034"/>
          <a:stretch>
            <a:fillRect/>
          </a:stretch>
        </p:blipFill>
        <p:spPr bwMode="auto">
          <a:xfrm>
            <a:off x="323528" y="1268760"/>
            <a:ext cx="8541729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Thursday 16th– Maths Paper 3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700808"/>
            <a:ext cx="8507288" cy="4623792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3600" b="1" dirty="0"/>
          </a:p>
          <a:p>
            <a:pPr marL="0" indent="0">
              <a:buNone/>
            </a:pPr>
            <a:endParaRPr lang="en-GB" sz="3600" b="1" dirty="0"/>
          </a:p>
          <a:p>
            <a:pPr marL="0" indent="0">
              <a:buNone/>
            </a:pPr>
            <a:endParaRPr lang="en-GB" sz="3600" b="1" dirty="0"/>
          </a:p>
          <a:p>
            <a:pPr marL="0" indent="0">
              <a:buNone/>
            </a:pPr>
            <a:r>
              <a:rPr lang="en-GB" sz="3600" b="1" dirty="0"/>
              <a:t>Maths Paper 3 </a:t>
            </a:r>
            <a:r>
              <a:rPr lang="en-GB" sz="3600" dirty="0"/>
              <a:t>is also a </a:t>
            </a:r>
            <a:r>
              <a:rPr lang="en-GB" sz="3600" b="1" dirty="0"/>
              <a:t>Reasoning test </a:t>
            </a:r>
            <a:r>
              <a:rPr lang="en-GB" sz="3600" dirty="0"/>
              <a:t>which pupils have 40 minutes to complete</a:t>
            </a:r>
          </a:p>
        </p:txBody>
      </p:sp>
    </p:spTree>
    <p:extLst>
      <p:ext uri="{BB962C8B-B14F-4D97-AF65-F5344CB8AC3E}">
        <p14:creationId xmlns:p14="http://schemas.microsoft.com/office/powerpoint/2010/main" val="2043850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Thursday 16th– Maths Paper 3</a:t>
            </a: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4625" t="27274" r="29000" b="16700"/>
          <a:stretch>
            <a:fillRect/>
          </a:stretch>
        </p:blipFill>
        <p:spPr bwMode="auto">
          <a:xfrm>
            <a:off x="395536" y="1340767"/>
            <a:ext cx="7848872" cy="5331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Thursday 16th– Maths Paper </a:t>
            </a:r>
            <a:r>
              <a:rPr lang="en-GB" dirty="0">
                <a:solidFill>
                  <a:schemeClr val="tx1"/>
                </a:solidFill>
              </a:rPr>
              <a:t>3</a:t>
            </a: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1875" t="17119" r="25626" b="14404"/>
          <a:stretch>
            <a:fillRect/>
          </a:stretch>
        </p:blipFill>
        <p:spPr bwMode="auto">
          <a:xfrm>
            <a:off x="323528" y="1412776"/>
            <a:ext cx="8136904" cy="511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Writing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400600"/>
          </a:xfrm>
        </p:spPr>
        <p:txBody>
          <a:bodyPr>
            <a:normAutofit fontScale="85000" lnSpcReduction="10000"/>
          </a:bodyPr>
          <a:lstStyle/>
          <a:p>
            <a:pPr marL="90488" indent="0">
              <a:buNone/>
            </a:pPr>
            <a:r>
              <a:rPr lang="en-GB" sz="4000" dirty="0">
                <a:latin typeface="+mj-lt"/>
              </a:rPr>
              <a:t>Writing isn’t assessed through a test but is judged across the year.</a:t>
            </a:r>
          </a:p>
          <a:p>
            <a:pPr marL="90488" indent="0">
              <a:buNone/>
            </a:pPr>
            <a:r>
              <a:rPr lang="en-GB" sz="4000" dirty="0">
                <a:latin typeface="+mj-lt"/>
              </a:rPr>
              <a:t>Children’s books are taken to moderation or a moderator will come into the school to check teacher judgements.</a:t>
            </a:r>
          </a:p>
          <a:p>
            <a:pPr marL="90488" indent="0">
              <a:buNone/>
            </a:pPr>
            <a:r>
              <a:rPr lang="en-GB" sz="4000" dirty="0">
                <a:latin typeface="+mj-lt"/>
              </a:rPr>
              <a:t>Children will be assessed as either:   </a:t>
            </a:r>
          </a:p>
          <a:p>
            <a:pPr marL="90488" indent="0">
              <a:buNone/>
            </a:pPr>
            <a:r>
              <a:rPr lang="en-GB" sz="4000" dirty="0">
                <a:latin typeface="+mj-lt"/>
              </a:rPr>
              <a:t>  *working towards the expected standard </a:t>
            </a:r>
          </a:p>
          <a:p>
            <a:pPr marL="90488" indent="0">
              <a:buNone/>
            </a:pPr>
            <a:r>
              <a:rPr lang="en-GB" sz="4000" dirty="0">
                <a:latin typeface="+mj-lt"/>
              </a:rPr>
              <a:t>  *working at the expected standard</a:t>
            </a:r>
          </a:p>
          <a:p>
            <a:pPr marL="90488" indent="0">
              <a:buNone/>
            </a:pPr>
            <a:r>
              <a:rPr lang="en-GB" sz="4000" dirty="0">
                <a:latin typeface="+mj-lt"/>
              </a:rPr>
              <a:t>  *working in greater depth within the expected standard.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936104"/>
          </a:xfrm>
        </p:spPr>
        <p:txBody>
          <a:bodyPr/>
          <a:lstStyle/>
          <a:p>
            <a:pPr algn="ctr"/>
            <a:r>
              <a:rPr lang="en-GB" b="1" u="sng" dirty="0">
                <a:solidFill>
                  <a:schemeClr val="tx1"/>
                </a:solidFill>
                <a:latin typeface="Comic Sans MS" pitchFamily="66" charset="0"/>
              </a:rPr>
              <a:t>During SATs Week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340768"/>
            <a:ext cx="8229600" cy="48965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300" dirty="0">
                <a:latin typeface="Comic Sans MS" pitchFamily="66" charset="0"/>
              </a:rPr>
              <a:t>We are offering free breakfast from 8.00am on Monday to Thursday during SATs week. </a:t>
            </a:r>
          </a:p>
          <a:p>
            <a:pPr marL="0" indent="0">
              <a:buNone/>
            </a:pPr>
            <a:r>
              <a:rPr lang="en-GB" sz="3300" dirty="0">
                <a:latin typeface="Comic Sans MS" pitchFamily="66" charset="0"/>
              </a:rPr>
              <a:t>We will also provide water, bananas and mints for those who want them.</a:t>
            </a:r>
          </a:p>
          <a:p>
            <a:pPr marL="0" indent="0">
              <a:buNone/>
            </a:pPr>
            <a:r>
              <a:rPr lang="en-GB" sz="3300" dirty="0">
                <a:latin typeface="Comic Sans MS" pitchFamily="66" charset="0"/>
              </a:rPr>
              <a:t>Testing will be finished by the end of Thursday unless a timetable variation is needed for a child who was absent.</a:t>
            </a:r>
          </a:p>
          <a:p>
            <a:pPr algn="ctr"/>
            <a:endParaRPr lang="en-GB" dirty="0">
              <a:solidFill>
                <a:schemeClr val="accent6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936104"/>
          </a:xfrm>
        </p:spPr>
        <p:txBody>
          <a:bodyPr/>
          <a:lstStyle/>
          <a:p>
            <a:pPr algn="ctr"/>
            <a:r>
              <a:rPr lang="en-GB" b="1" u="sng" dirty="0">
                <a:solidFill>
                  <a:schemeClr val="tx1"/>
                </a:solidFill>
                <a:latin typeface="Comic Sans MS" pitchFamily="66" charset="0"/>
              </a:rPr>
              <a:t>How can Parents Help?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340768"/>
            <a:ext cx="8229600" cy="5256584"/>
          </a:xfrm>
        </p:spPr>
        <p:txBody>
          <a:bodyPr>
            <a:normAutofit fontScale="92500" lnSpcReduction="20000"/>
          </a:bodyPr>
          <a:lstStyle/>
          <a:p>
            <a:r>
              <a:rPr lang="en-GB" sz="3300" dirty="0">
                <a:latin typeface="Comic Sans MS" pitchFamily="66" charset="0"/>
              </a:rPr>
              <a:t>Make sure your child is at school!</a:t>
            </a:r>
          </a:p>
          <a:p>
            <a:r>
              <a:rPr lang="en-GB" sz="3300" dirty="0">
                <a:latin typeface="Comic Sans MS" pitchFamily="66" charset="0"/>
              </a:rPr>
              <a:t>Have them at school on time (8am)</a:t>
            </a:r>
          </a:p>
          <a:p>
            <a:r>
              <a:rPr lang="en-GB" sz="3300" dirty="0">
                <a:latin typeface="Comic Sans MS" pitchFamily="66" charset="0"/>
              </a:rPr>
              <a:t>Reassure the </a:t>
            </a:r>
            <a:r>
              <a:rPr lang="en-GB" sz="3300">
                <a:latin typeface="Comic Sans MS" pitchFamily="66" charset="0"/>
              </a:rPr>
              <a:t>children. It’s </a:t>
            </a:r>
            <a:r>
              <a:rPr lang="en-GB" sz="3300" dirty="0">
                <a:latin typeface="Comic Sans MS" pitchFamily="66" charset="0"/>
              </a:rPr>
              <a:t>nothing scary or new. The children are very familiar already with the type of papers so they will know what to do.</a:t>
            </a:r>
          </a:p>
          <a:p>
            <a:r>
              <a:rPr lang="en-GB" sz="3300" dirty="0">
                <a:latin typeface="Comic Sans MS" pitchFamily="66" charset="0"/>
              </a:rPr>
              <a:t>Keep everything calm. We want pupils to do as well as they can but not put themselves under unnecessary pressure.</a:t>
            </a:r>
          </a:p>
          <a:p>
            <a:r>
              <a:rPr lang="en-GB" sz="3300" dirty="0">
                <a:latin typeface="Comic Sans MS" pitchFamily="66" charset="0"/>
              </a:rPr>
              <a:t>Have a healthy week! Sensible bedtimes, plenty of fluids, take advantage of our breakfast offer!</a:t>
            </a:r>
          </a:p>
          <a:p>
            <a:pPr marL="3175" indent="-3175">
              <a:buNone/>
            </a:pPr>
            <a:endParaRPr lang="en-GB" sz="3300" dirty="0">
              <a:latin typeface="Comic Sans MS" pitchFamily="66" charset="0"/>
            </a:endParaRPr>
          </a:p>
          <a:p>
            <a:pPr algn="ctr"/>
            <a:endParaRPr lang="en-GB" dirty="0">
              <a:solidFill>
                <a:schemeClr val="accent6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2.9|1.8|0.9|1|0.7|1|0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.3|0.6|0.5|0.6|0.6|0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.3|0.6|0.5|0.6|0.6|0.6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987</TotalTime>
  <Words>741</Words>
  <Application>Microsoft Office PowerPoint</Application>
  <PresentationFormat>On-screen Show (4:3)</PresentationFormat>
  <Paragraphs>81</Paragraphs>
  <Slides>21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Calibri</vt:lpstr>
      <vt:lpstr>Comic Sans MS</vt:lpstr>
      <vt:lpstr>Constantia</vt:lpstr>
      <vt:lpstr>Wingdings 2</vt:lpstr>
      <vt:lpstr>Flow</vt:lpstr>
      <vt:lpstr>Welcome to RAPS SATs Awareness Meeting 18th April 2024</vt:lpstr>
      <vt:lpstr>What are the SATs?</vt:lpstr>
      <vt:lpstr>Are the SATs used by secondary schools?</vt:lpstr>
      <vt:lpstr>When are the SATs?</vt:lpstr>
      <vt:lpstr>Monday 13th May  – Grammar, Punctuation and Spelling (SPAG)</vt:lpstr>
      <vt:lpstr>Monday 13th May – Grammar, Punctuation and Spelling (SPAG)</vt:lpstr>
      <vt:lpstr>Monday 13th May– Grammar, Punctuation and Spelling (SPAG)</vt:lpstr>
      <vt:lpstr>Monday 13th May – Grammar, Punctuation and Spelling (SPAG)</vt:lpstr>
      <vt:lpstr>Monday 13th May–Spelling (SPAG)</vt:lpstr>
      <vt:lpstr>Tuesday 14th – Reading Comprehension</vt:lpstr>
      <vt:lpstr>Tuesday 14th – Reading Comprehension</vt:lpstr>
      <vt:lpstr>PowerPoint Presentation</vt:lpstr>
      <vt:lpstr>Wednesday 15th– Maths Papers 1&amp;2</vt:lpstr>
      <vt:lpstr>Thursday 11th– Maths Papers 1&amp;2</vt:lpstr>
      <vt:lpstr>Wednesday 15th– Maths Papers 1&amp;2</vt:lpstr>
      <vt:lpstr>Thursday 16th– Maths Paper 3</vt:lpstr>
      <vt:lpstr>Thursday 16th– Maths Paper 3</vt:lpstr>
      <vt:lpstr>Thursday 16th– Maths Paper 3</vt:lpstr>
      <vt:lpstr>Writing</vt:lpstr>
      <vt:lpstr>During SATs Week</vt:lpstr>
      <vt:lpstr>How can Parents Help?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Upton SATs awareness Evening 4th April 2011</dc:title>
  <dc:creator>blunden</dc:creator>
  <cp:lastModifiedBy>Andrew Beraet</cp:lastModifiedBy>
  <cp:revision>87</cp:revision>
  <cp:lastPrinted>2015-02-27T13:50:22Z</cp:lastPrinted>
  <dcterms:created xsi:type="dcterms:W3CDTF">2011-04-01T13:42:19Z</dcterms:created>
  <dcterms:modified xsi:type="dcterms:W3CDTF">2024-04-18T15:21:00Z</dcterms:modified>
</cp:coreProperties>
</file>