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9"/>
  </p:notesMasterIdLst>
  <p:handoutMasterIdLst>
    <p:handoutMasterId r:id="rId10"/>
  </p:handoutMasterIdLst>
  <p:sldIdLst>
    <p:sldId id="258" r:id="rId2"/>
    <p:sldId id="263" r:id="rId3"/>
    <p:sldId id="531" r:id="rId4"/>
    <p:sldId id="543" r:id="rId5"/>
    <p:sldId id="545" r:id="rId6"/>
    <p:sldId id="540" r:id="rId7"/>
    <p:sldId id="350" r:id="rId8"/>
  </p:sldIdLst>
  <p:sldSz cx="9144000" cy="6858000" type="screen4x3"/>
  <p:notesSz cx="6858000" cy="9144000"/>
  <p:embeddedFontLst>
    <p:embeddedFont>
      <p:font typeface="XCCW Joined 8a" panose="03050602040000000000" pitchFamily="66" charset="0"/>
      <p:regular r:id="rId11"/>
    </p:embeddedFont>
    <p:embeddedFont>
      <p:font typeface="Calibri" panose="020F0502020204030204" pitchFamily="34" charset="0"/>
      <p:regular r:id="rId12"/>
      <p:bold r:id="rId13"/>
      <p:italic r:id="rId14"/>
      <p:boldItalic r:id="rId15"/>
    </p:embeddedFont>
    <p:embeddedFont>
      <p:font typeface="Sassoon Infant Rg" panose="02000503030000020003" pitchFamily="50" charset="0"/>
      <p:regular r:id="rId16"/>
      <p:bold r:id="rId17"/>
    </p:embeddedFont>
    <p:embeddedFont>
      <p:font typeface="BPreplay" panose="02000503000000020004" pitchFamily="50" charset="0"/>
      <p:regular r:id="rId18"/>
      <p:bold r:id="rId19"/>
      <p:italic r:id="rId20"/>
      <p:boldItalic r:id="rId21"/>
    </p:embeddedFont>
    <p:embeddedFont>
      <p:font typeface="Sassoon Infant Md" panose="02000603050000020003" pitchFamily="50" charset="0"/>
      <p:regular r:id="rId22"/>
    </p:embeddedFont>
  </p:embeddedFontLst>
  <p:defaultTextStyle>
    <a:defPPr>
      <a:defRPr lang="en-US"/>
    </a:defPPr>
    <a:lvl1pPr algn="l" rtl="0" eaLnBrk="0" fontAlgn="base" hangingPunct="0">
      <a:spcBef>
        <a:spcPct val="0"/>
      </a:spcBef>
      <a:spcAft>
        <a:spcPct val="0"/>
      </a:spcAft>
      <a:defRPr kern="1200">
        <a:solidFill>
          <a:schemeClr val="tx1"/>
        </a:solidFill>
        <a:latin typeface="Sassoon Infant Rg" pitchFamily="50" charset="0"/>
        <a:ea typeface="+mn-ea"/>
        <a:cs typeface="+mn-cs"/>
      </a:defRPr>
    </a:lvl1pPr>
    <a:lvl2pPr marL="457200" algn="l" rtl="0" eaLnBrk="0" fontAlgn="base" hangingPunct="0">
      <a:spcBef>
        <a:spcPct val="0"/>
      </a:spcBef>
      <a:spcAft>
        <a:spcPct val="0"/>
      </a:spcAft>
      <a:defRPr kern="1200">
        <a:solidFill>
          <a:schemeClr val="tx1"/>
        </a:solidFill>
        <a:latin typeface="Sassoon Infant Rg" pitchFamily="50" charset="0"/>
        <a:ea typeface="+mn-ea"/>
        <a:cs typeface="+mn-cs"/>
      </a:defRPr>
    </a:lvl2pPr>
    <a:lvl3pPr marL="914400" algn="l" rtl="0" eaLnBrk="0" fontAlgn="base" hangingPunct="0">
      <a:spcBef>
        <a:spcPct val="0"/>
      </a:spcBef>
      <a:spcAft>
        <a:spcPct val="0"/>
      </a:spcAft>
      <a:defRPr kern="1200">
        <a:solidFill>
          <a:schemeClr val="tx1"/>
        </a:solidFill>
        <a:latin typeface="Sassoon Infant Rg" pitchFamily="50" charset="0"/>
        <a:ea typeface="+mn-ea"/>
        <a:cs typeface="+mn-cs"/>
      </a:defRPr>
    </a:lvl3pPr>
    <a:lvl4pPr marL="1371600" algn="l" rtl="0" eaLnBrk="0" fontAlgn="base" hangingPunct="0">
      <a:spcBef>
        <a:spcPct val="0"/>
      </a:spcBef>
      <a:spcAft>
        <a:spcPct val="0"/>
      </a:spcAft>
      <a:defRPr kern="1200">
        <a:solidFill>
          <a:schemeClr val="tx1"/>
        </a:solidFill>
        <a:latin typeface="Sassoon Infant Rg" pitchFamily="50" charset="0"/>
        <a:ea typeface="+mn-ea"/>
        <a:cs typeface="+mn-cs"/>
      </a:defRPr>
    </a:lvl4pPr>
    <a:lvl5pPr marL="1828800" algn="l" rtl="0" eaLnBrk="0" fontAlgn="base" hangingPunct="0">
      <a:spcBef>
        <a:spcPct val="0"/>
      </a:spcBef>
      <a:spcAft>
        <a:spcPct val="0"/>
      </a:spcAft>
      <a:defRPr kern="1200">
        <a:solidFill>
          <a:schemeClr val="tx1"/>
        </a:solidFill>
        <a:latin typeface="Sassoon Infant Rg" pitchFamily="50" charset="0"/>
        <a:ea typeface="+mn-ea"/>
        <a:cs typeface="+mn-cs"/>
      </a:defRPr>
    </a:lvl5pPr>
    <a:lvl6pPr marL="2286000" algn="l" defTabSz="914400" rtl="0" eaLnBrk="1" latinLnBrk="0" hangingPunct="1">
      <a:defRPr kern="1200">
        <a:solidFill>
          <a:schemeClr val="tx1"/>
        </a:solidFill>
        <a:latin typeface="Sassoon Infant Rg" pitchFamily="50" charset="0"/>
        <a:ea typeface="+mn-ea"/>
        <a:cs typeface="+mn-cs"/>
      </a:defRPr>
    </a:lvl6pPr>
    <a:lvl7pPr marL="2743200" algn="l" defTabSz="914400" rtl="0" eaLnBrk="1" latinLnBrk="0" hangingPunct="1">
      <a:defRPr kern="1200">
        <a:solidFill>
          <a:schemeClr val="tx1"/>
        </a:solidFill>
        <a:latin typeface="Sassoon Infant Rg" pitchFamily="50" charset="0"/>
        <a:ea typeface="+mn-ea"/>
        <a:cs typeface="+mn-cs"/>
      </a:defRPr>
    </a:lvl7pPr>
    <a:lvl8pPr marL="3200400" algn="l" defTabSz="914400" rtl="0" eaLnBrk="1" latinLnBrk="0" hangingPunct="1">
      <a:defRPr kern="1200">
        <a:solidFill>
          <a:schemeClr val="tx1"/>
        </a:solidFill>
        <a:latin typeface="Sassoon Infant Rg" pitchFamily="50" charset="0"/>
        <a:ea typeface="+mn-ea"/>
        <a:cs typeface="+mn-cs"/>
      </a:defRPr>
    </a:lvl8pPr>
    <a:lvl9pPr marL="3657600" algn="l" defTabSz="914400" rtl="0" eaLnBrk="1" latinLnBrk="0" hangingPunct="1">
      <a:defRPr kern="1200">
        <a:solidFill>
          <a:schemeClr val="tx1"/>
        </a:solidFill>
        <a:latin typeface="Sassoon Infant Rg" pitchFamily="50" charset="0"/>
        <a:ea typeface="+mn-ea"/>
        <a:cs typeface="+mn-cs"/>
      </a:defRPr>
    </a:lvl9pPr>
  </p:defaultTextStyle>
  <p:extLst>
    <p:ext uri="{EFAFB233-063F-42B5-8137-9DF3F51BA10A}">
      <p15:sldGuideLst xmlns:p15="http://schemas.microsoft.com/office/powerpoint/2012/main">
        <p15:guide id="1" orient="horz" pos="2183">
          <p15:clr>
            <a:srgbClr val="A4A3A4"/>
          </p15:clr>
        </p15:guide>
        <p15:guide id="2" pos="2880">
          <p15:clr>
            <a:srgbClr val="A4A3A4"/>
          </p15:clr>
        </p15:guide>
        <p15:guide id="3" pos="5307">
          <p15:clr>
            <a:srgbClr val="A4A3A4"/>
          </p15:clr>
        </p15:guide>
        <p15:guide id="4" orient="horz" pos="3997">
          <p15:clr>
            <a:srgbClr val="A4A3A4"/>
          </p15:clr>
        </p15:guide>
        <p15:guide id="5" pos="521">
          <p15:clr>
            <a:srgbClr val="A4A3A4"/>
          </p15:clr>
        </p15:guide>
        <p15:guide id="6" orient="horz" pos="1502">
          <p15:clr>
            <a:srgbClr val="A4A3A4"/>
          </p15:clr>
        </p15:guide>
        <p15:guide id="7" orient="horz" pos="459">
          <p15:clr>
            <a:srgbClr val="A4A3A4"/>
          </p15:clr>
        </p15:guide>
        <p15:guide id="8" orient="horz" pos="3884">
          <p15:clr>
            <a:srgbClr val="A4A3A4"/>
          </p15:clr>
        </p15:guide>
        <p15:guide id="9" pos="5216">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8A9A9"/>
    <a:srgbClr val="FFD550"/>
    <a:srgbClr val="A4FEA8"/>
    <a:srgbClr val="FFA44B"/>
    <a:srgbClr val="A7E6DE"/>
    <a:srgbClr val="E6A5BC"/>
    <a:srgbClr val="977BAA"/>
    <a:srgbClr val="6CAFA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899" autoAdjust="0"/>
    <p:restoredTop sz="94660"/>
  </p:normalViewPr>
  <p:slideViewPr>
    <p:cSldViewPr snapToGrid="0">
      <p:cViewPr varScale="1">
        <p:scale>
          <a:sx n="83" d="100"/>
          <a:sy n="83" d="100"/>
        </p:scale>
        <p:origin x="1531" y="86"/>
      </p:cViewPr>
      <p:guideLst>
        <p:guide orient="horz" pos="2183"/>
        <p:guide pos="2880"/>
        <p:guide pos="5307"/>
        <p:guide orient="horz" pos="3997"/>
        <p:guide pos="521"/>
        <p:guide orient="horz" pos="1502"/>
        <p:guide orient="horz" pos="459"/>
        <p:guide orient="horz" pos="3884"/>
        <p:guide pos="5216"/>
      </p:guideLst>
    </p:cSldViewPr>
  </p:slideViewPr>
  <p:notesTextViewPr>
    <p:cViewPr>
      <p:scale>
        <a:sx n="1" d="1"/>
        <a:sy n="1" d="1"/>
      </p:scale>
      <p:origin x="0" y="0"/>
    </p:cViewPr>
  </p:notesTextViewPr>
  <p:notesViewPr>
    <p:cSldViewPr snapToGrid="0">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3.fntdata"/><Relationship Id="rId18" Type="http://schemas.openxmlformats.org/officeDocument/2006/relationships/font" Target="fonts/font8.fntdata"/><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font" Target="fonts/font11.fntdata"/><Relationship Id="rId7" Type="http://schemas.openxmlformats.org/officeDocument/2006/relationships/slide" Target="slides/slide6.xml"/><Relationship Id="rId12" Type="http://schemas.openxmlformats.org/officeDocument/2006/relationships/font" Target="fonts/font2.fntdata"/><Relationship Id="rId17" Type="http://schemas.openxmlformats.org/officeDocument/2006/relationships/font" Target="fonts/font7.fntdata"/><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font" Target="fonts/font6.fntdata"/><Relationship Id="rId20" Type="http://schemas.openxmlformats.org/officeDocument/2006/relationships/font" Target="fonts/font10.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1.fntdata"/><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font" Target="fonts/font5.fntdata"/><Relationship Id="rId23" Type="http://schemas.openxmlformats.org/officeDocument/2006/relationships/presProps" Target="presProps.xml"/><Relationship Id="rId10" Type="http://schemas.openxmlformats.org/officeDocument/2006/relationships/handoutMaster" Target="handoutMasters/handoutMaster1.xml"/><Relationship Id="rId19" Type="http://schemas.openxmlformats.org/officeDocument/2006/relationships/font" Target="fonts/font9.fntdata"/><Relationship Id="rId4" Type="http://schemas.openxmlformats.org/officeDocument/2006/relationships/slide" Target="slides/slide3.xml"/><Relationship Id="rId9" Type="http://schemas.openxmlformats.org/officeDocument/2006/relationships/notesMaster" Target="notesMasters/notesMaster1.xml"/><Relationship Id="rId14" Type="http://schemas.openxmlformats.org/officeDocument/2006/relationships/font" Target="fonts/font4.fntdata"/><Relationship Id="rId22" Type="http://schemas.openxmlformats.org/officeDocument/2006/relationships/font" Target="fonts/font12.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77C71FE1-F1A9-4F22-A311-834E8A74CD01}" type="datetimeFigureOut">
              <a:rPr lang="en-GB"/>
              <a:pPr>
                <a:defRPr/>
              </a:pPr>
              <a:t>06/05/2020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108CD6B3-AF92-40A1-81E1-E8DD24EC575F}"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13C3E13C-2700-4BE2-AF24-9B757CA94844}" type="datetimeFigureOut">
              <a:rPr lang="en-GB"/>
              <a:pPr>
                <a:defRPr/>
              </a:pPr>
              <a:t>06/05/2020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B189757B-80F4-4A75-A7C8-6FF7300FE71E}"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1126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fontAlgn="base">
              <a:spcBef>
                <a:spcPct val="0"/>
              </a:spcBef>
              <a:spcAft>
                <a:spcPct val="0"/>
              </a:spcAft>
            </a:pPr>
            <a:fld id="{FC0A0858-BC37-4AB7-ACF1-D550805F8224}" type="slidenum">
              <a:rPr lang="en-GB" altLang="en-US" smtClean="0">
                <a:latin typeface="Calibri" panose="020F0502020204030204" pitchFamily="34" charset="0"/>
              </a:rPr>
              <a:pPr fontAlgn="base">
                <a:spcBef>
                  <a:spcPct val="0"/>
                </a:spcBef>
                <a:spcAft>
                  <a:spcPct val="0"/>
                </a:spcAft>
              </a:pPr>
              <a:t>3</a:t>
            </a:fld>
            <a:endParaRPr lang="en-GB" altLang="en-US" smtClean="0">
              <a:latin typeface="Calibri" panose="020F050202020403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153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fontAlgn="base">
              <a:spcBef>
                <a:spcPct val="0"/>
              </a:spcBef>
              <a:spcAft>
                <a:spcPct val="0"/>
              </a:spcAft>
            </a:pPr>
            <a:fld id="{9C7B3013-D31B-4314-BDC8-5BC3683A392A}" type="slidenum">
              <a:rPr lang="en-GB" altLang="en-US" smtClean="0">
                <a:latin typeface="Calibri" panose="020F0502020204030204" pitchFamily="34" charset="0"/>
              </a:rPr>
              <a:pPr fontAlgn="base">
                <a:spcBef>
                  <a:spcPct val="0"/>
                </a:spcBef>
                <a:spcAft>
                  <a:spcPct val="0"/>
                </a:spcAft>
              </a:pPr>
              <a:t>4</a:t>
            </a:fld>
            <a:endParaRPr lang="en-GB" altLang="en-US" smtClean="0">
              <a:latin typeface="Calibri" panose="020F050202020403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153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fontAlgn="base">
              <a:spcBef>
                <a:spcPct val="0"/>
              </a:spcBef>
              <a:spcAft>
                <a:spcPct val="0"/>
              </a:spcAft>
            </a:pPr>
            <a:fld id="{9C7B3013-D31B-4314-BDC8-5BC3683A392A}" type="slidenum">
              <a:rPr lang="en-GB" altLang="en-US" smtClean="0">
                <a:latin typeface="Calibri" panose="020F0502020204030204" pitchFamily="34" charset="0"/>
              </a:rPr>
              <a:pPr fontAlgn="base">
                <a:spcBef>
                  <a:spcPct val="0"/>
                </a:spcBef>
                <a:spcAft>
                  <a:spcPct val="0"/>
                </a:spcAft>
              </a:pPr>
              <a:t>5</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104386592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466725" y="1122363"/>
            <a:ext cx="8201025" cy="2387600"/>
          </a:xfrm>
        </p:spPr>
        <p:txBody>
          <a:bodyPr>
            <a:normAutofit/>
          </a:bodyPr>
          <a:lstStyle>
            <a:lvl1pPr algn="ctr">
              <a:defRPr sz="4000">
                <a:latin typeface="Sassoon Infant Md" panose="02000603050000020003" pitchFamily="50" charset="0"/>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Click to edit Master subtitle style</a:t>
            </a:r>
            <a:endParaRPr lang="en-US" dirty="0"/>
          </a:p>
        </p:txBody>
      </p:sp>
    </p:spTree>
    <p:extLst>
      <p:ext uri="{BB962C8B-B14F-4D97-AF65-F5344CB8AC3E}">
        <p14:creationId xmlns:p14="http://schemas.microsoft.com/office/powerpoint/2010/main" val="27556937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2009155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4"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42861250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smtClean="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smtClean="0"/>
              <a:t>Click to edit Master text styles</a:t>
            </a:r>
          </a:p>
        </p:txBody>
      </p:sp>
    </p:spTree>
    <p:extLst>
      <p:ext uri="{BB962C8B-B14F-4D97-AF65-F5344CB8AC3E}">
        <p14:creationId xmlns:p14="http://schemas.microsoft.com/office/powerpoint/2010/main" val="530924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6172346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5784597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953" r:id="rId1"/>
    <p:sldLayoutId id="2147483954" r:id="rId2"/>
    <p:sldLayoutId id="2147483955" r:id="rId3"/>
    <p:sldLayoutId id="2147483951" r:id="rId4"/>
    <p:sldLayoutId id="2147483952" r:id="rId5"/>
    <p:sldLayoutId id="2147483956" r:id="rId6"/>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4000" kern="1200">
          <a:solidFill>
            <a:srgbClr val="1C1C1C"/>
          </a:solidFill>
          <a:latin typeface="Sassoon Infant Md" panose="02000603050000020003" pitchFamily="50"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2pPr>
      <a:lvl3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3pPr>
      <a:lvl4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4pPr>
      <a:lvl5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2.xml"/><Relationship Id="rId7" Type="http://schemas.openxmlformats.org/officeDocument/2006/relationships/image" Target="../media/image7.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notesSlide" Target="../notesSlides/notesSlide2.xml"/><Relationship Id="rId9"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11.jpe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5" name="Rounded Rectangle 24"/>
          <p:cNvSpPr/>
          <p:nvPr/>
        </p:nvSpPr>
        <p:spPr bwMode="auto">
          <a:xfrm>
            <a:off x="503238" y="2927350"/>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9220" name="Title 1"/>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spcBef>
                <a:spcPct val="0"/>
              </a:spcBef>
              <a:buFontTx/>
              <a:buNone/>
            </a:pPr>
            <a:r>
              <a:rPr lang="en-US" altLang="en-US" sz="3600" b="1">
                <a:solidFill>
                  <a:schemeClr val="tx1"/>
                </a:solidFill>
                <a:latin typeface="Sassoon Infant Md" pitchFamily="50" charset="0"/>
              </a:rPr>
              <a:t>Success Criteria</a:t>
            </a:r>
          </a:p>
        </p:txBody>
      </p:sp>
      <p:sp>
        <p:nvSpPr>
          <p:cNvPr id="9221"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spcBef>
                <a:spcPct val="0"/>
              </a:spcBef>
              <a:buFontTx/>
              <a:buNone/>
            </a:pPr>
            <a:r>
              <a:rPr lang="en-US" altLang="en-US" sz="3600" b="1">
                <a:solidFill>
                  <a:schemeClr val="tx1"/>
                </a:solidFill>
                <a:latin typeface="Sassoon Infant Md" pitchFamily="50" charset="0"/>
              </a:rPr>
              <a:t>Aim</a:t>
            </a:r>
          </a:p>
        </p:txBody>
      </p:sp>
      <p:sp>
        <p:nvSpPr>
          <p:cNvPr id="9222" name="Content Placeholder 15"/>
          <p:cNvSpPr>
            <a:spLocks noGrp="1"/>
          </p:cNvSpPr>
          <p:nvPr>
            <p:ph idx="1"/>
          </p:nvPr>
        </p:nvSpPr>
        <p:spPr>
          <a:xfrm>
            <a:off x="628650" y="1127125"/>
            <a:ext cx="7292975" cy="1409700"/>
          </a:xfrm>
        </p:spPr>
        <p:txBody>
          <a:bodyPr/>
          <a:lstStyle/>
          <a:p>
            <a:pPr eaLnBrk="1" hangingPunct="1"/>
            <a:r>
              <a:rPr lang="en-GB" altLang="en-US" smtClean="0"/>
              <a:t>I can classify organisms found in my local habitat.</a:t>
            </a:r>
          </a:p>
          <a:p>
            <a:pPr eaLnBrk="1" hangingPunct="1"/>
            <a:r>
              <a:rPr lang="en-GB" altLang="en-US" smtClean="0"/>
              <a:t>I can explain the classification of organisms found in my local habitat.</a:t>
            </a:r>
          </a:p>
        </p:txBody>
      </p:sp>
      <p:sp>
        <p:nvSpPr>
          <p:cNvPr id="9223" name="Content Placeholder 15"/>
          <p:cNvSpPr txBox="1">
            <a:spLocks/>
          </p:cNvSpPr>
          <p:nvPr/>
        </p:nvSpPr>
        <p:spPr bwMode="auto">
          <a:xfrm>
            <a:off x="628650" y="3614738"/>
            <a:ext cx="7886700" cy="2430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r>
              <a:rPr lang="en-GB" altLang="en-US"/>
              <a:t>I can group living things according to whether they are plants or animals.</a:t>
            </a:r>
          </a:p>
          <a:p>
            <a:r>
              <a:rPr lang="en-GB" altLang="en-US"/>
              <a:t>I can classify living things according to their characteristics.</a:t>
            </a:r>
          </a:p>
          <a:p>
            <a:r>
              <a:rPr lang="en-GB" altLang="en-US"/>
              <a:t>I can give reasons for the classification of different organisms.</a:t>
            </a:r>
          </a:p>
          <a:p>
            <a:r>
              <a:rPr lang="en-GB" altLang="en-US"/>
              <a:t>I can identify the characteristics of different groups of organisms.</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9" name="Rounded Rectangle 18"/>
          <p:cNvSpPr/>
          <p:nvPr/>
        </p:nvSpPr>
        <p:spPr>
          <a:xfrm rot="10800000">
            <a:off x="5135563" y="1574800"/>
            <a:ext cx="3351212" cy="4606925"/>
          </a:xfrm>
          <a:prstGeom prst="roundRect">
            <a:avLst>
              <a:gd name="adj" fmla="val 0"/>
            </a:avLst>
          </a:prstGeom>
          <a:solidFill>
            <a:srgbClr val="FFA4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10243" name="Picture 2"/>
          <p:cNvPicPr>
            <a:picLocks noChangeAspect="1"/>
          </p:cNvPicPr>
          <p:nvPr/>
        </p:nvPicPr>
        <p:blipFill>
          <a:blip r:embed="rId4">
            <a:extLst>
              <a:ext uri="{28A0092B-C50C-407E-A947-70E740481C1C}">
                <a14:useLocalDpi xmlns:a14="http://schemas.microsoft.com/office/drawing/2010/main" val="0"/>
              </a:ext>
            </a:extLst>
          </a:blip>
          <a:srcRect l="39529" t="15598" r="11720" b="-23795"/>
          <a:stretch>
            <a:fillRect/>
          </a:stretch>
        </p:blipFill>
        <p:spPr bwMode="auto">
          <a:xfrm>
            <a:off x="5627688" y="1573213"/>
            <a:ext cx="2859087" cy="3802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rot="10800000">
            <a:off x="657225" y="1573213"/>
            <a:ext cx="4973638" cy="4606925"/>
          </a:xfrm>
          <a:prstGeom prst="roundRect">
            <a:avLst>
              <a:gd name="adj" fmla="val 0"/>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66725" y="803275"/>
            <a:ext cx="8220075" cy="631825"/>
          </a:xfrm>
        </p:spPr>
        <p:txBody>
          <a:bodyPr>
            <a:normAutofit fontScale="90000"/>
          </a:bodyPr>
          <a:lstStyle/>
          <a:p>
            <a:pPr algn="ctr" eaLnBrk="1" hangingPunct="1">
              <a:defRPr/>
            </a:pPr>
            <a:r>
              <a:rPr lang="en-GB" dirty="0" smtClean="0"/>
              <a:t>Field Guide</a:t>
            </a:r>
            <a:endParaRPr lang="en-GB" altLang="en-US" dirty="0" smtClean="0"/>
          </a:p>
        </p:txBody>
      </p:sp>
      <p:sp>
        <p:nvSpPr>
          <p:cNvPr id="11" name="Rectangle 10"/>
          <p:cNvSpPr/>
          <p:nvPr/>
        </p:nvSpPr>
        <p:spPr>
          <a:xfrm>
            <a:off x="830263" y="1938338"/>
            <a:ext cx="4627562" cy="2831544"/>
          </a:xfrm>
          <a:prstGeom prst="rect">
            <a:avLst/>
          </a:prstGeom>
        </p:spPr>
        <p:txBody>
          <a:bodyPr>
            <a:spAutoFit/>
          </a:bodyPr>
          <a:lstStyle/>
          <a:p>
            <a:pPr>
              <a:spcAft>
                <a:spcPts val="1200"/>
              </a:spcAft>
              <a:buFont typeface="Arial" panose="020B0604020202020204" pitchFamily="34" charset="0"/>
              <a:buNone/>
              <a:defRPr/>
            </a:pPr>
            <a:r>
              <a:rPr lang="en-GB" altLang="en-US" sz="2800" dirty="0" smtClean="0">
                <a:latin typeface="+mn-lt"/>
              </a:rPr>
              <a:t>Yesterday, you searched either your garden or local area or both looking for different organisms. </a:t>
            </a:r>
          </a:p>
          <a:p>
            <a:pPr>
              <a:spcAft>
                <a:spcPts val="1200"/>
              </a:spcAft>
              <a:buFont typeface="Arial" panose="020B0604020202020204" pitchFamily="34" charset="0"/>
              <a:buNone/>
              <a:defRPr/>
            </a:pPr>
            <a:r>
              <a:rPr lang="en-GB" altLang="en-US" sz="2800" dirty="0" smtClean="0">
                <a:latin typeface="+mn-lt"/>
              </a:rPr>
              <a:t>Look at your sheet- what did you find?</a:t>
            </a:r>
            <a:endParaRPr lang="en-GB" altLang="en-US" sz="2800" dirty="0">
              <a:latin typeface="+mn-lt"/>
            </a:endParaRPr>
          </a:p>
        </p:txBody>
      </p:sp>
      <p:pic>
        <p:nvPicPr>
          <p:cNvPr id="10247" name="Picture 1"/>
          <p:cNvPicPr>
            <a:picLocks noChangeAspect="1"/>
          </p:cNvPicPr>
          <p:nvPr/>
        </p:nvPicPr>
        <p:blipFill>
          <a:blip r:embed="rId5">
            <a:extLst>
              <a:ext uri="{28A0092B-C50C-407E-A947-70E740481C1C}">
                <a14:useLocalDpi xmlns:a14="http://schemas.microsoft.com/office/drawing/2010/main" val="0"/>
              </a:ext>
            </a:extLst>
          </a:blip>
          <a:srcRect l="42836" r="10930"/>
          <a:stretch>
            <a:fillRect/>
          </a:stretch>
        </p:blipFill>
        <p:spPr bwMode="auto">
          <a:xfrm>
            <a:off x="5640388" y="2978150"/>
            <a:ext cx="2833687" cy="291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fade">
                                      <p:cBhvr>
                                        <p:cTn id="7" dur="500"/>
                                        <p:tgtEl>
                                          <p:spTgt spid="1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xEl>
                                              <p:pRg st="1" end="1"/>
                                            </p:txEl>
                                          </p:spTgt>
                                        </p:tgtEl>
                                        <p:attrNameLst>
                                          <p:attrName>style.visibility</p:attrName>
                                        </p:attrNameLst>
                                      </p:cBhvr>
                                      <p:to>
                                        <p:strVal val="visible"/>
                                      </p:to>
                                    </p:set>
                                    <p:animEffect transition="in" filter="fade">
                                      <p:cBhvr>
                                        <p:cTn id="12" dur="500"/>
                                        <p:tgtEl>
                                          <p:spTgt spid="1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5"/>
          <a:srcRect/>
          <a:stretch>
            <a:fillRect/>
          </a:stretch>
        </a:blipFill>
        <a:effectLst/>
      </p:bgPr>
    </p:bg>
    <p:spTree>
      <p:nvGrpSpPr>
        <p:cNvPr id="1" name=""/>
        <p:cNvGrpSpPr/>
        <p:nvPr/>
      </p:nvGrpSpPr>
      <p:grpSpPr>
        <a:xfrm>
          <a:off x="0" y="0"/>
          <a:ext cx="0" cy="0"/>
          <a:chOff x="0" y="0"/>
          <a:chExt cx="0" cy="0"/>
        </a:xfrm>
      </p:grpSpPr>
      <p:sp>
        <p:nvSpPr>
          <p:cNvPr id="19" name="Rounded Rectangle 18"/>
          <p:cNvSpPr/>
          <p:nvPr/>
        </p:nvSpPr>
        <p:spPr>
          <a:xfrm>
            <a:off x="657225" y="1627188"/>
            <a:ext cx="3471863" cy="4554537"/>
          </a:xfrm>
          <a:prstGeom prst="roundRect">
            <a:avLst>
              <a:gd name="adj" fmla="val 0"/>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 name="Rounded Rectangle 12"/>
          <p:cNvSpPr/>
          <p:nvPr/>
        </p:nvSpPr>
        <p:spPr>
          <a:xfrm>
            <a:off x="4237038" y="1628775"/>
            <a:ext cx="4249737" cy="4552950"/>
          </a:xfrm>
          <a:prstGeom prst="roundRect">
            <a:avLst>
              <a:gd name="adj" fmla="val 0"/>
            </a:avLst>
          </a:prstGeom>
          <a:solidFill>
            <a:srgbClr val="FFA4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66725" y="803275"/>
            <a:ext cx="8220075" cy="631825"/>
          </a:xfrm>
        </p:spPr>
        <p:txBody>
          <a:bodyPr>
            <a:normAutofit fontScale="90000"/>
          </a:bodyPr>
          <a:lstStyle/>
          <a:p>
            <a:pPr algn="ctr" eaLnBrk="1" hangingPunct="1">
              <a:defRPr/>
            </a:pPr>
            <a:r>
              <a:rPr lang="en-GB" dirty="0" smtClean="0"/>
              <a:t>Create</a:t>
            </a:r>
            <a:endParaRPr lang="en-GB" altLang="en-US" dirty="0" smtClean="0"/>
          </a:p>
        </p:txBody>
      </p:sp>
      <p:sp>
        <p:nvSpPr>
          <p:cNvPr id="11" name="Rectangle 10"/>
          <p:cNvSpPr/>
          <p:nvPr/>
        </p:nvSpPr>
        <p:spPr>
          <a:xfrm>
            <a:off x="4448175" y="1903413"/>
            <a:ext cx="3827463" cy="4000500"/>
          </a:xfrm>
          <a:prstGeom prst="rect">
            <a:avLst/>
          </a:prstGeom>
        </p:spPr>
        <p:txBody>
          <a:bodyPr>
            <a:spAutoFit/>
          </a:bodyPr>
          <a:lstStyle/>
          <a:p>
            <a:pPr algn="ctr">
              <a:spcAft>
                <a:spcPts val="1200"/>
              </a:spcAft>
              <a:buFont typeface="Arial" panose="020B0604020202020204" pitchFamily="34" charset="0"/>
              <a:buNone/>
              <a:defRPr/>
            </a:pPr>
            <a:r>
              <a:rPr lang="en-GB" altLang="en-US" dirty="0">
                <a:latin typeface="+mn-lt"/>
              </a:rPr>
              <a:t>Now that you have identified some of the organisms that live in the habitat around your school, it is time to create your field guide.</a:t>
            </a:r>
          </a:p>
          <a:p>
            <a:pPr algn="ctr">
              <a:spcAft>
                <a:spcPts val="1200"/>
              </a:spcAft>
              <a:buFont typeface="Arial" panose="020B0604020202020204" pitchFamily="34" charset="0"/>
              <a:buNone/>
              <a:defRPr/>
            </a:pPr>
            <a:r>
              <a:rPr lang="en-GB" altLang="en-US" dirty="0">
                <a:latin typeface="+mn-lt"/>
              </a:rPr>
              <a:t>Use the Field Guide Activity Sheet to create your book. You will need to decide how each living thing is classified, and list it in the correct place in the field guide. You may also wish to add a picture of each organism.</a:t>
            </a:r>
          </a:p>
          <a:p>
            <a:pPr algn="ctr">
              <a:spcAft>
                <a:spcPts val="1200"/>
              </a:spcAft>
              <a:buFont typeface="Arial" panose="020B0604020202020204" pitchFamily="34" charset="0"/>
              <a:buNone/>
              <a:defRPr/>
            </a:pPr>
            <a:r>
              <a:rPr lang="en-GB" altLang="en-US" dirty="0">
                <a:latin typeface="+mn-lt"/>
              </a:rPr>
              <a:t>Include a description of each group of living things, including information about their characteristics.</a:t>
            </a:r>
          </a:p>
        </p:txBody>
      </p:sp>
      <p:pic>
        <p:nvPicPr>
          <p:cNvPr id="14342" name="Individual Work"/>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7667625" y="611188"/>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p:cNvPicPr>
            <a:picLocks noChangeAspect="1"/>
          </p:cNvPicPr>
          <p:nvPr/>
        </p:nvPicPr>
        <p:blipFill>
          <a:blip r:embed="rId7"/>
          <a:stretch>
            <a:fillRect/>
          </a:stretch>
        </p:blipFill>
        <p:spPr>
          <a:xfrm>
            <a:off x="965200" y="1801813"/>
            <a:ext cx="2855913" cy="2019300"/>
          </a:xfrm>
          <a:prstGeom prst="rect">
            <a:avLst/>
          </a:prstGeom>
          <a:effectLst>
            <a:outerShdw blurRad="63500" sx="102000" sy="102000" algn="ctr" rotWithShape="0">
              <a:prstClr val="black">
                <a:alpha val="40000"/>
              </a:prstClr>
            </a:outerShdw>
          </a:effectLst>
        </p:spPr>
      </p:pic>
      <p:pic>
        <p:nvPicPr>
          <p:cNvPr id="6" name="Picture 5"/>
          <p:cNvPicPr>
            <a:picLocks noChangeAspect="1"/>
          </p:cNvPicPr>
          <p:nvPr/>
        </p:nvPicPr>
        <p:blipFill>
          <a:blip r:embed="rId8"/>
          <a:stretch>
            <a:fillRect/>
          </a:stretch>
        </p:blipFill>
        <p:spPr>
          <a:xfrm>
            <a:off x="965200" y="4013200"/>
            <a:ext cx="2855913" cy="2019300"/>
          </a:xfrm>
          <a:prstGeom prst="rect">
            <a:avLst/>
          </a:prstGeom>
          <a:effectLst>
            <a:outerShdw blurRad="63500" sx="102000" sy="102000" algn="ctr" rotWithShape="0">
              <a:prstClr val="black">
                <a:alpha val="40000"/>
              </a:prstClr>
            </a:outerShdw>
          </a:effectLst>
        </p:spPr>
      </p:pic>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biLevel thresh="75000"/>
          </a:blip>
          <a:stretch>
            <a:fillRect/>
          </a:stretch>
        </p:blipFill>
        <p:spPr>
          <a:xfrm>
            <a:off x="854652" y="723900"/>
            <a:ext cx="487363" cy="487363"/>
          </a:xfrm>
          <a:prstGeom prst="rect">
            <a:avLst/>
          </a:prstGeom>
        </p:spPr>
      </p:pic>
      <p:sp>
        <p:nvSpPr>
          <p:cNvPr id="4" name="TextBox 3"/>
          <p:cNvSpPr txBox="1"/>
          <p:nvPr/>
        </p:nvSpPr>
        <p:spPr>
          <a:xfrm>
            <a:off x="1699491" y="654050"/>
            <a:ext cx="1884218" cy="369332"/>
          </a:xfrm>
          <a:prstGeom prst="rect">
            <a:avLst/>
          </a:prstGeom>
          <a:noFill/>
        </p:spPr>
        <p:txBody>
          <a:bodyPr wrap="square" rtlCol="0">
            <a:spAutoFit/>
          </a:bodyPr>
          <a:lstStyle/>
          <a:p>
            <a:r>
              <a:rPr lang="en-GB" dirty="0" smtClean="0">
                <a:solidFill>
                  <a:srgbClr val="FF0000"/>
                </a:solidFill>
                <a:latin typeface="XCCW Joined 8a" panose="03050602040000000000" pitchFamily="66" charset="0"/>
              </a:rPr>
              <a:t>Click me</a:t>
            </a:r>
            <a:endParaRPr lang="en-GB" dirty="0">
              <a:solidFill>
                <a:srgbClr val="FF0000"/>
              </a:solidFill>
              <a:latin typeface="XCCW Joined 8a" panose="03050602040000000000"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fade">
                                      <p:cBhvr>
                                        <p:cTn id="7" dur="500"/>
                                        <p:tgtEl>
                                          <p:spTgt spid="1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xEl>
                                              <p:pRg st="1" end="1"/>
                                            </p:txEl>
                                          </p:spTgt>
                                        </p:tgtEl>
                                        <p:attrNameLst>
                                          <p:attrName>style.visibility</p:attrName>
                                        </p:attrNameLst>
                                      </p:cBhvr>
                                      <p:to>
                                        <p:strVal val="visible"/>
                                      </p:to>
                                    </p:set>
                                    <p:animEffect transition="in" filter="fade">
                                      <p:cBhvr>
                                        <p:cTn id="12" dur="500"/>
                                        <p:tgtEl>
                                          <p:spTgt spid="11">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txEl>
                                              <p:pRg st="2" end="2"/>
                                            </p:txEl>
                                          </p:spTgt>
                                        </p:tgtEl>
                                        <p:attrNameLst>
                                          <p:attrName>style.visibility</p:attrName>
                                        </p:attrNameLst>
                                      </p:cBhvr>
                                      <p:to>
                                        <p:strVal val="visible"/>
                                      </p:to>
                                    </p:set>
                                    <p:animEffect transition="in" filter="fade">
                                      <p:cBhvr>
                                        <p:cTn id="17" dur="500"/>
                                        <p:tgtEl>
                                          <p:spTgt spid="1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8" restart="whenNotActive" fill="hold" evtFilter="cancelBubble" nodeType="interactiveSeq">
                <p:stCondLst>
                  <p:cond evt="onClick" delay="0">
                    <p:tgtEl>
                      <p:spTgt spid="2"/>
                    </p:tgtEl>
                  </p:cond>
                </p:stCondLst>
                <p:endSync evt="end" delay="0">
                  <p:rtn val="all"/>
                </p:endSync>
                <p:childTnLst>
                  <p:par>
                    <p:cTn id="19" fill="hold">
                      <p:stCondLst>
                        <p:cond delay="0"/>
                      </p:stCondLst>
                      <p:childTnLst>
                        <p:par>
                          <p:cTn id="20" fill="hold">
                            <p:stCondLst>
                              <p:cond delay="0"/>
                            </p:stCondLst>
                            <p:childTnLst>
                              <p:par>
                                <p:cTn id="21" presetID="1" presetClass="mediacall" presetSubtype="0" fill="hold" nodeType="clickEffect">
                                  <p:stCondLst>
                                    <p:cond delay="0"/>
                                  </p:stCondLst>
                                  <p:childTnLst>
                                    <p:cmd type="call" cmd="playFrom(0.0)">
                                      <p:cBhvr>
                                        <p:cTn id="22" dur="75873" fill="hold"/>
                                        <p:tgtEl>
                                          <p:spTgt spid="2"/>
                                        </p:tgtEl>
                                      </p:cBhvr>
                                    </p:cmd>
                                  </p:childTnLst>
                                </p:cTn>
                              </p:par>
                            </p:childTnLst>
                          </p:cTn>
                        </p:par>
                      </p:childTnLst>
                    </p:cTn>
                  </p:par>
                </p:childTnLst>
              </p:cTn>
              <p:nextCondLst>
                <p:cond evt="onClick" delay="0">
                  <p:tgtEl>
                    <p:spTgt spid="2"/>
                  </p:tgtEl>
                </p:cond>
              </p:nextCondLst>
            </p:seq>
            <p:audio>
              <p:cMediaNode vol="80000">
                <p:cTn id="23" fill="hold" display="0">
                  <p:stCondLst>
                    <p:cond delay="indefinite"/>
                  </p:stCondLst>
                  <p:endCondLst>
                    <p:cond evt="onStopAudio" delay="0">
                      <p:tgtEl>
                        <p:sldTgt/>
                      </p:tgtEl>
                    </p:cond>
                  </p:endCondLst>
                </p:cTn>
                <p:tgtEl>
                  <p:spTgt spid="2"/>
                </p:tgtEl>
              </p:cMediaNode>
            </p:audio>
          </p:childTnLst>
        </p:cTn>
      </p:par>
    </p:tnLst>
    <p:bldLst>
      <p:bldP spid="11"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3" name="Rounded Rectangle 12"/>
          <p:cNvSpPr/>
          <p:nvPr/>
        </p:nvSpPr>
        <p:spPr>
          <a:xfrm>
            <a:off x="581892" y="572655"/>
            <a:ext cx="7904884" cy="5609070"/>
          </a:xfrm>
          <a:prstGeom prst="roundRect">
            <a:avLst>
              <a:gd name="adj" fmla="val 0"/>
            </a:avLst>
          </a:prstGeom>
          <a:solidFill>
            <a:srgbClr val="FFA4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269" name="Title 5"/>
          <p:cNvSpPr>
            <a:spLocks noGrp="1"/>
          </p:cNvSpPr>
          <p:nvPr>
            <p:ph type="title"/>
          </p:nvPr>
        </p:nvSpPr>
        <p:spPr>
          <a:xfrm>
            <a:off x="466725" y="803275"/>
            <a:ext cx="8220075" cy="631825"/>
          </a:xfrm>
        </p:spPr>
        <p:txBody>
          <a:bodyPr>
            <a:normAutofit fontScale="90000"/>
          </a:bodyPr>
          <a:lstStyle/>
          <a:p>
            <a:pPr algn="ctr" eaLnBrk="1" hangingPunct="1">
              <a:defRPr/>
            </a:pPr>
            <a:r>
              <a:rPr lang="en-GB" dirty="0" smtClean="0"/>
              <a:t>Example</a:t>
            </a:r>
            <a:endParaRPr lang="en-GB" altLang="en-US" dirty="0" smtClean="0"/>
          </a:p>
        </p:txBody>
      </p:sp>
      <p:pic>
        <p:nvPicPr>
          <p:cNvPr id="9" name="Picture 8"/>
          <p:cNvPicPr>
            <a:picLocks noChangeAspect="1"/>
          </p:cNvPicPr>
          <p:nvPr/>
        </p:nvPicPr>
        <p:blipFill rotWithShape="1">
          <a:blip r:embed="rId4"/>
          <a:srcRect l="13500" t="27482" r="64667" b="42147"/>
          <a:stretch/>
        </p:blipFill>
        <p:spPr>
          <a:xfrm>
            <a:off x="1460368" y="1370013"/>
            <a:ext cx="6232788" cy="4876800"/>
          </a:xfrm>
          <a:prstGeom prst="rect">
            <a:avLst/>
          </a:prstGeom>
        </p:spPr>
      </p:pic>
      <p:pic>
        <p:nvPicPr>
          <p:cNvPr id="26634" name="Picture 10" descr="cabbage white butterfly | White butterfly tattoo, Cabbage butterfly"/>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690121" y="2986651"/>
            <a:ext cx="1436076" cy="1077057"/>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2872509" y="3186545"/>
            <a:ext cx="4230255" cy="1754326"/>
          </a:xfrm>
          <a:prstGeom prst="rect">
            <a:avLst/>
          </a:prstGeom>
          <a:noFill/>
        </p:spPr>
        <p:txBody>
          <a:bodyPr wrap="square" rtlCol="0">
            <a:spAutoFit/>
          </a:bodyPr>
          <a:lstStyle/>
          <a:p>
            <a:r>
              <a:rPr lang="en-GB" b="1" dirty="0" smtClean="0"/>
              <a:t>Cabbage White Butterfly: </a:t>
            </a:r>
            <a:r>
              <a:rPr lang="en-GB" dirty="0"/>
              <a:t>Both the small and large white butterflies are predominantly white and have small black markings on their wings</a:t>
            </a:r>
            <a:r>
              <a:rPr lang="en-GB" dirty="0" smtClean="0"/>
              <a:t>. They are found in most </a:t>
            </a:r>
            <a:r>
              <a:rPr lang="en-GB" dirty="0"/>
              <a:t>areas where cabbage family crops are grown, especially cool, moist </a:t>
            </a:r>
            <a:r>
              <a:rPr lang="en-GB" dirty="0" smtClean="0"/>
              <a:t>climates.</a:t>
            </a:r>
            <a:endParaRPr lang="en-GB" dirty="0"/>
          </a:p>
        </p:txBody>
      </p:sp>
      <p:sp>
        <p:nvSpPr>
          <p:cNvPr id="4" name="AutoShape 2" descr="Image result for cabbage white"/>
          <p:cNvSpPr>
            <a:spLocks noChangeAspect="1" noChangeArrowheads="1"/>
          </p:cNvSpPr>
          <p:nvPr/>
        </p:nvSpPr>
        <p:spPr bwMode="auto">
          <a:xfrm>
            <a:off x="16192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4" descr="Image result for cabbage white"/>
          <p:cNvSpPr>
            <a:spLocks noChangeAspect="1" noChangeArrowheads="1"/>
          </p:cNvSpPr>
          <p:nvPr/>
        </p:nvSpPr>
        <p:spPr bwMode="auto">
          <a:xfrm>
            <a:off x="31432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6" descr="Cabbage White Butterfly Guide"/>
          <p:cNvSpPr>
            <a:spLocks noChangeAspect="1" noChangeArrowheads="1"/>
          </p:cNvSpPr>
          <p:nvPr/>
        </p:nvSpPr>
        <p:spPr bwMode="auto">
          <a:xfrm>
            <a:off x="46672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AutoShape 8" descr="Cabbage White Butterfly Guide"/>
          <p:cNvSpPr>
            <a:spLocks noChangeAspect="1" noChangeArrowheads="1"/>
          </p:cNvSpPr>
          <p:nvPr/>
        </p:nvSpPr>
        <p:spPr bwMode="auto">
          <a:xfrm>
            <a:off x="-1754621" y="1947573"/>
            <a:ext cx="1442167" cy="144217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24298185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5" name="Rounded Rectangle 24"/>
          <p:cNvSpPr/>
          <p:nvPr/>
        </p:nvSpPr>
        <p:spPr bwMode="auto">
          <a:xfrm>
            <a:off x="503238" y="2927350"/>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18436" name="Title 1"/>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spcBef>
                <a:spcPct val="0"/>
              </a:spcBef>
              <a:buFontTx/>
              <a:buNone/>
            </a:pPr>
            <a:r>
              <a:rPr lang="en-US" altLang="en-US" sz="3600" b="1">
                <a:solidFill>
                  <a:schemeClr val="tx1"/>
                </a:solidFill>
                <a:latin typeface="Sassoon Infant Md" pitchFamily="50" charset="0"/>
              </a:rPr>
              <a:t>Success Criteria</a:t>
            </a:r>
          </a:p>
        </p:txBody>
      </p:sp>
      <p:sp>
        <p:nvSpPr>
          <p:cNvPr id="18437"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spcBef>
                <a:spcPct val="0"/>
              </a:spcBef>
              <a:buFontTx/>
              <a:buNone/>
            </a:pPr>
            <a:r>
              <a:rPr lang="en-US" altLang="en-US" sz="3600" b="1">
                <a:solidFill>
                  <a:schemeClr val="tx1"/>
                </a:solidFill>
                <a:latin typeface="Sassoon Infant Md" pitchFamily="50" charset="0"/>
              </a:rPr>
              <a:t>Aim</a:t>
            </a:r>
          </a:p>
        </p:txBody>
      </p:sp>
      <p:sp>
        <p:nvSpPr>
          <p:cNvPr id="18438" name="Content Placeholder 15"/>
          <p:cNvSpPr>
            <a:spLocks noGrp="1"/>
          </p:cNvSpPr>
          <p:nvPr>
            <p:ph idx="1"/>
          </p:nvPr>
        </p:nvSpPr>
        <p:spPr>
          <a:xfrm>
            <a:off x="628650" y="1127125"/>
            <a:ext cx="7292975" cy="1409700"/>
          </a:xfrm>
        </p:spPr>
        <p:txBody>
          <a:bodyPr/>
          <a:lstStyle/>
          <a:p>
            <a:pPr eaLnBrk="1" hangingPunct="1"/>
            <a:r>
              <a:rPr lang="en-GB" altLang="en-US" smtClean="0"/>
              <a:t>I can classify organisms found in my local habitat.</a:t>
            </a:r>
          </a:p>
          <a:p>
            <a:pPr eaLnBrk="1" hangingPunct="1"/>
            <a:r>
              <a:rPr lang="en-GB" altLang="en-US" smtClean="0"/>
              <a:t>I can explain the classification of organisms found in my local habitat.</a:t>
            </a:r>
          </a:p>
        </p:txBody>
      </p:sp>
      <p:sp>
        <p:nvSpPr>
          <p:cNvPr id="18439" name="Content Placeholder 15"/>
          <p:cNvSpPr txBox="1">
            <a:spLocks/>
          </p:cNvSpPr>
          <p:nvPr/>
        </p:nvSpPr>
        <p:spPr bwMode="auto">
          <a:xfrm>
            <a:off x="628650" y="3614738"/>
            <a:ext cx="7886700" cy="2430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r>
              <a:rPr lang="en-GB" altLang="en-US"/>
              <a:t>I can group living things according to whether they are plants or animals.</a:t>
            </a:r>
          </a:p>
          <a:p>
            <a:r>
              <a:rPr lang="en-GB" altLang="en-US"/>
              <a:t>I can classify living things according to their characteristics.</a:t>
            </a:r>
          </a:p>
          <a:p>
            <a:r>
              <a:rPr lang="en-GB" altLang="en-US"/>
              <a:t>I can give reasons for the classification of different organisms.</a:t>
            </a:r>
          </a:p>
          <a:p>
            <a:r>
              <a:rPr lang="en-GB" altLang="en-US"/>
              <a:t>I can identify the characteristics of different groups of organisms.</a:t>
            </a:r>
          </a:p>
        </p:txBody>
      </p:sp>
      <p:pic>
        <p:nvPicPr>
          <p:cNvPr id="18440"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7625" y="615950"/>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Custom 1">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FF0000"/>
      </a:hlink>
      <a:folHlink>
        <a:srgbClr val="C00000"/>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5885</TotalTime>
  <Words>315</Words>
  <Application>Microsoft Office PowerPoint</Application>
  <PresentationFormat>On-screen Show (4:3)</PresentationFormat>
  <Paragraphs>33</Paragraphs>
  <Slides>7</Slides>
  <Notes>3</Notes>
  <HiddenSlides>0</HiddenSlides>
  <MMClips>1</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7</vt:i4>
      </vt:variant>
    </vt:vector>
  </HeadingPairs>
  <TitlesOfParts>
    <vt:vector size="14" baseType="lpstr">
      <vt:lpstr>XCCW Joined 8a</vt:lpstr>
      <vt:lpstr>Calibri</vt:lpstr>
      <vt:lpstr>Sassoon Infant Rg</vt:lpstr>
      <vt:lpstr>Arial</vt:lpstr>
      <vt:lpstr>BPreplay</vt:lpstr>
      <vt:lpstr>Sassoon Infant Md</vt:lpstr>
      <vt:lpstr>Office Theme</vt:lpstr>
      <vt:lpstr>PowerPoint Presentation</vt:lpstr>
      <vt:lpstr>PowerPoint Presentation</vt:lpstr>
      <vt:lpstr>Field Guide</vt:lpstr>
      <vt:lpstr>Create</vt:lpstr>
      <vt:lpstr>Example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Hannah Dannell</cp:lastModifiedBy>
  <cp:revision>463</cp:revision>
  <dcterms:created xsi:type="dcterms:W3CDTF">2014-10-01T16:09:27Z</dcterms:created>
  <dcterms:modified xsi:type="dcterms:W3CDTF">2020-05-06T21:39:06Z</dcterms:modified>
</cp:coreProperties>
</file>