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3" r:id="rId3"/>
    <p:sldId id="470" r:id="rId4"/>
    <p:sldId id="494" r:id="rId5"/>
    <p:sldId id="507" r:id="rId6"/>
    <p:sldId id="517" r:id="rId7"/>
    <p:sldId id="524" r:id="rId8"/>
    <p:sldId id="518" r:id="rId9"/>
    <p:sldId id="519" r:id="rId10"/>
    <p:sldId id="350" r:id="rId11"/>
  </p:sldIdLst>
  <p:sldSz cx="9144000" cy="6858000" type="screen4x3"/>
  <p:notesSz cx="6858000" cy="9144000"/>
  <p:embeddedFontLst>
    <p:embeddedFont>
      <p:font typeface="BPreplay" panose="02000503000000020004" pitchFamily="50"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Sassoon Infant Md" panose="02000603050000020003" pitchFamily="50" charset="0"/>
      <p:regular r:id="rId22"/>
    </p:embeddedFont>
    <p:embeddedFont>
      <p:font typeface="XCCW Joined 8a" panose="03050602040000000000" pitchFamily="66" charset="0"/>
      <p:regular r:id="rId23"/>
    </p:embeddedFont>
    <p:embeddedFont>
      <p:font typeface="Sassoon Infant Rg" panose="02000503030000020003" pitchFamily="50" charset="0"/>
      <p:regular r:id="rId24"/>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A9A9"/>
    <a:srgbClr val="DE7E7E"/>
    <a:srgbClr val="FFA44B"/>
    <a:srgbClr val="6588D3"/>
    <a:srgbClr val="FFD550"/>
    <a:srgbClr val="F2F9F9"/>
    <a:srgbClr val="FFFFFF"/>
    <a:srgbClr val="D048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p:cViewPr varScale="1">
        <p:scale>
          <a:sx n="83" d="100"/>
          <a:sy n="83" d="100"/>
        </p:scale>
        <p:origin x="1531" y="67"/>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B9FDABD-FC0B-4E39-BA91-5F71435BFB41}" type="datetimeFigureOut">
              <a:rPr lang="en-GB"/>
              <a:pPr>
                <a:defRPr/>
              </a:pPr>
              <a:t>03/05/2020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7F72CF4-C047-425C-A4C0-69E9F0D0606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6BFF507-AB76-485D-B22D-E4DA5DB201C1}" type="datetimeFigureOut">
              <a:rPr lang="en-GB"/>
              <a:pPr>
                <a:defRPr/>
              </a:pPr>
              <a:t>03/05/2020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0E9264D-4B3D-4D08-AAEF-34F3EEEBAD9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BE2D3D45-A5CF-4CCA-8764-08612802E200}"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1A7D5DE8-3487-4B0B-803D-90A8C47FBAE7}"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80A14B38-CB4B-4912-95C9-310466D66C3A}"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56691635-91F8-4204-8B5A-44318F832CAF}"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56691635-91F8-4204-8B5A-44318F832CAF}"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872494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645985D1-D058-44D3-B838-2CBA528AD6C1}"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CB873552-076D-4D80-827B-41CA0626C5C8}"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502170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2446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29690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1226711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387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5186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1" r:id="rId4"/>
    <p:sldLayoutId id="2147483882" r:id="rId5"/>
    <p:sldLayoutId id="214748388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www.bbc.co.uk/education/clips/z274d2p"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4.png"/><Relationship Id="rId3" Type="http://schemas.openxmlformats.org/officeDocument/2006/relationships/image" Target="../media/image3.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5.png"/><Relationship Id="rId5" Type="http://schemas.openxmlformats.org/officeDocument/2006/relationships/image" Target="../media/image3.jpeg"/><Relationship Id="rId10" Type="http://schemas.openxmlformats.org/officeDocument/2006/relationships/image" Target="../media/image19.png"/><Relationship Id="rId4" Type="http://schemas.openxmlformats.org/officeDocument/2006/relationships/notesSlide" Target="../notesSlides/notesSlide3.xml"/><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07/relationships/media" Target="../media/media3.m4a"/><Relationship Id="rId7" Type="http://schemas.openxmlformats.org/officeDocument/2006/relationships/image" Target="../media/image3.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notesSlide" Target="../notesSlides/notesSlide4.xml"/><Relationship Id="rId5" Type="http://schemas.openxmlformats.org/officeDocument/2006/relationships/slideLayout" Target="../slideLayouts/slideLayout2.xml"/><Relationship Id="rId10" Type="http://schemas.openxmlformats.org/officeDocument/2006/relationships/image" Target="../media/image19.png"/><Relationship Id="rId4" Type="http://schemas.openxmlformats.org/officeDocument/2006/relationships/audio" Target="../media/media3.m4a"/><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9.png"/><Relationship Id="rId5" Type="http://schemas.openxmlformats.org/officeDocument/2006/relationships/image" Target="../media/image3.jpe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9.png"/><Relationship Id="rId5" Type="http://schemas.openxmlformats.org/officeDocument/2006/relationships/image" Target="../media/image3.jpe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smtClean="0">
                <a:solidFill>
                  <a:schemeClr val="tx1"/>
                </a:solidFill>
                <a:latin typeface="Sassoon Infant Md" pitchFamily="50" charset="0"/>
              </a:rPr>
              <a:t>IALT</a:t>
            </a:r>
            <a:endParaRPr lang="en-US" altLang="en-US" sz="3600" b="1" dirty="0">
              <a:solidFill>
                <a:schemeClr val="tx1"/>
              </a:solidFill>
              <a:latin typeface="Sassoon Infant Md" pitchFamily="50" charset="0"/>
            </a:endParaRP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Plan </a:t>
            </a:r>
            <a:r>
              <a:rPr lang="en-GB" altLang="en-US" dirty="0" smtClean="0"/>
              <a:t>a scientific enquiry</a:t>
            </a:r>
            <a:r>
              <a:rPr lang="en-GB" altLang="en-US" dirty="0" smtClean="0"/>
              <a:t>.</a:t>
            </a:r>
            <a:endParaRPr lang="en-GB" altLang="en-US" dirty="0" smtClean="0"/>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pPr>
            <a:r>
              <a:rPr lang="en-GB" altLang="en-US"/>
              <a:t>I can decide on the most appropriate type of investigation.</a:t>
            </a:r>
          </a:p>
          <a:p>
            <a:pPr>
              <a:lnSpc>
                <a:spcPct val="100000"/>
              </a:lnSpc>
            </a:pPr>
            <a:r>
              <a:rPr lang="en-GB" altLang="en-US"/>
              <a:t>I can explain which variables will be controlled.</a:t>
            </a:r>
          </a:p>
          <a:p>
            <a:pPr>
              <a:lnSpc>
                <a:spcPct val="100000"/>
              </a:lnSpc>
            </a:pPr>
            <a:endParaRPr lang="en-GB" altLang="en-US"/>
          </a:p>
          <a:p>
            <a:pPr>
              <a:lnSpc>
                <a:spcPct val="100000"/>
              </a:lnSpc>
            </a:pPr>
            <a:r>
              <a:rPr lang="en-GB" altLang="en-US"/>
              <a:t>I can write a report about my findings that includes a conclusion</a:t>
            </a:r>
          </a:p>
          <a:p>
            <a:pPr>
              <a:lnSpc>
                <a:spcPct val="100000"/>
              </a:lnSpc>
            </a:pPr>
            <a:r>
              <a:rPr lang="en-GB" altLang="en-US"/>
              <a:t>I can report the degree of trust I have in my results.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4" name="Rounded Rectangle 33"/>
          <p:cNvSpPr/>
          <p:nvPr/>
        </p:nvSpPr>
        <p:spPr>
          <a:xfrm>
            <a:off x="635000" y="1576388"/>
            <a:ext cx="7867650" cy="46053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20" name="Rounded Rectangle 19"/>
          <p:cNvSpPr/>
          <p:nvPr/>
        </p:nvSpPr>
        <p:spPr>
          <a:xfrm>
            <a:off x="635000" y="1576388"/>
            <a:ext cx="7867650" cy="4605337"/>
          </a:xfrm>
          <a:prstGeom prst="roundRect">
            <a:avLst>
              <a:gd name="adj" fmla="val 246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Exercise</a:t>
            </a:r>
            <a:endParaRPr lang="en-GB" altLang="en-US" dirty="0" smtClean="0"/>
          </a:p>
        </p:txBody>
      </p:sp>
      <p:pic>
        <p:nvPicPr>
          <p:cNvPr id="10245"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5"/>
          <p:cNvSpPr>
            <a:spLocks noChangeArrowheads="1"/>
          </p:cNvSpPr>
          <p:nvPr/>
        </p:nvSpPr>
        <p:spPr bwMode="auto">
          <a:xfrm>
            <a:off x="1603375" y="1774825"/>
            <a:ext cx="59309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2000">
                <a:solidFill>
                  <a:schemeClr val="bg1"/>
                </a:solidFill>
                <a:latin typeface="Sassoon Infant Md" pitchFamily="50" charset="0"/>
              </a:rPr>
              <a:t>For a short video about the importance of exercise</a:t>
            </a:r>
          </a:p>
        </p:txBody>
      </p:sp>
      <p:pic>
        <p:nvPicPr>
          <p:cNvPr id="10247" name="Picture 1">
            <a:hlinkClick r:id="rId5"/>
          </p:cNvPr>
          <p:cNvPicPr>
            <a:picLocks noChangeAspect="1"/>
          </p:cNvPicPr>
          <p:nvPr/>
        </p:nvPicPr>
        <p:blipFill>
          <a:blip r:embed="rId6">
            <a:extLst>
              <a:ext uri="{28A0092B-C50C-407E-A947-70E740481C1C}">
                <a14:useLocalDpi xmlns:a14="http://schemas.microsoft.com/office/drawing/2010/main" val="0"/>
              </a:ext>
            </a:extLst>
          </a:blip>
          <a:srcRect b="12662"/>
          <a:stretch>
            <a:fillRect/>
          </a:stretch>
        </p:blipFill>
        <p:spPr bwMode="auto">
          <a:xfrm>
            <a:off x="2705100" y="2462213"/>
            <a:ext cx="1863725" cy="372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Rectangle 5"/>
          <p:cNvSpPr>
            <a:spLocks noChangeArrowheads="1"/>
          </p:cNvSpPr>
          <p:nvPr/>
        </p:nvSpPr>
        <p:spPr bwMode="auto">
          <a:xfrm>
            <a:off x="2957513" y="3241675"/>
            <a:ext cx="59293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2000" b="1">
                <a:solidFill>
                  <a:schemeClr val="bg1"/>
                </a:solidFill>
                <a:latin typeface="Sassoon Infant Md" pitchFamily="50" charset="0"/>
              </a:rPr>
              <a:t>Click me!</a:t>
            </a:r>
          </a:p>
        </p:txBody>
      </p:sp>
      <p:cxnSp>
        <p:nvCxnSpPr>
          <p:cNvPr id="6" name="Curved Connector 5"/>
          <p:cNvCxnSpPr/>
          <p:nvPr/>
        </p:nvCxnSpPr>
        <p:spPr>
          <a:xfrm rot="10800000">
            <a:off x="3946525" y="2840038"/>
            <a:ext cx="1322388" cy="601662"/>
          </a:xfrm>
          <a:prstGeom prst="curvedConnector3">
            <a:avLst>
              <a:gd name="adj1" fmla="val 50000"/>
            </a:avLst>
          </a:prstGeom>
          <a:ln w="38100">
            <a:solidFill>
              <a:srgbClr val="F8A9A9"/>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539750" y="20542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561975"/>
            <a:ext cx="8220075" cy="631825"/>
          </a:xfrm>
        </p:spPr>
        <p:txBody>
          <a:bodyPr>
            <a:normAutofit fontScale="90000"/>
          </a:bodyPr>
          <a:lstStyle/>
          <a:p>
            <a:pPr algn="ctr" eaLnBrk="1" hangingPunct="1">
              <a:defRPr/>
            </a:pPr>
            <a:r>
              <a:rPr lang="en-GB" dirty="0" smtClean="0"/>
              <a:t>Exercise</a:t>
            </a:r>
            <a:endParaRPr lang="en-GB" altLang="en-US" dirty="0" smtClean="0"/>
          </a:p>
        </p:txBody>
      </p:sp>
      <p:sp>
        <p:nvSpPr>
          <p:cNvPr id="12292" name="Rectangle 4"/>
          <p:cNvSpPr>
            <a:spLocks noChangeArrowheads="1"/>
          </p:cNvSpPr>
          <p:nvPr/>
        </p:nvSpPr>
        <p:spPr bwMode="auto">
          <a:xfrm>
            <a:off x="498475" y="1404938"/>
            <a:ext cx="81407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a:solidFill>
                  <a:schemeClr val="tx1"/>
                </a:solidFill>
              </a:rPr>
              <a:t>How much can you recall about what exercise is and the different types of exercises?</a:t>
            </a:r>
          </a:p>
          <a:p>
            <a:pPr algn="ctr">
              <a:lnSpc>
                <a:spcPct val="100000"/>
              </a:lnSpc>
              <a:spcBef>
                <a:spcPct val="0"/>
              </a:spcBef>
              <a:buFontTx/>
              <a:buNone/>
            </a:pPr>
            <a:r>
              <a:rPr lang="en-GB" altLang="en-US" sz="1600">
                <a:solidFill>
                  <a:schemeClr val="tx1"/>
                </a:solidFill>
              </a:rPr>
              <a:t>Exercise is physical activity that requires effort, raises your heart rate and works your muscles.</a:t>
            </a:r>
          </a:p>
        </p:txBody>
      </p:sp>
      <p:graphicFrame>
        <p:nvGraphicFramePr>
          <p:cNvPr id="23" name="Table 22"/>
          <p:cNvGraphicFramePr>
            <a:graphicFrameLocks noGrp="1"/>
          </p:cNvGraphicFramePr>
          <p:nvPr/>
        </p:nvGraphicFramePr>
        <p:xfrm>
          <a:off x="682625" y="2176463"/>
          <a:ext cx="7600951" cy="4043362"/>
        </p:xfrm>
        <a:graphic>
          <a:graphicData uri="http://schemas.openxmlformats.org/drawingml/2006/table">
            <a:tbl>
              <a:tblPr firstRow="1" bandRow="1">
                <a:tableStyleId>{5940675A-B579-460E-94D1-54222C63F5DA}</a:tableStyleId>
              </a:tblPr>
              <a:tblGrid>
                <a:gridCol w="3015629">
                  <a:extLst>
                    <a:ext uri="{9D8B030D-6E8A-4147-A177-3AD203B41FA5}">
                      <a16:colId xmlns:a16="http://schemas.microsoft.com/office/drawing/2014/main" val="20000"/>
                    </a:ext>
                  </a:extLst>
                </a:gridCol>
                <a:gridCol w="2292661">
                  <a:extLst>
                    <a:ext uri="{9D8B030D-6E8A-4147-A177-3AD203B41FA5}">
                      <a16:colId xmlns:a16="http://schemas.microsoft.com/office/drawing/2014/main" val="20001"/>
                    </a:ext>
                  </a:extLst>
                </a:gridCol>
                <a:gridCol w="2292661">
                  <a:extLst>
                    <a:ext uri="{9D8B030D-6E8A-4147-A177-3AD203B41FA5}">
                      <a16:colId xmlns:a16="http://schemas.microsoft.com/office/drawing/2014/main" val="20002"/>
                    </a:ext>
                  </a:extLst>
                </a:gridCol>
              </a:tblGrid>
              <a:tr h="356683">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smtClean="0">
                          <a:latin typeface="+mj-lt"/>
                        </a:rPr>
                        <a:t>There are two main types of exercise: </a:t>
                      </a:r>
                    </a:p>
                  </a:txBody>
                  <a:tcPr marT="45728" marB="45728" anchor="ct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10000"/>
                  </a:ext>
                </a:extLst>
              </a:tr>
              <a:tr h="356683">
                <a:tc>
                  <a:txBody>
                    <a:bodyPr/>
                    <a:lstStyle/>
                    <a:p>
                      <a:pPr algn="ctr"/>
                      <a:r>
                        <a:rPr lang="en-GB" sz="1400" dirty="0" smtClean="0">
                          <a:latin typeface="+mj-lt"/>
                        </a:rPr>
                        <a:t>Muscle Strengthening </a:t>
                      </a:r>
                      <a:endParaRPr lang="en-GB" sz="1400" dirty="0">
                        <a:latin typeface="+mj-lt"/>
                      </a:endParaRPr>
                    </a:p>
                  </a:txBody>
                  <a:tcPr marT="45728" marB="45728" anchor="ctr"/>
                </a:tc>
                <a:tc gridSpan="2">
                  <a:txBody>
                    <a:bodyPr/>
                    <a:lstStyle/>
                    <a:p>
                      <a:pPr algn="ctr"/>
                      <a:r>
                        <a:rPr lang="en-GB" sz="1400" dirty="0" smtClean="0">
                          <a:latin typeface="+mj-lt"/>
                        </a:rPr>
                        <a:t>Bone Strengthening </a:t>
                      </a:r>
                    </a:p>
                  </a:txBody>
                  <a:tcPr marT="45728" marB="45728" anchor="ctr"/>
                </a:tc>
                <a:tc hMerge="1">
                  <a:txBody>
                    <a:bodyPr/>
                    <a:lstStyle/>
                    <a:p>
                      <a:endParaRPr lang="en-GB"/>
                    </a:p>
                  </a:txBody>
                  <a:tcPr/>
                </a:tc>
                <a:extLst>
                  <a:ext uri="{0D108BD9-81ED-4DB2-BD59-A6C34878D82A}">
                    <a16:rowId xmlns:a16="http://schemas.microsoft.com/office/drawing/2014/main" val="10001"/>
                  </a:ext>
                </a:extLst>
              </a:tr>
              <a:tr h="356683">
                <a:tc rowSpan="2">
                  <a:txBody>
                    <a:bodyPr/>
                    <a:lstStyle/>
                    <a:p>
                      <a:endParaRPr lang="en-GB" sz="1400" dirty="0">
                        <a:latin typeface="+mj-lt"/>
                      </a:endParaRPr>
                    </a:p>
                  </a:txBody>
                  <a:tcPr marT="45728" marB="45728" anchor="ctr"/>
                </a:tc>
                <a:tc>
                  <a:txBody>
                    <a:bodyPr/>
                    <a:lstStyle/>
                    <a:p>
                      <a:pPr algn="ctr"/>
                      <a:r>
                        <a:rPr lang="en-GB" sz="1400" dirty="0" smtClean="0">
                          <a:latin typeface="+mn-lt"/>
                        </a:rPr>
                        <a:t>Moderate Intensity</a:t>
                      </a:r>
                    </a:p>
                  </a:txBody>
                  <a:tcPr marT="45728" marB="45728" anchor="ctr"/>
                </a:tc>
                <a:tc>
                  <a:txBody>
                    <a:bodyPr/>
                    <a:lstStyle/>
                    <a:p>
                      <a:pPr algn="ctr"/>
                      <a:r>
                        <a:rPr lang="en-GB" sz="1400" dirty="0" smtClean="0">
                          <a:latin typeface="+mn-lt"/>
                        </a:rPr>
                        <a:t>Vigorous</a:t>
                      </a:r>
                      <a:r>
                        <a:rPr lang="en-GB" sz="1400" baseline="0" dirty="0" smtClean="0">
                          <a:latin typeface="+mn-lt"/>
                        </a:rPr>
                        <a:t> Intensity</a:t>
                      </a:r>
                      <a:endParaRPr lang="en-GB" sz="1400" dirty="0" smtClean="0">
                        <a:latin typeface="+mn-lt"/>
                      </a:endParaRPr>
                    </a:p>
                  </a:txBody>
                  <a:tcPr marT="45728" marB="45728" anchor="ctr"/>
                </a:tc>
                <a:extLst>
                  <a:ext uri="{0D108BD9-81ED-4DB2-BD59-A6C34878D82A}">
                    <a16:rowId xmlns:a16="http://schemas.microsoft.com/office/drawing/2014/main" val="10002"/>
                  </a:ext>
                </a:extLst>
              </a:tr>
              <a:tr h="2973313">
                <a:tc vMerge="1">
                  <a:txBody>
                    <a:bodyPr/>
                    <a:lstStyle/>
                    <a:p>
                      <a:endParaRPr lang="en-GB"/>
                    </a:p>
                  </a:txBody>
                  <a:tcPr/>
                </a:tc>
                <a:tc>
                  <a:txBody>
                    <a:bodyPr/>
                    <a:lstStyle/>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p>
                      <a:endParaRPr lang="en-GB" sz="1800" dirty="0" smtClean="0">
                        <a:latin typeface="BPreplay" panose="02000503000000020004" pitchFamily="50" charset="0"/>
                      </a:endParaRPr>
                    </a:p>
                  </a:txBody>
                  <a:tcPr marT="45728" marB="45728"/>
                </a:tc>
                <a:tc>
                  <a:txBody>
                    <a:bodyPr/>
                    <a:lstStyle/>
                    <a:p>
                      <a:endParaRPr lang="en-GB" sz="1800" dirty="0" smtClean="0">
                        <a:latin typeface="BPreplay" panose="02000503000000020004" pitchFamily="50" charset="0"/>
                      </a:endParaRPr>
                    </a:p>
                  </a:txBody>
                  <a:tcPr marT="45728" marB="45728"/>
                </a:tc>
                <a:extLst>
                  <a:ext uri="{0D108BD9-81ED-4DB2-BD59-A6C34878D82A}">
                    <a16:rowId xmlns:a16="http://schemas.microsoft.com/office/drawing/2014/main" val="10003"/>
                  </a:ext>
                </a:extLst>
              </a:tr>
            </a:tbl>
          </a:graphicData>
        </a:graphic>
      </p:graphicFrame>
      <p:pic>
        <p:nvPicPr>
          <p:cNvPr id="20503" name="Picture 3"/>
          <p:cNvPicPr>
            <a:picLocks noChangeAspect="1"/>
          </p:cNvPicPr>
          <p:nvPr/>
        </p:nvPicPr>
        <p:blipFill>
          <a:blip r:embed="rId4">
            <a:extLst>
              <a:ext uri="{28A0092B-C50C-407E-A947-70E740481C1C}">
                <a14:useLocalDpi xmlns:a14="http://schemas.microsoft.com/office/drawing/2010/main" val="0"/>
              </a:ext>
            </a:extLst>
          </a:blip>
          <a:srcRect l="41458"/>
          <a:stretch>
            <a:fillRect/>
          </a:stretch>
        </p:blipFill>
        <p:spPr bwMode="auto">
          <a:xfrm>
            <a:off x="6981825" y="4745038"/>
            <a:ext cx="1143000"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05213" y="3848100"/>
            <a:ext cx="879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92150" y="4389438"/>
            <a:ext cx="1666875"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7"/>
          <p:cNvPicPr>
            <a:picLocks noChangeAspect="1"/>
          </p:cNvPicPr>
          <p:nvPr/>
        </p:nvPicPr>
        <p:blipFill>
          <a:blip r:embed="rId7">
            <a:extLst>
              <a:ext uri="{28A0092B-C50C-407E-A947-70E740481C1C}">
                <a14:useLocalDpi xmlns:a14="http://schemas.microsoft.com/office/drawing/2010/main" val="0"/>
              </a:ext>
            </a:extLst>
          </a:blip>
          <a:srcRect b="12497"/>
          <a:stretch>
            <a:fillRect/>
          </a:stretch>
        </p:blipFill>
        <p:spPr bwMode="auto">
          <a:xfrm>
            <a:off x="6134100" y="3408363"/>
            <a:ext cx="19907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227638" y="4095750"/>
            <a:ext cx="838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Picture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606675" y="3032125"/>
            <a:ext cx="1096963"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9" name="Picture 1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200525" y="3209925"/>
            <a:ext cx="1249363"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0" name="Picture 6"/>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5948363" y="4021138"/>
            <a:ext cx="919162"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1" name="Picture 12"/>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504950" y="2898775"/>
            <a:ext cx="104140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0" name="Rectangle 1"/>
          <p:cNvSpPr>
            <a:spLocks noChangeArrowheads="1"/>
          </p:cNvSpPr>
          <p:nvPr/>
        </p:nvSpPr>
        <p:spPr bwMode="auto">
          <a:xfrm>
            <a:off x="3783013" y="1055688"/>
            <a:ext cx="1671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latin typeface="Sassoon Infant Md" pitchFamily="50" charset="0"/>
              </a:rPr>
              <a:t>What Counts? </a:t>
            </a:r>
          </a:p>
        </p:txBody>
      </p:sp>
      <p:pic>
        <p:nvPicPr>
          <p:cNvPr id="12321" name="Whole Class"/>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57300" y="2590800"/>
            <a:ext cx="1924050" cy="23812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p:cNvSpPr/>
          <p:nvPr/>
        </p:nvSpPr>
        <p:spPr>
          <a:xfrm>
            <a:off x="3995738" y="2952750"/>
            <a:ext cx="1924050" cy="23812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ectangle 18"/>
          <p:cNvSpPr/>
          <p:nvPr/>
        </p:nvSpPr>
        <p:spPr>
          <a:xfrm>
            <a:off x="6181725" y="2952750"/>
            <a:ext cx="1924050" cy="23812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ectangle 20"/>
          <p:cNvSpPr/>
          <p:nvPr/>
        </p:nvSpPr>
        <p:spPr>
          <a:xfrm>
            <a:off x="5103813" y="2586038"/>
            <a:ext cx="1924050" cy="238125"/>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3333750" y="1698625"/>
            <a:ext cx="5153025" cy="292100"/>
          </a:xfrm>
          <a:prstGeom prst="rect">
            <a:avLst/>
          </a:prstGeom>
          <a:solidFill>
            <a:srgbClr val="F2F9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xit" presetSubtype="0" fill="hold" grpId="0" nodeType="clickEffect">
                                  <p:stCondLst>
                                    <p:cond delay="0"/>
                                  </p:stCondLst>
                                  <p:childTnLst>
                                    <p:animEffect transition="out" filter="fade">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xit" presetSubtype="0" fill="hold" grpId="0" nodeType="clickEffect">
                                  <p:stCondLst>
                                    <p:cond delay="0"/>
                                  </p:stCondLst>
                                  <p:childTnLst>
                                    <p:animEffect transition="out" filter="fade">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grpId="0" nodeType="clickEffect">
                                  <p:stCondLst>
                                    <p:cond delay="0"/>
                                  </p:stCondLst>
                                  <p:childTnLst>
                                    <p:animEffect transition="out" filter="fade">
                                      <p:cBhvr>
                                        <p:cTn id="26" dur="500"/>
                                        <p:tgtEl>
                                          <p:spTgt spid="19"/>
                                        </p:tgtEl>
                                      </p:cBhvr>
                                    </p:animEffect>
                                    <p:set>
                                      <p:cBhvr>
                                        <p:cTn id="27" dur="1" fill="hold">
                                          <p:stCondLst>
                                            <p:cond delay="499"/>
                                          </p:stCondLst>
                                        </p:cTn>
                                        <p:tgtEl>
                                          <p:spTgt spid="19"/>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505"/>
                                        </p:tgtEl>
                                        <p:attrNameLst>
                                          <p:attrName>style.visibility</p:attrName>
                                        </p:attrNameLst>
                                      </p:cBhvr>
                                      <p:to>
                                        <p:strVal val="visible"/>
                                      </p:to>
                                    </p:set>
                                    <p:animEffect transition="in" filter="fade">
                                      <p:cBhvr>
                                        <p:cTn id="32" dur="500"/>
                                        <p:tgtEl>
                                          <p:spTgt spid="2050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0511"/>
                                        </p:tgtEl>
                                        <p:attrNameLst>
                                          <p:attrName>style.visibility</p:attrName>
                                        </p:attrNameLst>
                                      </p:cBhvr>
                                      <p:to>
                                        <p:strVal val="visible"/>
                                      </p:to>
                                    </p:set>
                                    <p:animEffect transition="in" filter="fade">
                                      <p:cBhvr>
                                        <p:cTn id="37" dur="500"/>
                                        <p:tgtEl>
                                          <p:spTgt spid="205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0508"/>
                                        </p:tgtEl>
                                        <p:attrNameLst>
                                          <p:attrName>style.visibility</p:attrName>
                                        </p:attrNameLst>
                                      </p:cBhvr>
                                      <p:to>
                                        <p:strVal val="visible"/>
                                      </p:to>
                                    </p:set>
                                    <p:animEffect transition="in" filter="fade">
                                      <p:cBhvr>
                                        <p:cTn id="42" dur="500"/>
                                        <p:tgtEl>
                                          <p:spTgt spid="2050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20504"/>
                                        </p:tgtEl>
                                        <p:attrNameLst>
                                          <p:attrName>style.visibility</p:attrName>
                                        </p:attrNameLst>
                                      </p:cBhvr>
                                      <p:to>
                                        <p:strVal val="visible"/>
                                      </p:to>
                                    </p:set>
                                    <p:animEffect transition="in" filter="fade">
                                      <p:cBhvr>
                                        <p:cTn id="47" dur="500"/>
                                        <p:tgtEl>
                                          <p:spTgt spid="205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20509"/>
                                        </p:tgtEl>
                                        <p:attrNameLst>
                                          <p:attrName>style.visibility</p:attrName>
                                        </p:attrNameLst>
                                      </p:cBhvr>
                                      <p:to>
                                        <p:strVal val="visible"/>
                                      </p:to>
                                    </p:set>
                                    <p:animEffect transition="in" filter="fade">
                                      <p:cBhvr>
                                        <p:cTn id="52" dur="500"/>
                                        <p:tgtEl>
                                          <p:spTgt spid="2050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20507"/>
                                        </p:tgtEl>
                                        <p:attrNameLst>
                                          <p:attrName>style.visibility</p:attrName>
                                        </p:attrNameLst>
                                      </p:cBhvr>
                                      <p:to>
                                        <p:strVal val="visible"/>
                                      </p:to>
                                    </p:set>
                                    <p:animEffect transition="in" filter="fade">
                                      <p:cBhvr>
                                        <p:cTn id="57" dur="500"/>
                                        <p:tgtEl>
                                          <p:spTgt spid="20507"/>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0"/>
                                  </p:stCondLst>
                                  <p:childTnLst>
                                    <p:set>
                                      <p:cBhvr>
                                        <p:cTn id="61" dur="1" fill="hold">
                                          <p:stCondLst>
                                            <p:cond delay="0"/>
                                          </p:stCondLst>
                                        </p:cTn>
                                        <p:tgtEl>
                                          <p:spTgt spid="20506"/>
                                        </p:tgtEl>
                                        <p:attrNameLst>
                                          <p:attrName>style.visibility</p:attrName>
                                        </p:attrNameLst>
                                      </p:cBhvr>
                                      <p:to>
                                        <p:strVal val="visible"/>
                                      </p:to>
                                    </p:set>
                                    <p:animEffect transition="in" filter="fade">
                                      <p:cBhvr>
                                        <p:cTn id="62" dur="500"/>
                                        <p:tgtEl>
                                          <p:spTgt spid="20506"/>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0"/>
                                  </p:stCondLst>
                                  <p:childTnLst>
                                    <p:set>
                                      <p:cBhvr>
                                        <p:cTn id="66" dur="1" fill="hold">
                                          <p:stCondLst>
                                            <p:cond delay="0"/>
                                          </p:stCondLst>
                                        </p:cTn>
                                        <p:tgtEl>
                                          <p:spTgt spid="20510"/>
                                        </p:tgtEl>
                                        <p:attrNameLst>
                                          <p:attrName>style.visibility</p:attrName>
                                        </p:attrNameLst>
                                      </p:cBhvr>
                                      <p:to>
                                        <p:strVal val="visible"/>
                                      </p:to>
                                    </p:set>
                                    <p:animEffect transition="in" filter="fade">
                                      <p:cBhvr>
                                        <p:cTn id="67" dur="500"/>
                                        <p:tgtEl>
                                          <p:spTgt spid="2051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20503"/>
                                        </p:tgtEl>
                                        <p:attrNameLst>
                                          <p:attrName>style.visibility</p:attrName>
                                        </p:attrNameLst>
                                      </p:cBhvr>
                                      <p:to>
                                        <p:strVal val="visible"/>
                                      </p:to>
                                    </p:set>
                                    <p:animEffect transition="in" filter="fade">
                                      <p:cBhvr>
                                        <p:cTn id="72" dur="500"/>
                                        <p:tgtEl>
                                          <p:spTgt spid="205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21"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3292475" y="2100263"/>
            <a:ext cx="2522538" cy="2160587"/>
          </a:xfrm>
          <a:prstGeom prst="roundRect">
            <a:avLst>
              <a:gd name="adj" fmla="val 4409"/>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5918200" y="2100263"/>
            <a:ext cx="2522538" cy="2160587"/>
          </a:xfrm>
          <a:prstGeom prst="roundRect">
            <a:avLst>
              <a:gd name="adj" fmla="val 4409"/>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ounded Rectangle 14"/>
          <p:cNvSpPr/>
          <p:nvPr/>
        </p:nvSpPr>
        <p:spPr>
          <a:xfrm>
            <a:off x="666750" y="2100263"/>
            <a:ext cx="2522538" cy="2160587"/>
          </a:xfrm>
          <a:prstGeom prst="roundRect">
            <a:avLst>
              <a:gd name="adj" fmla="val 4409"/>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66750" y="1687513"/>
            <a:ext cx="2522538" cy="1531937"/>
          </a:xfrm>
          <a:prstGeom prst="roundRect">
            <a:avLst>
              <a:gd name="adj" fmla="val 2905"/>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3292475" y="1687513"/>
            <a:ext cx="2522538" cy="1865312"/>
          </a:xfrm>
          <a:prstGeom prst="roundRect">
            <a:avLst>
              <a:gd name="adj" fmla="val 3346"/>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5918200" y="1687513"/>
            <a:ext cx="2522538" cy="1865312"/>
          </a:xfrm>
          <a:prstGeom prst="roundRect">
            <a:avLst>
              <a:gd name="adj" fmla="val 334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42938"/>
            <a:ext cx="8220075" cy="631825"/>
          </a:xfrm>
        </p:spPr>
        <p:txBody>
          <a:bodyPr>
            <a:normAutofit fontScale="90000"/>
          </a:bodyPr>
          <a:lstStyle/>
          <a:p>
            <a:pPr algn="ctr" eaLnBrk="1" hangingPunct="1">
              <a:defRPr/>
            </a:pPr>
            <a:r>
              <a:rPr lang="en-GB" dirty="0" smtClean="0"/>
              <a:t>Exercise Investigation</a:t>
            </a:r>
            <a:endParaRPr lang="en-GB" altLang="en-US" dirty="0" smtClean="0"/>
          </a:p>
        </p:txBody>
      </p:sp>
      <p:sp>
        <p:nvSpPr>
          <p:cNvPr id="2" name="Rectangle 1"/>
          <p:cNvSpPr/>
          <p:nvPr/>
        </p:nvSpPr>
        <p:spPr>
          <a:xfrm>
            <a:off x="747713" y="1327150"/>
            <a:ext cx="7693025" cy="307975"/>
          </a:xfrm>
          <a:prstGeom prst="rect">
            <a:avLst/>
          </a:prstGeom>
        </p:spPr>
        <p:txBody>
          <a:bodyPr>
            <a:spAutoFit/>
          </a:bodyPr>
          <a:lstStyle/>
          <a:p>
            <a:pPr>
              <a:spcAft>
                <a:spcPts val="600"/>
              </a:spcAft>
              <a:defRPr/>
            </a:pPr>
            <a:r>
              <a:rPr lang="en-GB" sz="1400" dirty="0">
                <a:latin typeface="+mn-lt"/>
              </a:rPr>
              <a:t>You will be creating an investigation about exercise. Before you start - look at the definition of exercise: </a:t>
            </a:r>
          </a:p>
        </p:txBody>
      </p:sp>
      <p:sp>
        <p:nvSpPr>
          <p:cNvPr id="14346" name="Rectangle 10"/>
          <p:cNvSpPr>
            <a:spLocks noChangeArrowheads="1"/>
          </p:cNvSpPr>
          <p:nvPr/>
        </p:nvSpPr>
        <p:spPr bwMode="auto">
          <a:xfrm>
            <a:off x="944563" y="3827463"/>
            <a:ext cx="19669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600"/>
              </a:spcAft>
              <a:buFontTx/>
              <a:buNone/>
            </a:pPr>
            <a:r>
              <a:rPr lang="en-GB" altLang="en-US">
                <a:solidFill>
                  <a:schemeClr val="tx1"/>
                </a:solidFill>
                <a:latin typeface="Sassoon Infant Md" pitchFamily="50" charset="0"/>
              </a:rPr>
              <a:t>Requires effort</a:t>
            </a:r>
          </a:p>
        </p:txBody>
      </p:sp>
      <p:sp>
        <p:nvSpPr>
          <p:cNvPr id="16" name="Rounded Rectangle 15"/>
          <p:cNvSpPr/>
          <p:nvPr/>
        </p:nvSpPr>
        <p:spPr>
          <a:xfrm>
            <a:off x="666750" y="2047875"/>
            <a:ext cx="2522538" cy="1714500"/>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3292475" y="2047875"/>
            <a:ext cx="2522538" cy="1714500"/>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ounded Rectangle 21"/>
          <p:cNvSpPr/>
          <p:nvPr/>
        </p:nvSpPr>
        <p:spPr>
          <a:xfrm>
            <a:off x="5918200" y="2047875"/>
            <a:ext cx="2522538" cy="1714500"/>
          </a:xfrm>
          <a:prstGeom prst="roundRect">
            <a:avLst>
              <a:gd name="adj" fmla="val 0"/>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0" name="Rectangle 22"/>
          <p:cNvSpPr>
            <a:spLocks noChangeArrowheads="1"/>
          </p:cNvSpPr>
          <p:nvPr/>
        </p:nvSpPr>
        <p:spPr bwMode="auto">
          <a:xfrm>
            <a:off x="3340100" y="3827463"/>
            <a:ext cx="2451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600"/>
              </a:spcAft>
              <a:buFontTx/>
              <a:buNone/>
            </a:pPr>
            <a:r>
              <a:rPr lang="en-GB" altLang="en-US">
                <a:solidFill>
                  <a:schemeClr val="tx1"/>
                </a:solidFill>
                <a:latin typeface="Sassoon Infant Md" pitchFamily="50" charset="0"/>
              </a:rPr>
              <a:t>Raises your heart rate</a:t>
            </a:r>
          </a:p>
        </p:txBody>
      </p:sp>
      <p:sp>
        <p:nvSpPr>
          <p:cNvPr id="14351" name="Rectangle 23"/>
          <p:cNvSpPr>
            <a:spLocks noChangeArrowheads="1"/>
          </p:cNvSpPr>
          <p:nvPr/>
        </p:nvSpPr>
        <p:spPr bwMode="auto">
          <a:xfrm>
            <a:off x="5961063" y="3827463"/>
            <a:ext cx="2451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600"/>
              </a:spcAft>
              <a:buFontTx/>
              <a:buNone/>
            </a:pPr>
            <a:r>
              <a:rPr lang="en-GB" altLang="en-US">
                <a:solidFill>
                  <a:schemeClr val="tx1"/>
                </a:solidFill>
                <a:latin typeface="Sassoon Infant Md" pitchFamily="50" charset="0"/>
              </a:rPr>
              <a:t>Works your muscles</a:t>
            </a:r>
          </a:p>
        </p:txBody>
      </p:sp>
      <p:sp>
        <p:nvSpPr>
          <p:cNvPr id="25" name="Rounded Rectangle 24"/>
          <p:cNvSpPr/>
          <p:nvPr/>
        </p:nvSpPr>
        <p:spPr>
          <a:xfrm>
            <a:off x="666750" y="4384675"/>
            <a:ext cx="7773988" cy="1863725"/>
          </a:xfrm>
          <a:prstGeom prst="roundRect">
            <a:avLst>
              <a:gd name="adj" fmla="val 4409"/>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3" name="Rectangle 25"/>
          <p:cNvSpPr>
            <a:spLocks noChangeArrowheads="1"/>
          </p:cNvSpPr>
          <p:nvPr/>
        </p:nvSpPr>
        <p:spPr bwMode="auto">
          <a:xfrm>
            <a:off x="671513" y="4441825"/>
            <a:ext cx="76930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600"/>
              </a:spcAft>
              <a:buFontTx/>
              <a:buNone/>
            </a:pPr>
            <a:r>
              <a:rPr lang="en-GB" altLang="en-US" sz="1600">
                <a:solidFill>
                  <a:schemeClr val="tx1"/>
                </a:solidFill>
              </a:rPr>
              <a:t>Of these three, only one, the heart rate, can be measured accurately. </a:t>
            </a:r>
          </a:p>
          <a:p>
            <a:pPr algn="ctr">
              <a:lnSpc>
                <a:spcPct val="100000"/>
              </a:lnSpc>
              <a:spcBef>
                <a:spcPct val="0"/>
              </a:spcBef>
              <a:spcAft>
                <a:spcPts val="600"/>
              </a:spcAft>
              <a:buFontTx/>
              <a:buNone/>
            </a:pPr>
            <a:r>
              <a:rPr lang="en-GB" altLang="en-US" sz="1600">
                <a:solidFill>
                  <a:schemeClr val="tx1"/>
                </a:solidFill>
              </a:rPr>
              <a:t>The amount of effort spent on an activity is subjective; it will depend on the activity and will differ from person to person.</a:t>
            </a:r>
          </a:p>
          <a:p>
            <a:pPr algn="ctr">
              <a:lnSpc>
                <a:spcPct val="100000"/>
              </a:lnSpc>
              <a:spcBef>
                <a:spcPct val="0"/>
              </a:spcBef>
              <a:spcAft>
                <a:spcPts val="600"/>
              </a:spcAft>
              <a:buFontTx/>
              <a:buNone/>
            </a:pPr>
            <a:r>
              <a:rPr lang="en-GB" altLang="en-US" sz="1600">
                <a:solidFill>
                  <a:schemeClr val="tx1"/>
                </a:solidFill>
              </a:rPr>
              <a:t>While we can use specialist equipment to identify which muscles are being worked during exercise, we can not easily measure how well the muscles are working. </a:t>
            </a:r>
          </a:p>
          <a:p>
            <a:pPr algn="ctr">
              <a:lnSpc>
                <a:spcPct val="100000"/>
              </a:lnSpc>
              <a:spcBef>
                <a:spcPct val="0"/>
              </a:spcBef>
              <a:spcAft>
                <a:spcPts val="600"/>
              </a:spcAft>
              <a:buFontTx/>
              <a:buNone/>
            </a:pPr>
            <a:r>
              <a:rPr lang="en-GB" altLang="en-US" sz="1600">
                <a:solidFill>
                  <a:schemeClr val="tx1"/>
                </a:solidFill>
              </a:rPr>
              <a:t>Heart rate, on the other hand, can be easily measured by taking our pulse.</a:t>
            </a:r>
          </a:p>
        </p:txBody>
      </p:sp>
      <p:pic>
        <p:nvPicPr>
          <p:cNvPr id="14354" name="Picture 3"/>
          <p:cNvPicPr>
            <a:picLocks noChangeAspect="1"/>
          </p:cNvPicPr>
          <p:nvPr/>
        </p:nvPicPr>
        <p:blipFill>
          <a:blip r:embed="rId6">
            <a:extLst>
              <a:ext uri="{28A0092B-C50C-407E-A947-70E740481C1C}">
                <a14:useLocalDpi xmlns:a14="http://schemas.microsoft.com/office/drawing/2010/main" val="0"/>
              </a:ext>
            </a:extLst>
          </a:blip>
          <a:srcRect b="42361"/>
          <a:stretch>
            <a:fillRect/>
          </a:stretch>
        </p:blipFill>
        <p:spPr bwMode="auto">
          <a:xfrm>
            <a:off x="1177925" y="1785938"/>
            <a:ext cx="1500188" cy="197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5"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590925" y="1847850"/>
            <a:ext cx="1962150" cy="174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6" name="Picture 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80238" y="1809750"/>
            <a:ext cx="12573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7" name="Picture 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130925" y="1952625"/>
            <a:ext cx="1595438"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biLevel thresh="75000"/>
          </a:blip>
          <a:stretch>
            <a:fillRect/>
          </a:stretch>
        </p:blipFill>
        <p:spPr>
          <a:xfrm>
            <a:off x="747713" y="861219"/>
            <a:ext cx="487363" cy="487363"/>
          </a:xfrm>
          <a:prstGeom prst="rect">
            <a:avLst/>
          </a:prstGeom>
        </p:spPr>
      </p:pic>
      <p:sp>
        <p:nvSpPr>
          <p:cNvPr id="4" name="TextBox 3"/>
          <p:cNvSpPr txBox="1"/>
          <p:nvPr/>
        </p:nvSpPr>
        <p:spPr>
          <a:xfrm>
            <a:off x="666750" y="577850"/>
            <a:ext cx="1753177" cy="374650"/>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65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669925" y="1609725"/>
            <a:ext cx="3651250" cy="4562475"/>
          </a:xfrm>
          <a:prstGeom prst="roundRect">
            <a:avLst>
              <a:gd name="adj" fmla="val 3889"/>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ounded Rectangle 31"/>
          <p:cNvSpPr/>
          <p:nvPr/>
        </p:nvSpPr>
        <p:spPr>
          <a:xfrm>
            <a:off x="4478338" y="4697413"/>
            <a:ext cx="4052887" cy="147478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4481513" y="1609725"/>
            <a:ext cx="4049712" cy="2952750"/>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Pulse</a:t>
            </a:r>
            <a:endParaRPr lang="en-GB" altLang="en-US" dirty="0" smtClean="0"/>
          </a:p>
        </p:txBody>
      </p:sp>
      <p:sp>
        <p:nvSpPr>
          <p:cNvPr id="2" name="Rectangle 1"/>
          <p:cNvSpPr/>
          <p:nvPr/>
        </p:nvSpPr>
        <p:spPr>
          <a:xfrm>
            <a:off x="795338" y="1727200"/>
            <a:ext cx="3443287" cy="4340225"/>
          </a:xfrm>
          <a:prstGeom prst="rect">
            <a:avLst/>
          </a:prstGeom>
        </p:spPr>
        <p:txBody>
          <a:bodyPr>
            <a:spAutoFit/>
          </a:bodyPr>
          <a:lstStyle/>
          <a:p>
            <a:pPr>
              <a:spcAft>
                <a:spcPts val="600"/>
              </a:spcAft>
              <a:defRPr/>
            </a:pPr>
            <a:r>
              <a:rPr lang="en-GB" sz="1600" dirty="0"/>
              <a:t>You can measure your heartbeat by measuring your pulse. Your pulse is also known as your heart rate. It is the number of times your heart beats in a minute. You can measure it by taking your pulse for a minute, or count for 30 seconds and multiply by 2.</a:t>
            </a:r>
          </a:p>
          <a:p>
            <a:pPr>
              <a:spcAft>
                <a:spcPts val="600"/>
              </a:spcAft>
              <a:defRPr/>
            </a:pPr>
            <a:r>
              <a:rPr lang="en-GB" sz="1600" dirty="0">
                <a:latin typeface="Sassoon Infant Md" panose="02000603050000020003" pitchFamily="50" charset="0"/>
              </a:rPr>
              <a:t>Tips for finding your pulse:</a:t>
            </a:r>
          </a:p>
          <a:p>
            <a:pPr marL="285750" indent="-285750">
              <a:spcAft>
                <a:spcPts val="600"/>
              </a:spcAft>
              <a:buFont typeface="Arial" panose="020B0604020202020204" pitchFamily="34" charset="0"/>
              <a:buChar char="•"/>
              <a:defRPr/>
            </a:pPr>
            <a:r>
              <a:rPr lang="en-GB" sz="1600" dirty="0"/>
              <a:t>Use your index and middle fingers to find your pulse.</a:t>
            </a:r>
          </a:p>
          <a:p>
            <a:pPr marL="285750" indent="-285750">
              <a:spcAft>
                <a:spcPts val="600"/>
              </a:spcAft>
              <a:buFont typeface="Arial" panose="020B0604020202020204" pitchFamily="34" charset="0"/>
              <a:buChar char="•"/>
              <a:defRPr/>
            </a:pPr>
            <a:r>
              <a:rPr lang="en-GB" sz="1600" dirty="0"/>
              <a:t>Press gently and lightly. If you press too lightly or too firm you will not be able to detect your pulse.</a:t>
            </a:r>
          </a:p>
          <a:p>
            <a:pPr marL="285750" indent="-285750">
              <a:spcAft>
                <a:spcPts val="600"/>
              </a:spcAft>
              <a:buFont typeface="Arial" panose="020B0604020202020204" pitchFamily="34" charset="0"/>
              <a:buChar char="•"/>
              <a:defRPr/>
            </a:pPr>
            <a:r>
              <a:rPr lang="en-GB" sz="1600" dirty="0"/>
              <a:t>Do not use your thumb. Your thumb has it’s own pulse that you may feel which would affect your results.</a:t>
            </a:r>
          </a:p>
        </p:txBody>
      </p:sp>
      <p:sp>
        <p:nvSpPr>
          <p:cNvPr id="16392" name="Rectangle 14"/>
          <p:cNvSpPr>
            <a:spLocks noChangeArrowheads="1"/>
          </p:cNvSpPr>
          <p:nvPr/>
        </p:nvSpPr>
        <p:spPr bwMode="auto">
          <a:xfrm>
            <a:off x="4583113" y="1801813"/>
            <a:ext cx="3827462"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600"/>
              </a:spcAft>
              <a:buFont typeface="Sassoon Infant Md" pitchFamily="50" charset="0"/>
              <a:buAutoNum type="arabicPeriod"/>
            </a:pPr>
            <a:r>
              <a:rPr lang="en-GB" altLang="en-US" sz="1600">
                <a:solidFill>
                  <a:schemeClr val="tx1"/>
                </a:solidFill>
              </a:rPr>
              <a:t>Find your pulse in your neck by pressing your fingers on the side of your neck. This should be the soft hollow next to your windpipe. </a:t>
            </a:r>
          </a:p>
          <a:p>
            <a:pPr>
              <a:lnSpc>
                <a:spcPct val="100000"/>
              </a:lnSpc>
              <a:spcBef>
                <a:spcPct val="0"/>
              </a:spcBef>
              <a:spcAft>
                <a:spcPts val="600"/>
              </a:spcAft>
              <a:buFont typeface="Sassoon Infant Md" pitchFamily="50" charset="0"/>
              <a:buAutoNum type="arabicPeriod"/>
            </a:pPr>
            <a:r>
              <a:rPr lang="en-GB" altLang="en-US" sz="1600">
                <a:solidFill>
                  <a:schemeClr val="tx1"/>
                </a:solidFill>
              </a:rPr>
              <a:t>Find your pulse in your wrist by holding out one of your hands with your palm facing upwards and your elbow slightly bent. Put your fingers on the inside of the wrist at the base of the thumb of the hand facing outwards. </a:t>
            </a:r>
          </a:p>
          <a:p>
            <a:pPr>
              <a:lnSpc>
                <a:spcPct val="100000"/>
              </a:lnSpc>
              <a:spcBef>
                <a:spcPct val="0"/>
              </a:spcBef>
              <a:spcAft>
                <a:spcPts val="600"/>
              </a:spcAft>
              <a:buFont typeface="Sassoon Infant Md" pitchFamily="50" charset="0"/>
              <a:buAutoNum type="arabicPeriod"/>
            </a:pPr>
            <a:endParaRPr lang="en-GB" altLang="en-US" sz="1600">
              <a:solidFill>
                <a:schemeClr val="tx1"/>
              </a:solidFill>
            </a:endParaRPr>
          </a:p>
        </p:txBody>
      </p:sp>
      <p:pic>
        <p:nvPicPr>
          <p:cNvPr id="16393" name="Picture 4"/>
          <p:cNvPicPr>
            <a:picLocks noChangeAspect="1"/>
          </p:cNvPicPr>
          <p:nvPr/>
        </p:nvPicPr>
        <p:blipFill>
          <a:blip r:embed="rId8">
            <a:extLst>
              <a:ext uri="{28A0092B-C50C-407E-A947-70E740481C1C}">
                <a14:useLocalDpi xmlns:a14="http://schemas.microsoft.com/office/drawing/2010/main" val="0"/>
              </a:ext>
            </a:extLst>
          </a:blip>
          <a:srcRect r="3856" b="5032"/>
          <a:stretch>
            <a:fillRect/>
          </a:stretch>
        </p:blipFill>
        <p:spPr bwMode="auto">
          <a:xfrm>
            <a:off x="6410325" y="4794250"/>
            <a:ext cx="2124075"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475163" y="4699000"/>
            <a:ext cx="1477962"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biLevel thresh="75000"/>
          </a:blip>
          <a:stretch>
            <a:fillRect/>
          </a:stretch>
        </p:blipFill>
        <p:spPr>
          <a:xfrm>
            <a:off x="891598" y="922337"/>
            <a:ext cx="487363" cy="487363"/>
          </a:xfrm>
          <a:prstGeom prst="rect">
            <a:avLst/>
          </a:prstGeom>
        </p:spPr>
      </p:pic>
      <p:sp>
        <p:nvSpPr>
          <p:cNvPr id="12" name="TextBox 11"/>
          <p:cNvSpPr txBox="1"/>
          <p:nvPr/>
        </p:nvSpPr>
        <p:spPr>
          <a:xfrm>
            <a:off x="666750" y="577850"/>
            <a:ext cx="1753177" cy="374650"/>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pic>
        <p:nvPicPr>
          <p:cNvPr id="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a:biLevel thresh="75000"/>
          </a:blip>
          <a:stretch>
            <a:fillRect/>
          </a:stretch>
        </p:blipFill>
        <p:spPr>
          <a:xfrm>
            <a:off x="5842288" y="647701"/>
            <a:ext cx="487363" cy="487363"/>
          </a:xfrm>
          <a:prstGeom prst="rect">
            <a:avLst/>
          </a:prstGeom>
        </p:spPr>
      </p:pic>
      <p:sp>
        <p:nvSpPr>
          <p:cNvPr id="14" name="TextBox 13"/>
          <p:cNvSpPr txBox="1"/>
          <p:nvPr/>
        </p:nvSpPr>
        <p:spPr>
          <a:xfrm>
            <a:off x="5453062" y="1035050"/>
            <a:ext cx="1753177" cy="374650"/>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67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8546" fill="hold"/>
                                        <p:tgtEl>
                                          <p:spTgt spid="4"/>
                                        </p:tgtEl>
                                      </p:cBhvr>
                                    </p:cmd>
                                  </p:childTnLst>
                                </p:cTn>
                              </p:par>
                            </p:childTnLst>
                          </p:cTn>
                        </p:par>
                      </p:childTnLst>
                    </p:cTn>
                  </p:par>
                </p:childTnLst>
              </p:cTn>
              <p:nextCondLst>
                <p:cond evt="onClick" delay="0">
                  <p:tgtEl>
                    <p:spTgt spid="4"/>
                  </p:tgtEl>
                </p:cond>
              </p:nextCondLst>
            </p:seq>
            <p:audio>
              <p:cMediaNode vol="80000">
                <p:cTn id="13"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2" name="Rounded Rectangle 31"/>
          <p:cNvSpPr/>
          <p:nvPr/>
        </p:nvSpPr>
        <p:spPr>
          <a:xfrm>
            <a:off x="4478338" y="4697413"/>
            <a:ext cx="4052887" cy="147478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618836" y="1609725"/>
            <a:ext cx="7912389" cy="2952750"/>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Average Pulse</a:t>
            </a:r>
            <a:endParaRPr lang="en-GB" altLang="en-US" dirty="0" smtClean="0"/>
          </a:p>
        </p:txBody>
      </p:sp>
      <p:sp>
        <p:nvSpPr>
          <p:cNvPr id="16392" name="Rectangle 14"/>
          <p:cNvSpPr>
            <a:spLocks noChangeArrowheads="1"/>
          </p:cNvSpPr>
          <p:nvPr/>
        </p:nvSpPr>
        <p:spPr bwMode="auto">
          <a:xfrm>
            <a:off x="711200" y="1739901"/>
            <a:ext cx="7617980"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marL="0" indent="0">
              <a:lnSpc>
                <a:spcPct val="100000"/>
              </a:lnSpc>
              <a:spcBef>
                <a:spcPct val="0"/>
              </a:spcBef>
              <a:spcAft>
                <a:spcPts val="600"/>
              </a:spcAft>
              <a:buNone/>
            </a:pPr>
            <a:r>
              <a:rPr lang="en-GB" sz="1600" dirty="0"/>
              <a:t>Children 10 years and older, and adults (including seniors): </a:t>
            </a:r>
            <a:r>
              <a:rPr lang="en-GB" sz="1600" dirty="0" smtClean="0"/>
              <a:t>Average is 60 </a:t>
            </a:r>
            <a:r>
              <a:rPr lang="en-GB" sz="1600" dirty="0"/>
              <a:t>to 100 beats per </a:t>
            </a:r>
            <a:r>
              <a:rPr lang="en-GB" sz="1600" dirty="0" smtClean="0"/>
              <a:t>minute. </a:t>
            </a:r>
          </a:p>
          <a:p>
            <a:pPr marL="0" indent="0">
              <a:lnSpc>
                <a:spcPct val="100000"/>
              </a:lnSpc>
              <a:spcBef>
                <a:spcPct val="0"/>
              </a:spcBef>
              <a:spcAft>
                <a:spcPts val="600"/>
              </a:spcAft>
              <a:buNone/>
            </a:pPr>
            <a:endParaRPr lang="en-GB" altLang="en-US" sz="1600" dirty="0">
              <a:solidFill>
                <a:schemeClr val="tx1"/>
              </a:solidFill>
            </a:endParaRPr>
          </a:p>
          <a:p>
            <a:pPr marL="0" indent="0">
              <a:lnSpc>
                <a:spcPct val="100000"/>
              </a:lnSpc>
              <a:spcBef>
                <a:spcPct val="0"/>
              </a:spcBef>
              <a:spcAft>
                <a:spcPts val="600"/>
              </a:spcAft>
              <a:buNone/>
            </a:pPr>
            <a:r>
              <a:rPr lang="en-GB" sz="1600" dirty="0"/>
              <a:t>Well-trained athletes: 40 to 60 beats per minute</a:t>
            </a:r>
            <a:endParaRPr lang="en-GB" altLang="en-US" sz="1600" dirty="0">
              <a:solidFill>
                <a:schemeClr val="tx1"/>
              </a:solidFill>
            </a:endParaRPr>
          </a:p>
        </p:txBody>
      </p:sp>
      <p:pic>
        <p:nvPicPr>
          <p:cNvPr id="16393" name="Picture 4"/>
          <p:cNvPicPr>
            <a:picLocks noChangeAspect="1"/>
          </p:cNvPicPr>
          <p:nvPr/>
        </p:nvPicPr>
        <p:blipFill>
          <a:blip r:embed="rId4">
            <a:extLst>
              <a:ext uri="{28A0092B-C50C-407E-A947-70E740481C1C}">
                <a14:useLocalDpi xmlns:a14="http://schemas.microsoft.com/office/drawing/2010/main" val="0"/>
              </a:ext>
            </a:extLst>
          </a:blip>
          <a:srcRect r="3856" b="5032"/>
          <a:stretch>
            <a:fillRect/>
          </a:stretch>
        </p:blipFill>
        <p:spPr bwMode="auto">
          <a:xfrm>
            <a:off x="6410325" y="4794250"/>
            <a:ext cx="2124075"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75163" y="4699000"/>
            <a:ext cx="1477962"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95374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641350" y="1638300"/>
            <a:ext cx="7861300" cy="4562475"/>
          </a:xfrm>
          <a:prstGeom prst="roundRect">
            <a:avLst>
              <a:gd name="adj" fmla="val 3889"/>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Planning Your Investigation</a:t>
            </a:r>
            <a:endParaRPr lang="en-GB" altLang="en-US" dirty="0" smtClean="0"/>
          </a:p>
        </p:txBody>
      </p:sp>
      <p:sp>
        <p:nvSpPr>
          <p:cNvPr id="3" name="Rectangle 2"/>
          <p:cNvSpPr/>
          <p:nvPr/>
        </p:nvSpPr>
        <p:spPr>
          <a:xfrm>
            <a:off x="825500" y="1793875"/>
            <a:ext cx="7486650" cy="3724096"/>
          </a:xfrm>
          <a:prstGeom prst="rect">
            <a:avLst/>
          </a:prstGeom>
        </p:spPr>
        <p:txBody>
          <a:bodyPr>
            <a:spAutoFit/>
          </a:bodyPr>
          <a:lstStyle/>
          <a:p>
            <a:pPr>
              <a:spcAft>
                <a:spcPts val="600"/>
              </a:spcAft>
              <a:defRPr/>
            </a:pPr>
            <a:r>
              <a:rPr lang="en-GB" dirty="0"/>
              <a:t>You will need to think of a question to answer and to predict what you think will happen. </a:t>
            </a:r>
            <a:endParaRPr lang="en-GB" dirty="0"/>
          </a:p>
          <a:p>
            <a:pPr>
              <a:spcAft>
                <a:spcPts val="600"/>
              </a:spcAft>
              <a:defRPr/>
            </a:pPr>
            <a:endParaRPr lang="en-GB" dirty="0"/>
          </a:p>
          <a:p>
            <a:pPr>
              <a:spcAft>
                <a:spcPts val="600"/>
              </a:spcAft>
              <a:defRPr/>
            </a:pPr>
            <a:r>
              <a:rPr lang="en-GB" dirty="0" smtClean="0"/>
              <a:t>I suggest: Which type of exercise raises your heart rate (pulse) the most but you might have a different question you want to test. </a:t>
            </a:r>
          </a:p>
          <a:p>
            <a:pPr>
              <a:spcAft>
                <a:spcPts val="600"/>
              </a:spcAft>
              <a:defRPr/>
            </a:pPr>
            <a:endParaRPr lang="en-GB" dirty="0"/>
          </a:p>
          <a:p>
            <a:pPr>
              <a:lnSpc>
                <a:spcPct val="120000"/>
              </a:lnSpc>
              <a:spcBef>
                <a:spcPts val="0"/>
              </a:spcBef>
              <a:spcAft>
                <a:spcPts val="600"/>
              </a:spcAft>
              <a:defRPr/>
            </a:pPr>
            <a:r>
              <a:rPr lang="en-GB" dirty="0" smtClean="0"/>
              <a:t>You </a:t>
            </a:r>
            <a:r>
              <a:rPr lang="en-GB" dirty="0"/>
              <a:t>need to be clear about your </a:t>
            </a:r>
            <a:r>
              <a:rPr lang="en-GB" b="1" dirty="0">
                <a:solidFill>
                  <a:srgbClr val="C00000"/>
                </a:solidFill>
              </a:rPr>
              <a:t>independent variable </a:t>
            </a:r>
            <a:r>
              <a:rPr lang="en-GB" dirty="0">
                <a:solidFill>
                  <a:srgbClr val="C00000"/>
                </a:solidFill>
              </a:rPr>
              <a:t>(what you will change and compare), </a:t>
            </a:r>
            <a:r>
              <a:rPr lang="en-GB" b="1" dirty="0">
                <a:solidFill>
                  <a:srgbClr val="0070C0"/>
                </a:solidFill>
              </a:rPr>
              <a:t>dependent variable </a:t>
            </a:r>
            <a:r>
              <a:rPr lang="en-GB" dirty="0">
                <a:solidFill>
                  <a:srgbClr val="0070C0"/>
                </a:solidFill>
              </a:rPr>
              <a:t>(what you will measure – there should only be one dependent variable), </a:t>
            </a:r>
            <a:r>
              <a:rPr lang="en-GB" dirty="0"/>
              <a:t>and</a:t>
            </a:r>
            <a:r>
              <a:rPr lang="en-GB" dirty="0">
                <a:solidFill>
                  <a:srgbClr val="0070C0"/>
                </a:solidFill>
              </a:rPr>
              <a:t> </a:t>
            </a:r>
            <a:r>
              <a:rPr lang="en-GB" b="1" dirty="0">
                <a:solidFill>
                  <a:srgbClr val="00B050"/>
                </a:solidFill>
              </a:rPr>
              <a:t>controlled variables </a:t>
            </a:r>
            <a:r>
              <a:rPr lang="en-GB" dirty="0">
                <a:solidFill>
                  <a:srgbClr val="00B050"/>
                </a:solidFill>
              </a:rPr>
              <a:t>( these are aspects of the investigation you will keep the same so that they don’t affect your results because you end up measuring their effect</a:t>
            </a:r>
            <a:r>
              <a:rPr lang="en-GB" dirty="0" smtClean="0">
                <a:solidFill>
                  <a:srgbClr val="00B050"/>
                </a:solidFill>
              </a:rPr>
              <a:t>).</a:t>
            </a:r>
            <a:endParaRPr lang="en-GB" dirty="0">
              <a:solidFill>
                <a:srgbClr val="00B050"/>
              </a:solidFill>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biLevel thresh="75000"/>
          </a:blip>
          <a:stretch>
            <a:fillRect/>
          </a:stretch>
        </p:blipFill>
        <p:spPr>
          <a:xfrm>
            <a:off x="734580" y="1012825"/>
            <a:ext cx="487363" cy="487363"/>
          </a:xfrm>
          <a:prstGeom prst="rect">
            <a:avLst/>
          </a:prstGeom>
        </p:spPr>
      </p:pic>
      <p:sp>
        <p:nvSpPr>
          <p:cNvPr id="7" name="TextBox 6"/>
          <p:cNvSpPr txBox="1"/>
          <p:nvPr/>
        </p:nvSpPr>
        <p:spPr>
          <a:xfrm>
            <a:off x="458788" y="531813"/>
            <a:ext cx="1753177" cy="374650"/>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1232" fill="hold"/>
                                        <p:tgtEl>
                                          <p:spTgt spid="2"/>
                                        </p:tgtEl>
                                      </p:cBhvr>
                                    </p:cmd>
                                  </p:childTnLst>
                                </p:cTn>
                              </p:par>
                            </p:childTnLst>
                          </p:cTn>
                        </p:par>
                      </p:childTnLst>
                    </p:cTn>
                  </p:par>
                </p:childTnLst>
              </p:cTn>
              <p:nextCondLst>
                <p:cond evt="onClick" delay="0">
                  <p:tgtEl>
                    <p:spTgt spid="2"/>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smtClean="0"/>
              <a:t>Conducting Your Investigation</a:t>
            </a:r>
            <a:endParaRPr lang="en-GB" altLang="en-US" dirty="0" smtClean="0"/>
          </a:p>
        </p:txBody>
      </p:sp>
      <p:grpSp>
        <p:nvGrpSpPr>
          <p:cNvPr id="14" name="Group 13"/>
          <p:cNvGrpSpPr>
            <a:grpSpLocks/>
          </p:cNvGrpSpPr>
          <p:nvPr/>
        </p:nvGrpSpPr>
        <p:grpSpPr bwMode="auto">
          <a:xfrm>
            <a:off x="4975225" y="1428750"/>
            <a:ext cx="3511550" cy="1203325"/>
            <a:chOff x="4974432" y="1428750"/>
            <a:chExt cx="3512344" cy="1203838"/>
          </a:xfrm>
        </p:grpSpPr>
        <p:sp>
          <p:nvSpPr>
            <p:cNvPr id="10" name="Rounded Rectangle 9"/>
            <p:cNvSpPr/>
            <p:nvPr/>
          </p:nvSpPr>
          <p:spPr>
            <a:xfrm>
              <a:off x="4974432" y="1428750"/>
              <a:ext cx="3512344" cy="1203838"/>
            </a:xfrm>
            <a:prstGeom prst="roundRect">
              <a:avLst>
                <a:gd name="adj" fmla="val 4680"/>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494" name="Rectangle 2"/>
            <p:cNvSpPr>
              <a:spLocks noChangeArrowheads="1"/>
            </p:cNvSpPr>
            <p:nvPr/>
          </p:nvSpPr>
          <p:spPr bwMode="auto">
            <a:xfrm>
              <a:off x="5119291" y="1615170"/>
              <a:ext cx="32530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600"/>
                </a:spcAft>
                <a:buFontTx/>
                <a:buNone/>
              </a:pPr>
              <a:r>
                <a:rPr lang="en-GB" altLang="en-US" sz="1600">
                  <a:solidFill>
                    <a:schemeClr val="tx1"/>
                  </a:solidFill>
                </a:rPr>
                <a:t>While you conduct your investigation you may need to make changes and adjustments. Make a note of these.</a:t>
              </a:r>
            </a:p>
          </p:txBody>
        </p:sp>
      </p:grpSp>
      <p:grpSp>
        <p:nvGrpSpPr>
          <p:cNvPr id="6" name="Group 5"/>
          <p:cNvGrpSpPr>
            <a:grpSpLocks/>
          </p:cNvGrpSpPr>
          <p:nvPr/>
        </p:nvGrpSpPr>
        <p:grpSpPr bwMode="auto">
          <a:xfrm>
            <a:off x="642938" y="1428750"/>
            <a:ext cx="4205287" cy="1203325"/>
            <a:chOff x="642144" y="1428750"/>
            <a:chExt cx="4206081" cy="1203838"/>
          </a:xfrm>
        </p:grpSpPr>
        <p:sp>
          <p:nvSpPr>
            <p:cNvPr id="13" name="Rounded Rectangle 12"/>
            <p:cNvSpPr/>
            <p:nvPr/>
          </p:nvSpPr>
          <p:spPr>
            <a:xfrm>
              <a:off x="642144" y="1428750"/>
              <a:ext cx="4206081" cy="1203838"/>
            </a:xfrm>
            <a:prstGeom prst="roundRect">
              <a:avLst>
                <a:gd name="adj" fmla="val 468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492" name="Rectangle 1"/>
            <p:cNvSpPr>
              <a:spLocks noChangeArrowheads="1"/>
            </p:cNvSpPr>
            <p:nvPr/>
          </p:nvSpPr>
          <p:spPr bwMode="auto">
            <a:xfrm>
              <a:off x="768350" y="1545845"/>
              <a:ext cx="39560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600"/>
                </a:spcAft>
                <a:buFontTx/>
                <a:buNone/>
              </a:pPr>
              <a:r>
                <a:rPr lang="en-GB" altLang="en-US" sz="1600">
                  <a:solidFill>
                    <a:schemeClr val="tx1"/>
                  </a:solidFill>
                </a:rPr>
                <a:t>Think about how you will record your results. </a:t>
              </a:r>
            </a:p>
            <a:p>
              <a:pPr>
                <a:lnSpc>
                  <a:spcPct val="100000"/>
                </a:lnSpc>
                <a:spcBef>
                  <a:spcPct val="0"/>
                </a:spcBef>
                <a:spcAft>
                  <a:spcPts val="600"/>
                </a:spcAft>
                <a:buFontTx/>
                <a:buNone/>
              </a:pPr>
              <a:r>
                <a:rPr lang="en-GB" altLang="en-US" sz="1600">
                  <a:solidFill>
                    <a:schemeClr val="tx1"/>
                  </a:solidFill>
                </a:rPr>
                <a:t>What is the best way to do this? </a:t>
              </a:r>
            </a:p>
            <a:p>
              <a:pPr>
                <a:lnSpc>
                  <a:spcPct val="100000"/>
                </a:lnSpc>
                <a:spcBef>
                  <a:spcPct val="0"/>
                </a:spcBef>
                <a:spcAft>
                  <a:spcPts val="600"/>
                </a:spcAft>
                <a:buFontTx/>
                <a:buNone/>
              </a:pPr>
              <a:r>
                <a:rPr lang="en-GB" altLang="en-US" sz="1600">
                  <a:solidFill>
                    <a:schemeClr val="tx1"/>
                  </a:solidFill>
                </a:rPr>
                <a:t>What categories do you need?</a:t>
              </a:r>
            </a:p>
          </p:txBody>
        </p:sp>
      </p:grpSp>
      <p:grpSp>
        <p:nvGrpSpPr>
          <p:cNvPr id="7" name="Group 6"/>
          <p:cNvGrpSpPr>
            <a:grpSpLocks/>
          </p:cNvGrpSpPr>
          <p:nvPr/>
        </p:nvGrpSpPr>
        <p:grpSpPr bwMode="auto">
          <a:xfrm>
            <a:off x="642938" y="2754313"/>
            <a:ext cx="4205287" cy="3455987"/>
            <a:chOff x="642144" y="2754620"/>
            <a:chExt cx="4206081" cy="3455680"/>
          </a:xfrm>
        </p:grpSpPr>
        <p:sp>
          <p:nvSpPr>
            <p:cNvPr id="9" name="Rounded Rectangle 8"/>
            <p:cNvSpPr/>
            <p:nvPr/>
          </p:nvSpPr>
          <p:spPr>
            <a:xfrm>
              <a:off x="642144" y="2754620"/>
              <a:ext cx="4206081" cy="3455680"/>
            </a:xfrm>
            <a:prstGeom prst="roundRect">
              <a:avLst>
                <a:gd name="adj" fmla="val 2211"/>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490" name="Rectangle 3"/>
            <p:cNvSpPr>
              <a:spLocks noChangeArrowheads="1"/>
            </p:cNvSpPr>
            <p:nvPr/>
          </p:nvSpPr>
          <p:spPr bwMode="auto">
            <a:xfrm>
              <a:off x="768350" y="3053129"/>
              <a:ext cx="3956050"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1200"/>
                </a:spcAft>
                <a:buFontTx/>
                <a:buNone/>
              </a:pPr>
              <a:r>
                <a:rPr lang="en-GB" altLang="en-US" sz="1600">
                  <a:solidFill>
                    <a:schemeClr val="tx1"/>
                  </a:solidFill>
                </a:rPr>
                <a:t>Make sure you take a resting heartbeat! This is one before any exercise has been taken. If you are conducting a fair test this will be your control.</a:t>
              </a:r>
            </a:p>
            <a:p>
              <a:pPr>
                <a:lnSpc>
                  <a:spcPct val="100000"/>
                </a:lnSpc>
                <a:spcBef>
                  <a:spcPct val="0"/>
                </a:spcBef>
                <a:spcAft>
                  <a:spcPts val="1200"/>
                </a:spcAft>
                <a:buFontTx/>
                <a:buNone/>
              </a:pPr>
              <a:r>
                <a:rPr lang="en-GB" altLang="en-US" sz="1600">
                  <a:solidFill>
                    <a:schemeClr val="tx1"/>
                  </a:solidFill>
                </a:rPr>
                <a:t>One of the problems with comparing exercises is that, if you do it too soon after the previous activity, the heart rate will already have been increased. This will affect your results. Be sure to leave enough time between exercises for your subject to return to their resting heartbeat. </a:t>
              </a:r>
            </a:p>
          </p:txBody>
        </p:sp>
      </p:grpSp>
      <p:grpSp>
        <p:nvGrpSpPr>
          <p:cNvPr id="8" name="Group 7"/>
          <p:cNvGrpSpPr>
            <a:grpSpLocks/>
          </p:cNvGrpSpPr>
          <p:nvPr/>
        </p:nvGrpSpPr>
        <p:grpSpPr bwMode="auto">
          <a:xfrm>
            <a:off x="4973638" y="2754313"/>
            <a:ext cx="3513137" cy="3455987"/>
            <a:chOff x="4974431" y="2754620"/>
            <a:chExt cx="3512345" cy="3455680"/>
          </a:xfrm>
        </p:grpSpPr>
        <p:sp>
          <p:nvSpPr>
            <p:cNvPr id="11" name="Rounded Rectangle 10"/>
            <p:cNvSpPr/>
            <p:nvPr/>
          </p:nvSpPr>
          <p:spPr>
            <a:xfrm>
              <a:off x="4974431" y="2754620"/>
              <a:ext cx="3512345" cy="3455680"/>
            </a:xfrm>
            <a:prstGeom prst="roundRect">
              <a:avLst>
                <a:gd name="adj" fmla="val 2211"/>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488" name="Rectangle 4"/>
            <p:cNvSpPr>
              <a:spLocks noChangeArrowheads="1"/>
            </p:cNvSpPr>
            <p:nvPr/>
          </p:nvSpPr>
          <p:spPr bwMode="auto">
            <a:xfrm>
              <a:off x="5119291" y="3053129"/>
              <a:ext cx="3253004" cy="287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600"/>
                </a:spcAft>
                <a:buFontTx/>
                <a:buNone/>
              </a:pPr>
              <a:r>
                <a:rPr lang="en-GB" altLang="en-US" sz="1600">
                  <a:solidFill>
                    <a:schemeClr val="tx1"/>
                  </a:solidFill>
                </a:rPr>
                <a:t>Repeating the results: Repeating results ensures that your results are more precise. By repeating the investigation you can check if the results were precise the first time around. If the results are very different then it would indicate a problem with how you conducted your investigation. </a:t>
              </a:r>
            </a:p>
            <a:p>
              <a:pPr>
                <a:lnSpc>
                  <a:spcPct val="100000"/>
                </a:lnSpc>
                <a:spcBef>
                  <a:spcPct val="0"/>
                </a:spcBef>
                <a:spcAft>
                  <a:spcPts val="600"/>
                </a:spcAft>
                <a:buFontTx/>
                <a:buNone/>
              </a:pPr>
              <a:r>
                <a:rPr lang="en-GB" altLang="en-US" sz="1600">
                  <a:solidFill>
                    <a:schemeClr val="tx1"/>
                  </a:solidFill>
                </a:rPr>
                <a:t>If you repeat your results you will need to decide how to record this.</a:t>
              </a:r>
            </a:p>
          </p:txBody>
        </p:sp>
      </p:gr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biLevel thresh="75000"/>
          </a:blip>
          <a:stretch>
            <a:fillRect/>
          </a:stretch>
        </p:blipFill>
        <p:spPr>
          <a:xfrm>
            <a:off x="525438" y="819149"/>
            <a:ext cx="487363" cy="487363"/>
          </a:xfrm>
          <a:prstGeom prst="rect">
            <a:avLst/>
          </a:prstGeom>
        </p:spPr>
      </p:pic>
      <p:sp>
        <p:nvSpPr>
          <p:cNvPr id="16" name="TextBox 15"/>
          <p:cNvSpPr txBox="1"/>
          <p:nvPr/>
        </p:nvSpPr>
        <p:spPr>
          <a:xfrm>
            <a:off x="458788" y="509586"/>
            <a:ext cx="1753177" cy="374650"/>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1" presetClass="mediacall" presetSubtype="0" fill="hold" nodeType="clickEffect">
                                  <p:stCondLst>
                                    <p:cond delay="0"/>
                                  </p:stCondLst>
                                  <p:childTnLst>
                                    <p:cmd type="call" cmd="playFrom(0.0)">
                                      <p:cBhvr>
                                        <p:cTn id="27" dur="90969" fill="hold"/>
                                        <p:tgtEl>
                                          <p:spTgt spid="2"/>
                                        </p:tgtEl>
                                      </p:cBhvr>
                                    </p:cmd>
                                  </p:childTnLst>
                                </p:cTn>
                              </p:par>
                            </p:childTnLst>
                          </p:cTn>
                        </p:par>
                      </p:childTnLst>
                    </p:cTn>
                  </p:par>
                </p:childTnLst>
              </p:cTn>
              <p:nextCondLst>
                <p:cond evt="onClick" delay="0">
                  <p:tgtEl>
                    <p:spTgt spid="2"/>
                  </p:tgtEl>
                </p:cond>
              </p:nextCondLst>
            </p:seq>
            <p:audio>
              <p:cMediaNode vol="80000">
                <p:cTn id="28"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5373</TotalTime>
  <Words>788</Words>
  <Application>Microsoft Office PowerPoint</Application>
  <PresentationFormat>On-screen Show (4:3)</PresentationFormat>
  <Paragraphs>74</Paragraphs>
  <Slides>10</Slides>
  <Notes>7</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BPreplay</vt:lpstr>
      <vt:lpstr>Calibri</vt:lpstr>
      <vt:lpstr>Sassoon Infant Md</vt:lpstr>
      <vt:lpstr>Arial</vt:lpstr>
      <vt:lpstr>XCCW Joined 8a</vt:lpstr>
      <vt:lpstr>Sassoon Infant Rg</vt:lpstr>
      <vt:lpstr>Office Theme</vt:lpstr>
      <vt:lpstr>PowerPoint Presentation</vt:lpstr>
      <vt:lpstr>PowerPoint Presentation</vt:lpstr>
      <vt:lpstr>Exercise</vt:lpstr>
      <vt:lpstr>Exercise</vt:lpstr>
      <vt:lpstr>Exercise Investigation</vt:lpstr>
      <vt:lpstr>Pulse</vt:lpstr>
      <vt:lpstr>Average Pulse</vt:lpstr>
      <vt:lpstr>Planning Your Investigation</vt:lpstr>
      <vt:lpstr>Conducting Your Investigation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426</cp:revision>
  <dcterms:created xsi:type="dcterms:W3CDTF">2014-10-01T16:09:27Z</dcterms:created>
  <dcterms:modified xsi:type="dcterms:W3CDTF">2020-05-03T20:43:48Z</dcterms:modified>
</cp:coreProperties>
</file>