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33"/>
  </p:notesMasterIdLst>
  <p:handoutMasterIdLst>
    <p:handoutMasterId r:id="rId34"/>
  </p:handoutMasterIdLst>
  <p:sldIdLst>
    <p:sldId id="257" r:id="rId5"/>
    <p:sldId id="315" r:id="rId6"/>
    <p:sldId id="281" r:id="rId7"/>
    <p:sldId id="294" r:id="rId8"/>
    <p:sldId id="313" r:id="rId9"/>
    <p:sldId id="316" r:id="rId10"/>
    <p:sldId id="298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282" r:id="rId22"/>
    <p:sldId id="296" r:id="rId23"/>
    <p:sldId id="297" r:id="rId24"/>
    <p:sldId id="285" r:id="rId25"/>
    <p:sldId id="311" r:id="rId26"/>
    <p:sldId id="317" r:id="rId27"/>
    <p:sldId id="300" r:id="rId28"/>
    <p:sldId id="314" r:id="rId29"/>
    <p:sldId id="312" r:id="rId30"/>
    <p:sldId id="286" r:id="rId31"/>
    <p:sldId id="295" r:id="rId32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5"/>
    <p:restoredTop sz="94676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97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9595" y="260648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 smtClean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1563" y="5809259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7268596" y="506428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969368" y="3926564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j-lt"/>
                <a:ea typeface="Comic Sans MS" charset="0"/>
                <a:cs typeface="Comic Sans MS" charset="0"/>
              </a:rPr>
              <a:t>One</a:t>
            </a:r>
            <a:r>
              <a:rPr kumimoji="0" lang="en-GB" sz="2400" b="1" i="0" u="sng" strike="noStrike" kern="1200" cap="none" spc="0" normalizeH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j-lt"/>
                <a:ea typeface="Comic Sans MS" charset="0"/>
                <a:cs typeface="Comic Sans MS" charset="0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 smtClean="0">
                <a:solidFill>
                  <a:srgbClr val="0000CC"/>
                </a:solidFill>
                <a:latin typeface="+mj-lt"/>
                <a:ea typeface="Comic Sans MS" charset="0"/>
                <a:cs typeface="Comic Sans MS" charset="0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+mj-lt"/>
              <a:ea typeface="Comic Sans MS" charset="0"/>
              <a:cs typeface="Comic Sans MS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661" y="452882"/>
            <a:ext cx="1936905" cy="1549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23267" y="226982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800" b="1" u="sng" dirty="0" smtClean="0">
              <a:solidFill>
                <a:srgbClr val="0000CC"/>
              </a:solidFill>
              <a:latin typeface="+mn-lt"/>
            </a:endParaRPr>
          </a:p>
          <a:p>
            <a:pPr algn="ctr"/>
            <a:endParaRPr lang="en-GB" sz="4800" b="1" u="sng" dirty="0">
              <a:solidFill>
                <a:srgbClr val="0000CC"/>
              </a:solidFill>
              <a:latin typeface="+mn-lt"/>
            </a:endParaRPr>
          </a:p>
          <a:p>
            <a:pPr algn="ctr"/>
            <a:r>
              <a:rPr lang="en-GB" sz="4800" b="1" u="sng" dirty="0" smtClean="0">
                <a:solidFill>
                  <a:srgbClr val="0000CC"/>
                </a:solidFill>
                <a:latin typeface="+mn-lt"/>
              </a:rPr>
              <a:t>Welcome to </a:t>
            </a:r>
          </a:p>
          <a:p>
            <a:pPr algn="ctr"/>
            <a:r>
              <a:rPr lang="en-GB" sz="4800" b="1" u="sng" dirty="0" smtClean="0">
                <a:solidFill>
                  <a:srgbClr val="0000CC"/>
                </a:solidFill>
                <a:latin typeface="+mn-lt"/>
              </a:rPr>
              <a:t>Team Rees-Boughton</a:t>
            </a:r>
          </a:p>
          <a:p>
            <a:pPr algn="ctr"/>
            <a:r>
              <a:rPr lang="en-GB" sz="4800" b="1" u="sng" dirty="0" smtClean="0">
                <a:solidFill>
                  <a:srgbClr val="0000CC"/>
                </a:solidFill>
                <a:latin typeface="+mn-lt"/>
              </a:rPr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u="sng" dirty="0" smtClean="0">
                <a:solidFill>
                  <a:srgbClr val="0000CC"/>
                </a:solidFill>
              </a:rPr>
              <a:t>Who We Are:</a:t>
            </a:r>
            <a:endParaRPr lang="en-GB" sz="4400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Alice Rees-Boughton</a:t>
            </a:r>
          </a:p>
          <a:p>
            <a:r>
              <a:rPr lang="en-GB" sz="3600" dirty="0" smtClean="0"/>
              <a:t>Mikayla </a:t>
            </a:r>
            <a:r>
              <a:rPr lang="en-GB" sz="3600" dirty="0" err="1" smtClean="0"/>
              <a:t>Fetherston</a:t>
            </a:r>
            <a:endParaRPr lang="en-GB" sz="3600" dirty="0" smtClean="0"/>
          </a:p>
          <a:p>
            <a:r>
              <a:rPr lang="en-GB" sz="3600" dirty="0" smtClean="0"/>
              <a:t>Mike Brown</a:t>
            </a:r>
            <a:endParaRPr lang="en-GB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971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The School Day: (</a:t>
            </a:r>
            <a:r>
              <a:rPr lang="en-GB" sz="4800" b="1" u="sng" dirty="0" err="1" smtClean="0">
                <a:solidFill>
                  <a:srgbClr val="0000CC"/>
                </a:solidFill>
                <a:latin typeface="Candara" pitchFamily="34" charset="0"/>
              </a:rPr>
              <a:t>ish</a:t>
            </a:r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)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 smtClean="0">
                <a:latin typeface="+mj-lt"/>
              </a:rPr>
              <a:t>8:15 – doors open, activities on tables</a:t>
            </a:r>
          </a:p>
          <a:p>
            <a:r>
              <a:rPr lang="en-GB" dirty="0" smtClean="0">
                <a:latin typeface="+mj-lt"/>
              </a:rPr>
              <a:t>8:30 – doors close, registration</a:t>
            </a:r>
          </a:p>
          <a:p>
            <a:r>
              <a:rPr lang="en-GB" dirty="0" smtClean="0">
                <a:latin typeface="+mj-lt"/>
              </a:rPr>
              <a:t>9:00-9:20 - assembly</a:t>
            </a:r>
          </a:p>
          <a:p>
            <a:r>
              <a:rPr lang="en-GB" dirty="0" smtClean="0">
                <a:latin typeface="+mj-lt"/>
              </a:rPr>
              <a:t>9:25-10:25 </a:t>
            </a:r>
            <a:r>
              <a:rPr lang="en-GB" dirty="0">
                <a:latin typeface="+mj-lt"/>
              </a:rPr>
              <a:t>-</a:t>
            </a:r>
            <a:r>
              <a:rPr lang="en-GB" dirty="0" smtClean="0">
                <a:latin typeface="+mj-lt"/>
              </a:rPr>
              <a:t> English and RWI</a:t>
            </a:r>
          </a:p>
          <a:p>
            <a:r>
              <a:rPr lang="en-GB" dirty="0" smtClean="0">
                <a:latin typeface="+mj-lt"/>
              </a:rPr>
              <a:t>10:25-10:40 </a:t>
            </a:r>
            <a:r>
              <a:rPr lang="en-GB" dirty="0">
                <a:latin typeface="+mj-lt"/>
              </a:rPr>
              <a:t>-</a:t>
            </a:r>
            <a:r>
              <a:rPr lang="en-GB" dirty="0" smtClean="0">
                <a:latin typeface="+mj-lt"/>
              </a:rPr>
              <a:t> Break Time</a:t>
            </a:r>
          </a:p>
          <a:p>
            <a:r>
              <a:rPr lang="en-GB" dirty="0" smtClean="0">
                <a:latin typeface="+mj-lt"/>
              </a:rPr>
              <a:t>10:40-11:00 – Spelling and Punctuation</a:t>
            </a:r>
          </a:p>
          <a:p>
            <a:r>
              <a:rPr lang="en-GB" dirty="0" smtClean="0">
                <a:latin typeface="+mj-lt"/>
              </a:rPr>
              <a:t>11:00-12:00 – Maths</a:t>
            </a:r>
          </a:p>
          <a:p>
            <a:r>
              <a:rPr lang="en-GB" dirty="0" smtClean="0">
                <a:latin typeface="+mj-lt"/>
              </a:rPr>
              <a:t>12:00-1:00 – Lunch Time</a:t>
            </a:r>
          </a:p>
          <a:p>
            <a:r>
              <a:rPr lang="en-GB" dirty="0" smtClean="0">
                <a:latin typeface="+mj-lt"/>
              </a:rPr>
              <a:t>1:00 – 2:00 – Topic</a:t>
            </a:r>
          </a:p>
          <a:p>
            <a:r>
              <a:rPr lang="en-GB" dirty="0" smtClean="0">
                <a:latin typeface="+mj-lt"/>
              </a:rPr>
              <a:t>2:00 – 2:30 - Handwriting</a:t>
            </a:r>
          </a:p>
          <a:p>
            <a:r>
              <a:rPr lang="en-GB" dirty="0" smtClean="0">
                <a:latin typeface="+mj-lt"/>
              </a:rPr>
              <a:t>2:30 – 3:00 – Busy time/Story Time/Packing Away Time</a:t>
            </a:r>
          </a:p>
          <a:p>
            <a:r>
              <a:rPr lang="en-GB" dirty="0" smtClean="0">
                <a:latin typeface="+mj-lt"/>
              </a:rPr>
              <a:t>3:00 – End of the day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500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The Arts Curriculum: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Drama is on a Tuesday with Mr Williams.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PE is on a Tuesday with me.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Art and Music is on a Thursday with Mr Brown and Mrs Walton.</a:t>
            </a:r>
          </a:p>
          <a:p>
            <a:endParaRPr lang="en-GB" sz="3200" dirty="0">
              <a:solidFill>
                <a:schemeClr val="tx1"/>
              </a:solidFill>
              <a:latin typeface="+mj-lt"/>
            </a:endParaRP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Mr Brown will be in charge of letting your child go at the end of the day.</a:t>
            </a:r>
            <a:endParaRPr lang="en-GB" sz="3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7848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The Beginning of the Day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340768"/>
            <a:ext cx="6347714" cy="4700595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 school doors open at 8:15</a:t>
            </a:r>
          </a:p>
          <a:p>
            <a:r>
              <a:rPr lang="en-GB" sz="2800" dirty="0" smtClean="0"/>
              <a:t>Please encourage your child to say good bye at the door</a:t>
            </a:r>
          </a:p>
          <a:p>
            <a:r>
              <a:rPr lang="en-GB" sz="2800" dirty="0" smtClean="0"/>
              <a:t>Please get your child to hang up their own coat and bag and put their reading book bag in the box for us to change the book</a:t>
            </a:r>
          </a:p>
          <a:p>
            <a:r>
              <a:rPr lang="en-GB" sz="2800" dirty="0" smtClean="0"/>
              <a:t>Begin the morning work - already on the tables</a:t>
            </a:r>
          </a:p>
          <a:p>
            <a:endParaRPr lang="en-GB" sz="2000" dirty="0" smtClean="0"/>
          </a:p>
          <a:p>
            <a:endParaRPr lang="en-GB" sz="2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450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The End of the Day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340768"/>
            <a:ext cx="6347714" cy="4700595"/>
          </a:xfrm>
        </p:spPr>
        <p:txBody>
          <a:bodyPr>
            <a:normAutofit lnSpcReduction="10000"/>
          </a:bodyPr>
          <a:lstStyle/>
          <a:p>
            <a:r>
              <a:rPr lang="en-GB" sz="2800" dirty="0" smtClean="0"/>
              <a:t>Please collect your child at 3:00 from my classroom door.</a:t>
            </a:r>
          </a:p>
          <a:p>
            <a:r>
              <a:rPr lang="en-GB" sz="2800" dirty="0" smtClean="0"/>
              <a:t>I will be stood at the door and will say your child’s name to release to you.</a:t>
            </a:r>
          </a:p>
          <a:p>
            <a:r>
              <a:rPr lang="en-GB" sz="2800" dirty="0" smtClean="0"/>
              <a:t>Please let me know if there is a change of person picking up your child.</a:t>
            </a:r>
          </a:p>
          <a:p>
            <a:r>
              <a:rPr lang="en-GB" sz="2800" dirty="0" smtClean="0"/>
              <a:t>Please bare with me at the start, I have a lot of faces to learn!</a:t>
            </a:r>
          </a:p>
          <a:p>
            <a:endParaRPr lang="en-GB" sz="2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74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Core Values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Aspiration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Challenge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Collaboration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Autonomy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Engagement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Enquiry</a:t>
            </a:r>
          </a:p>
          <a:p>
            <a:r>
              <a:rPr lang="en-GB" sz="3200" dirty="0" smtClean="0">
                <a:solidFill>
                  <a:schemeClr val="tx1"/>
                </a:solidFill>
                <a:latin typeface="+mj-lt"/>
              </a:rPr>
              <a:t>Diversity</a:t>
            </a:r>
          </a:p>
          <a:p>
            <a:endParaRPr lang="en-GB" sz="3200" dirty="0" smtClean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7848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68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Behaviour For Learning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  <a:t/>
            </a:r>
            <a:b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44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44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44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4400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694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57954"/>
            <a:ext cx="7452320" cy="4821168"/>
          </a:xfrm>
        </p:spPr>
        <p:txBody>
          <a:bodyPr/>
          <a:lstStyle/>
          <a:p>
            <a:r>
              <a:rPr lang="en-GB" sz="2000" dirty="0">
                <a:latin typeface="+mj-lt"/>
              </a:rPr>
              <a:t>Each child starts off with </a:t>
            </a:r>
            <a:r>
              <a:rPr lang="en-GB" sz="4400" dirty="0">
                <a:solidFill>
                  <a:srgbClr val="0000FF"/>
                </a:solidFill>
                <a:latin typeface="+mj-lt"/>
              </a:rPr>
              <a:t>5 points </a:t>
            </a:r>
            <a:r>
              <a:rPr lang="en-GB" sz="2000" dirty="0">
                <a:latin typeface="+mj-lt"/>
              </a:rPr>
              <a:t>at the beginning of every day.</a:t>
            </a:r>
          </a:p>
          <a:p>
            <a:endParaRPr lang="en-GB" sz="1050" dirty="0">
              <a:latin typeface="+mj-lt"/>
            </a:endParaRPr>
          </a:p>
          <a:p>
            <a:r>
              <a:rPr lang="en-GB" sz="2000" dirty="0">
                <a:latin typeface="+mj-lt"/>
              </a:rPr>
              <a:t>Possible total of 25 points a week. Expected to keep all </a:t>
            </a:r>
            <a:r>
              <a:rPr lang="en-GB" sz="4400" dirty="0">
                <a:solidFill>
                  <a:srgbClr val="C404C4"/>
                </a:solidFill>
                <a:latin typeface="+mj-lt"/>
              </a:rPr>
              <a:t>25 points</a:t>
            </a:r>
            <a:r>
              <a:rPr lang="en-GB" sz="2000" dirty="0">
                <a:latin typeface="+mj-lt"/>
              </a:rPr>
              <a:t>!</a:t>
            </a:r>
          </a:p>
          <a:p>
            <a:endParaRPr lang="en-GB" sz="1050" dirty="0">
              <a:latin typeface="+mj-lt"/>
            </a:endParaRPr>
          </a:p>
          <a:p>
            <a:r>
              <a:rPr lang="en-GB" sz="2000" dirty="0">
                <a:latin typeface="+mj-lt"/>
              </a:rPr>
              <a:t>The points will also be looked at on a 3 weekly basis. </a:t>
            </a:r>
            <a:r>
              <a:rPr lang="en-GB" sz="4800" dirty="0">
                <a:solidFill>
                  <a:srgbClr val="FF0000"/>
                </a:solidFill>
                <a:latin typeface="+mj-lt"/>
              </a:rPr>
              <a:t>25 x 3 = 75 points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F14CC3D-0C1F-49A5-AF9B-EA4BE1243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220452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28162"/>
            <a:ext cx="4248472" cy="1143000"/>
          </a:xfrm>
        </p:spPr>
        <p:txBody>
          <a:bodyPr>
            <a:normAutofit/>
          </a:bodyPr>
          <a:lstStyle/>
          <a:p>
            <a:r>
              <a:rPr lang="en-GB" sz="6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8071"/>
            <a:ext cx="8229600" cy="438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Candara" panose="020E0502030303020204" pitchFamily="34" charset="0"/>
              </a:rPr>
              <a:t>If a child is</a:t>
            </a:r>
            <a:r>
              <a:rPr lang="en-GB" sz="2400" dirty="0" smtClean="0">
                <a:latin typeface="Candara" panose="020E0502030303020204" pitchFamily="34" charset="0"/>
              </a:rPr>
              <a:t>:</a:t>
            </a:r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>
                <a:latin typeface="Candara" panose="020E0502030303020204" pitchFamily="34" charset="0"/>
              </a:rPr>
              <a:t>talking</a:t>
            </a:r>
          </a:p>
          <a:p>
            <a:r>
              <a:rPr lang="en-GB" sz="2400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sz="2400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sz="2400" dirty="0">
                <a:latin typeface="Candara" panose="020E0502030303020204" pitchFamily="34" charset="0"/>
              </a:rPr>
              <a:t>rude</a:t>
            </a:r>
          </a:p>
          <a:p>
            <a:r>
              <a:rPr lang="en-GB" sz="2400" dirty="0">
                <a:latin typeface="Candara" panose="020E0502030303020204" pitchFamily="34" charset="0"/>
              </a:rPr>
              <a:t>disrupting the lesson </a:t>
            </a:r>
            <a:r>
              <a:rPr lang="en-GB" sz="2400" dirty="0" err="1">
                <a:latin typeface="Candara" panose="020E0502030303020204" pitchFamily="34" charset="0"/>
              </a:rPr>
              <a:t>etc</a:t>
            </a:r>
            <a:r>
              <a:rPr lang="en-GB" sz="2400" dirty="0">
                <a:latin typeface="Candara" panose="020E050203030302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Candara" panose="020E0502030303020204" pitchFamily="34" charset="0"/>
              </a:rPr>
              <a:t>a NV warning, a verbal warning then a </a:t>
            </a:r>
          </a:p>
          <a:p>
            <a:pPr marL="0" indent="0">
              <a:buNone/>
            </a:pPr>
            <a:r>
              <a:rPr lang="en-GB" sz="54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</a:p>
          <a:p>
            <a:pPr marL="0" indent="0">
              <a:buNone/>
            </a:pPr>
            <a:r>
              <a:rPr lang="en-GB" sz="2400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546901"/>
            <a:ext cx="1764196" cy="1764197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413889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451148"/>
            <a:ext cx="8291264" cy="4767808"/>
          </a:xfrm>
        </p:spPr>
        <p:txBody>
          <a:bodyPr/>
          <a:lstStyle/>
          <a:p>
            <a:r>
              <a:rPr lang="en-GB" sz="2400" dirty="0">
                <a:latin typeface="+mj-lt"/>
              </a:rPr>
              <a:t>If a child improves their behaviour they can then earn the yellow card back. The yellow card can then be </a:t>
            </a:r>
            <a:r>
              <a:rPr lang="en-GB" sz="2400" u="sng" dirty="0">
                <a:latin typeface="+mj-lt"/>
              </a:rPr>
              <a:t>removed </a:t>
            </a:r>
            <a:r>
              <a:rPr lang="en-GB" sz="2400" dirty="0">
                <a:latin typeface="+mj-lt"/>
              </a:rPr>
              <a:t>from the table.</a:t>
            </a:r>
          </a:p>
          <a:p>
            <a:pPr>
              <a:buNone/>
            </a:pPr>
            <a:endParaRPr lang="en-GB" sz="2400" dirty="0">
              <a:latin typeface="+mj-lt"/>
            </a:endParaRPr>
          </a:p>
          <a:p>
            <a:r>
              <a:rPr lang="en-GB" sz="2400" dirty="0">
                <a:latin typeface="+mj-lt"/>
              </a:rPr>
              <a:t>If a child continues to misbehave the yellow card is changed to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 card</a:t>
            </a:r>
            <a:r>
              <a:rPr lang="en-GB" sz="2400" dirty="0">
                <a:latin typeface="+mj-lt"/>
              </a:rPr>
              <a:t>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2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5229">
            <a:off x="2253803" y="4229104"/>
            <a:ext cx="2232248" cy="2232249"/>
          </a:xfrm>
          <a:prstGeom prst="rect">
            <a:avLst/>
          </a:prstGeom>
          <a:noFill/>
        </p:spPr>
      </p:pic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23243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4912878-B30B-4FA2-8606-7D9D5E7E3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989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1FB7B20-46F1-4CBD-8DFD-C63F3FA4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152194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11430"/>
            <a:ext cx="7787208" cy="438912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+mj-lt"/>
              </a:rPr>
              <a:t>If a child has a </a:t>
            </a:r>
            <a:r>
              <a:rPr lang="en-GB" sz="7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yellow card </a:t>
            </a:r>
            <a:r>
              <a:rPr lang="en-GB" sz="2400" dirty="0">
                <a:latin typeface="+mj-lt"/>
              </a:rPr>
              <a:t>on their desk at the end of the lesson they lose 1 point.</a:t>
            </a:r>
          </a:p>
          <a:p>
            <a:endParaRPr lang="en-GB" sz="1050" dirty="0">
              <a:latin typeface="+mj-lt"/>
            </a:endParaRPr>
          </a:p>
          <a:p>
            <a:r>
              <a:rPr lang="en-GB" sz="2400" dirty="0">
                <a:latin typeface="+mj-lt"/>
              </a:rPr>
              <a:t>If a child has a </a:t>
            </a:r>
            <a:r>
              <a:rPr lang="en-GB" sz="6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 card </a:t>
            </a:r>
            <a:r>
              <a:rPr lang="en-GB" sz="2400" dirty="0">
                <a:latin typeface="+mj-lt"/>
              </a:rPr>
              <a:t>on their desk at the end of the lesson they lose 2 points.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00" y="3953545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6448" y="4149080"/>
            <a:ext cx="2232248" cy="2232249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C64C6FB-62B3-426C-80FA-AB64A7E1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204685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44219"/>
            <a:ext cx="5976664" cy="1143000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 Points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ADF879D-EB40-4947-ADAD-754CE80C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48943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DC44F3C-6B76-4663-8B33-30F3EE1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147098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64584"/>
            <a:ext cx="5256584" cy="1143000"/>
          </a:xfrm>
        </p:spPr>
        <p:txBody>
          <a:bodyPr/>
          <a:lstStyle/>
          <a:p>
            <a:pPr algn="l"/>
            <a:r>
              <a:rPr lang="en-GB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Daily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dirty="0">
                <a:latin typeface="Candara" panose="020E0502030303020204" pitchFamily="34" charset="0"/>
              </a:rPr>
              <a:t>Verbal praise</a:t>
            </a:r>
          </a:p>
          <a:p>
            <a:r>
              <a:rPr lang="en-GB" sz="3600" dirty="0" smtClean="0">
                <a:latin typeface="Candara" panose="020E0502030303020204" pitchFamily="34" charset="0"/>
              </a:rPr>
              <a:t>Smiles</a:t>
            </a:r>
            <a:endParaRPr lang="en-GB" sz="3600" dirty="0">
              <a:latin typeface="Candara" panose="020E0502030303020204" pitchFamily="34" charset="0"/>
            </a:endParaRPr>
          </a:p>
          <a:p>
            <a:r>
              <a:rPr lang="en-GB" sz="3600" dirty="0">
                <a:latin typeface="Candara" panose="020E0502030303020204" pitchFamily="34" charset="0"/>
              </a:rPr>
              <a:t>Superstar Learner cards. (If a child has a Superstar learner card on their table at the end of the lesson they can swap it for a house point as they leave).</a:t>
            </a: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1834"/>
            <a:ext cx="2016224" cy="201622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99081A0-448A-49EC-8F26-B038EDE0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767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2987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6995120" cy="1143000"/>
          </a:xfrm>
        </p:spPr>
        <p:txBody>
          <a:bodyPr/>
          <a:lstStyle/>
          <a:p>
            <a:pPr algn="l"/>
            <a:r>
              <a:rPr lang="en-GB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6417761" cy="506063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ndara" panose="020E0502030303020204" pitchFamily="34" charset="0"/>
              </a:rPr>
              <a:t>25 points= All golden time and text home.</a:t>
            </a:r>
          </a:p>
          <a:p>
            <a:pPr>
              <a:buNone/>
            </a:pPr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 smtClean="0">
                <a:latin typeface="Candara" panose="020E0502030303020204" pitchFamily="34" charset="0"/>
              </a:rPr>
              <a:t>22-24 </a:t>
            </a:r>
            <a:r>
              <a:rPr lang="en-GB" sz="2400" dirty="0">
                <a:latin typeface="Candara" panose="020E0502030303020204" pitchFamily="34" charset="0"/>
              </a:rPr>
              <a:t>points= All golden time.</a:t>
            </a:r>
          </a:p>
          <a:p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 smtClean="0">
                <a:latin typeface="Candara" panose="020E0502030303020204" pitchFamily="34" charset="0"/>
              </a:rPr>
              <a:t>11-22= </a:t>
            </a:r>
            <a:r>
              <a:rPr lang="en-GB" sz="2400" dirty="0">
                <a:latin typeface="Candara" panose="020E0502030303020204" pitchFamily="34" charset="0"/>
              </a:rPr>
              <a:t>Teacher to contact parents.</a:t>
            </a:r>
          </a:p>
          <a:p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9FB1DC0-8A2F-4BC8-8D23-24A420E6C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26BEC34-2929-496E-8C9B-20A662C0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137766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5112568" cy="1143000"/>
          </a:xfrm>
        </p:spPr>
        <p:txBody>
          <a:bodyPr/>
          <a:lstStyle/>
          <a:p>
            <a:pPr algn="l"/>
            <a:r>
              <a:rPr lang="en-GB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week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12776"/>
            <a:ext cx="6417761" cy="462858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andara" panose="020E0502030303020204" pitchFamily="34" charset="0"/>
              </a:rPr>
              <a:t>75 points= Letter home (emailed). Badge to wear.</a:t>
            </a:r>
          </a:p>
          <a:p>
            <a:pPr>
              <a:buNone/>
            </a:pPr>
            <a:r>
              <a:rPr lang="en-GB" sz="2800" dirty="0">
                <a:latin typeface="Candara" panose="020E0502030303020204" pitchFamily="34" charset="0"/>
              </a:rPr>
              <a:t> </a:t>
            </a:r>
          </a:p>
          <a:p>
            <a:r>
              <a:rPr lang="en-GB" sz="2800" dirty="0">
                <a:latin typeface="Candara" panose="020E0502030303020204" pitchFamily="34" charset="0"/>
              </a:rPr>
              <a:t>3</a:t>
            </a:r>
            <a:r>
              <a:rPr lang="en-GB" sz="2800" baseline="30000" dirty="0">
                <a:latin typeface="Candara" panose="020E0502030303020204" pitchFamily="34" charset="0"/>
              </a:rPr>
              <a:t>rd</a:t>
            </a:r>
            <a:r>
              <a:rPr lang="en-GB" sz="2800" dirty="0">
                <a:latin typeface="Candara" panose="020E0502030303020204" pitchFamily="34" charset="0"/>
              </a:rPr>
              <a:t> badge: RAPS lanyard</a:t>
            </a:r>
          </a:p>
          <a:p>
            <a:endParaRPr lang="en-GB" sz="2800" dirty="0">
              <a:latin typeface="Candara" panose="020E0502030303020204" pitchFamily="34" charset="0"/>
            </a:endParaRPr>
          </a:p>
          <a:p>
            <a:r>
              <a:rPr lang="en-GB" sz="2800" dirty="0">
                <a:latin typeface="Candara" panose="020E0502030303020204" pitchFamily="34" charset="0"/>
              </a:rPr>
              <a:t>6</a:t>
            </a:r>
            <a:r>
              <a:rPr lang="en-GB" sz="2800" baseline="30000" dirty="0">
                <a:latin typeface="Candara" panose="020E0502030303020204" pitchFamily="34" charset="0"/>
              </a:rPr>
              <a:t>th</a:t>
            </a:r>
            <a:r>
              <a:rPr lang="en-GB" sz="2800" dirty="0">
                <a:latin typeface="Candara" panose="020E0502030303020204" pitchFamily="34" charset="0"/>
              </a:rPr>
              <a:t> badge: silver behaviour badge</a:t>
            </a:r>
          </a:p>
          <a:p>
            <a:endParaRPr lang="en-GB" sz="2800" dirty="0">
              <a:latin typeface="Candara" panose="020E0502030303020204" pitchFamily="34" charset="0"/>
            </a:endParaRPr>
          </a:p>
          <a:p>
            <a:r>
              <a:rPr lang="en-GB" sz="2800" dirty="0">
                <a:latin typeface="Candara" panose="020E0502030303020204" pitchFamily="34" charset="0"/>
              </a:rPr>
              <a:t>12</a:t>
            </a:r>
            <a:r>
              <a:rPr lang="en-GB" sz="2800" baseline="30000" dirty="0">
                <a:latin typeface="Candara" panose="020E0502030303020204" pitchFamily="34" charset="0"/>
              </a:rPr>
              <a:t>th</a:t>
            </a:r>
            <a:r>
              <a:rPr lang="en-GB" sz="2800" dirty="0">
                <a:latin typeface="Candara" panose="020E0502030303020204" pitchFamily="34" charset="0"/>
              </a:rPr>
              <a:t> badge: Gold behaviour badge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AA5073D-9F78-46E4-BB47-ED2AF5AD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8948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24135"/>
            <a:ext cx="4032448" cy="1143000"/>
          </a:xfrm>
        </p:spPr>
        <p:txBody>
          <a:bodyPr/>
          <a:lstStyle/>
          <a:p>
            <a:pPr algn="l"/>
            <a:r>
              <a:rPr lang="en-GB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Class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454" y="996751"/>
            <a:ext cx="8229600" cy="43891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sz="3000" dirty="0">
                <a:latin typeface="Candara" panose="020E0502030303020204" pitchFamily="34" charset="0"/>
              </a:rPr>
              <a:t>Three week rewards</a:t>
            </a:r>
          </a:p>
          <a:p>
            <a:endParaRPr lang="en-GB" sz="3000" dirty="0">
              <a:latin typeface="Candara" panose="020E0502030303020204" pitchFamily="34" charset="0"/>
            </a:endParaRPr>
          </a:p>
          <a:p>
            <a:r>
              <a:rPr lang="en-GB" sz="3000" dirty="0">
                <a:latin typeface="Candara" panose="020E0502030303020204" pitchFamily="34" charset="0"/>
              </a:rPr>
              <a:t>The class with the most points in each year group gets a £3.00 RAPS Cheque to display in their classroom. </a:t>
            </a:r>
          </a:p>
          <a:p>
            <a:pPr>
              <a:buNone/>
            </a:pPr>
            <a:endParaRPr lang="en-GB" sz="3000" dirty="0">
              <a:latin typeface="Candara" panose="020E0502030303020204" pitchFamily="34" charset="0"/>
            </a:endParaRPr>
          </a:p>
          <a:p>
            <a:r>
              <a:rPr lang="en-GB" sz="3000" dirty="0">
                <a:latin typeface="Candara" panose="020E0502030303020204" pitchFamily="34" charset="0"/>
              </a:rPr>
              <a:t>At the end of terms 2, 4 and 6 each class can ‘cash’ in their cheques to buy something for the class as a reward/treat. For example, an ice-cream each down the beach.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F5DF613-A74E-48AF-A29A-210074FD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ABB41FD-EDB9-43D9-A04A-CEB740465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5181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+mn-lt"/>
              </a:rPr>
              <a:t>Maths</a:t>
            </a:r>
            <a:endParaRPr lang="en-GB" sz="4800" b="1" u="sng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n-GB" sz="3600" dirty="0"/>
              <a:t>In maths this </a:t>
            </a:r>
            <a:r>
              <a:rPr lang="en-GB" sz="3600" dirty="0" smtClean="0"/>
              <a:t>term the children will be re-capping their knowledge from Year 1. </a:t>
            </a:r>
          </a:p>
          <a:p>
            <a:r>
              <a:rPr lang="en-GB" sz="3600" dirty="0" smtClean="0"/>
              <a:t>We will focus on number, place value, number bonds, addition and subtraction. </a:t>
            </a:r>
          </a:p>
          <a:p>
            <a:r>
              <a:rPr lang="en-GB" sz="3600" dirty="0" smtClean="0"/>
              <a:t>Each term will build on the children’s learning from Year 1 and the previous term</a:t>
            </a:r>
            <a:r>
              <a:rPr lang="en-GB" sz="2000" dirty="0" smtClean="0"/>
              <a:t>.</a:t>
            </a:r>
            <a:endParaRPr lang="en-US" sz="2000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105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English/RWI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01163" y="1403648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English: Focusing on the writing genre: Narrative. </a:t>
            </a:r>
          </a:p>
          <a:p>
            <a:r>
              <a:rPr lang="en-US" sz="3200" dirty="0" smtClean="0"/>
              <a:t>We will study: The Snail and the Whale by Julia Donaldson.</a:t>
            </a:r>
          </a:p>
          <a:p>
            <a:r>
              <a:rPr lang="en-US" sz="3200" dirty="0" smtClean="0"/>
              <a:t>RWI: Continuing where you left off in Year 1 before moving onto text based.</a:t>
            </a:r>
            <a:endParaRPr lang="en-US" sz="3200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500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597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b="1" u="sng" dirty="0" smtClean="0">
                <a:solidFill>
                  <a:srgbClr val="0000CC"/>
                </a:solidFill>
              </a:rPr>
              <a:t>RPC (Raps Primary Curriculum)</a:t>
            </a:r>
            <a:endParaRPr lang="en-GB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10356" y="1279703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sz="3200" dirty="0"/>
              <a:t>This week, the children have </a:t>
            </a:r>
            <a:r>
              <a:rPr lang="en-GB" sz="3200" dirty="0" smtClean="0"/>
              <a:t>begun our </a:t>
            </a:r>
            <a:r>
              <a:rPr lang="en-GB" sz="3200" dirty="0"/>
              <a:t>first topic</a:t>
            </a:r>
            <a:r>
              <a:rPr lang="en-GB" sz="3200" dirty="0" smtClean="0"/>
              <a:t>: Habitats as Homes.</a:t>
            </a:r>
          </a:p>
          <a:p>
            <a:r>
              <a:rPr lang="en-GB" sz="3200" dirty="0" smtClean="0"/>
              <a:t>We will also study:</a:t>
            </a:r>
          </a:p>
          <a:p>
            <a:r>
              <a:rPr lang="en-GB" sz="3200" dirty="0" smtClean="0"/>
              <a:t>Healthy Minds, Healthy Bodies.</a:t>
            </a:r>
          </a:p>
          <a:p>
            <a:r>
              <a:rPr lang="en-GB" sz="3200" dirty="0" smtClean="0"/>
              <a:t>Life as a Journey.</a:t>
            </a:r>
          </a:p>
          <a:p>
            <a:r>
              <a:rPr lang="en-GB" sz="3200" dirty="0" smtClean="0"/>
              <a:t>Our Man Made World</a:t>
            </a:r>
          </a:p>
          <a:p>
            <a:r>
              <a:rPr lang="en-GB" sz="3200" dirty="0" smtClean="0"/>
              <a:t>Significant People</a:t>
            </a:r>
          </a:p>
          <a:p>
            <a:r>
              <a:rPr lang="en-GB" sz="3200" dirty="0" smtClean="0"/>
              <a:t>What We Wear</a:t>
            </a:r>
          </a:p>
          <a:p>
            <a:endParaRPr lang="en-US" sz="3200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500" y="637383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947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Topic Home Learning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400" dirty="0" smtClean="0">
                <a:latin typeface="Candara" pitchFamily="34" charset="0"/>
              </a:rPr>
              <a:t>Home learning will happen at least once a term and will be associated with the current topic.</a:t>
            </a:r>
          </a:p>
          <a:p>
            <a:r>
              <a:rPr lang="en-GB" sz="2400" dirty="0" smtClean="0">
                <a:latin typeface="Candara" pitchFamily="34" charset="0"/>
              </a:rPr>
              <a:t>Please let it be the child’s learning - I don’t want to know how much you know of the Year 2 curriculum.</a:t>
            </a:r>
          </a:p>
          <a:p>
            <a:r>
              <a:rPr lang="en-GB" sz="2400" dirty="0" smtClean="0">
                <a:latin typeface="Candara" pitchFamily="34" charset="0"/>
              </a:rPr>
              <a:t> Please check the website every week for the blog. When it has a love to learn on it we will send it home in the children’s Love to Learn books. </a:t>
            </a:r>
          </a:p>
          <a:p>
            <a:endParaRPr lang="en-GB" sz="2800" dirty="0" smtClean="0">
              <a:latin typeface="Candara" pitchFamily="34" charset="0"/>
            </a:endParaRPr>
          </a:p>
          <a:p>
            <a:endParaRPr lang="en-GB" dirty="0" smtClean="0">
              <a:latin typeface="Candara" pitchFamily="34" charset="0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5807" y="637681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Times Tables Rock Stars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4000" dirty="0" smtClean="0">
                <a:latin typeface="Candara" pitchFamily="34" charset="0"/>
              </a:rPr>
              <a:t>Pupils will be given a TTR log in this term. </a:t>
            </a:r>
          </a:p>
          <a:p>
            <a:r>
              <a:rPr lang="en-GB" sz="4000" dirty="0" smtClean="0">
                <a:latin typeface="Candara" pitchFamily="34" charset="0"/>
              </a:rPr>
              <a:t>You can download the app.</a:t>
            </a:r>
          </a:p>
          <a:p>
            <a:r>
              <a:rPr lang="en-GB" sz="4000" dirty="0" smtClean="0">
                <a:latin typeface="Candara" pitchFamily="34" charset="0"/>
              </a:rPr>
              <a:t>They can practise as they so wish. </a:t>
            </a:r>
          </a:p>
          <a:p>
            <a:r>
              <a:rPr lang="en-GB" sz="4000" dirty="0" smtClean="0">
                <a:latin typeface="Candara" pitchFamily="34" charset="0"/>
              </a:rPr>
              <a:t>We will practise in class. </a:t>
            </a:r>
            <a:endParaRPr lang="en-GB" sz="4000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17240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404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Spelling Homework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556792"/>
            <a:ext cx="6347714" cy="388077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andara" pitchFamily="34" charset="0"/>
              </a:rPr>
              <a:t>Spellings will be sent home every Friday and tested the following Friday</a:t>
            </a:r>
            <a:r>
              <a:rPr lang="en-GB" sz="3200" dirty="0" smtClean="0">
                <a:latin typeface="Candara" pitchFamily="34" charset="0"/>
              </a:rPr>
              <a:t>.</a:t>
            </a:r>
          </a:p>
          <a:p>
            <a:r>
              <a:rPr lang="en-GB" sz="3200" dirty="0" smtClean="0">
                <a:latin typeface="Candara" pitchFamily="34" charset="0"/>
              </a:rPr>
              <a:t>We will have already learnt them during the week.</a:t>
            </a:r>
            <a:endParaRPr lang="en-GB" dirty="0" smtClean="0"/>
          </a:p>
          <a:p>
            <a:r>
              <a:rPr lang="en-GB" sz="3200" dirty="0" smtClean="0">
                <a:latin typeface="Candara" pitchFamily="34" charset="0"/>
              </a:rPr>
              <a:t>I will send home a practise sheet but I do not expect to see the sheet returned to me. </a:t>
            </a:r>
            <a:endParaRPr lang="en-GB" sz="3200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0331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Reading Records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We expect children at RAPS to read at least 4 times a week at home.</a:t>
            </a: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Parents, please comment in your child’s book every time they have read.</a:t>
            </a: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We have a Race to 100, please write ANY book the children read in your record … every book counts!</a:t>
            </a: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Please encourage your child to put their record in the box by the door, I cannot look through 30 blue book bags every day.</a:t>
            </a: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We also expect to see every child’s record every day because every 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week your child will be listened to by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me, Mr Brown or Mrs </a:t>
            </a:r>
            <a:r>
              <a:rPr lang="en-GB" dirty="0" err="1" smtClean="0">
                <a:latin typeface="Candara" panose="020E0502030303020204" pitchFamily="34" charset="0"/>
                <a:ea typeface="Times New Roman" panose="02020603050405020304" pitchFamily="18" charset="0"/>
              </a:rPr>
              <a:t>Fetherston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 and we will also make a comment.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I will check the record on a Friday and make a comment.</a:t>
            </a:r>
            <a:endParaRPr lang="en-GB" dirty="0">
              <a:latin typeface="Candara" pitchFamily="34" charset="0"/>
            </a:endParaRPr>
          </a:p>
          <a:p>
            <a:pPr indent="-347345" fontAlgn="base"/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If I haven’t seen your child’s record on the Friday I will be sending a letter home.</a:t>
            </a:r>
          </a:p>
          <a:p>
            <a:pPr indent="-347345" fontAlgn="base"/>
            <a:endParaRPr lang="en-GB" dirty="0" smtClean="0">
              <a:latin typeface="Candara" panose="020E0502030303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5807" y="6376817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68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Class Blogs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93837"/>
            <a:ext cx="6347714" cy="3880773"/>
          </a:xfrm>
        </p:spPr>
        <p:txBody>
          <a:bodyPr>
            <a:noAutofit/>
          </a:bodyPr>
          <a:lstStyle/>
          <a:p>
            <a:r>
              <a:rPr lang="en-GB" sz="3200" dirty="0" smtClean="0"/>
              <a:t>I will publish 3 blogs a week on our class page on RAPS website.</a:t>
            </a:r>
          </a:p>
          <a:p>
            <a:r>
              <a:rPr lang="en-GB" sz="3200" dirty="0" smtClean="0"/>
              <a:t>Please keep up to date with the website as it includes key information about our class.</a:t>
            </a:r>
          </a:p>
          <a:p>
            <a:r>
              <a:rPr lang="en-GB" sz="3200" dirty="0" smtClean="0"/>
              <a:t>Please let me know if you do not want your child’s photo’s on the school website.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62687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00CC"/>
                </a:solidFill>
              </a:rPr>
              <a:t>Open Door Policy!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628800"/>
            <a:ext cx="6347714" cy="3880773"/>
          </a:xfrm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0000CC"/>
                </a:solidFill>
              </a:rPr>
              <a:t>PLEASE</a:t>
            </a:r>
            <a:r>
              <a:rPr lang="en-GB" sz="3200" dirty="0" smtClean="0"/>
              <a:t> come and see me if you have </a:t>
            </a:r>
            <a:r>
              <a:rPr lang="en-GB" sz="3200" dirty="0" smtClean="0">
                <a:solidFill>
                  <a:srgbClr val="0000CC"/>
                </a:solidFill>
              </a:rPr>
              <a:t>ANY</a:t>
            </a:r>
            <a:r>
              <a:rPr lang="en-GB" sz="3200" dirty="0" smtClean="0"/>
              <a:t> problems. Big or small.</a:t>
            </a:r>
          </a:p>
          <a:p>
            <a:r>
              <a:rPr lang="en-GB" sz="3200" dirty="0" smtClean="0"/>
              <a:t>I sometimes may be chatting to other parents but please let Mr Brown or Mrs </a:t>
            </a:r>
            <a:r>
              <a:rPr lang="en-GB" sz="3200" dirty="0" err="1" smtClean="0"/>
              <a:t>Fetherston</a:t>
            </a:r>
            <a:r>
              <a:rPr lang="en-GB" sz="3200" dirty="0" smtClean="0"/>
              <a:t> know you would like to see me and I will arrange a suitable time with you. </a:t>
            </a:r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499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</a:rPr>
              <a:t>Other information</a:t>
            </a:r>
            <a:endParaRPr lang="en-GB" sz="4800" b="1" u="sng" dirty="0">
              <a:solidFill>
                <a:srgbClr val="0000CC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3872" y="1343472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800" dirty="0" smtClean="0">
                <a:latin typeface="+mj-lt"/>
              </a:rPr>
              <a:t>Tucking in shirts</a:t>
            </a:r>
          </a:p>
          <a:p>
            <a:r>
              <a:rPr lang="en-GB" sz="2800" dirty="0" smtClean="0">
                <a:latin typeface="+mj-lt"/>
              </a:rPr>
              <a:t>PE kits – All week</a:t>
            </a:r>
          </a:p>
          <a:p>
            <a:r>
              <a:rPr lang="en-GB" sz="2800" dirty="0" smtClean="0">
                <a:latin typeface="+mj-lt"/>
              </a:rPr>
              <a:t>Letters will now be sent by email. </a:t>
            </a:r>
          </a:p>
          <a:p>
            <a:r>
              <a:rPr lang="en-GB" sz="2800" dirty="0" smtClean="0">
                <a:latin typeface="+mj-lt"/>
              </a:rPr>
              <a:t>Money/Notes to the office please.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016" y="6296075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6995" y="-2265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ea typeface="Times New Roman" charset="0"/>
                <a:cs typeface="Times New Roman" charset="0"/>
              </a:rPr>
              <a:t>Any Questions?</a:t>
            </a:r>
            <a:br>
              <a:rPr lang="en-GB" sz="4800" b="1" u="sng" dirty="0" smtClean="0">
                <a:solidFill>
                  <a:srgbClr val="0000CC"/>
                </a:solidFill>
                <a:ea typeface="Times New Roman" charset="0"/>
                <a:cs typeface="Times New Roman" charset="0"/>
              </a:rPr>
            </a:br>
            <a:endParaRPr lang="en-GB" sz="4800" b="1" u="sng" dirty="0">
              <a:solidFill>
                <a:srgbClr val="0000CC"/>
              </a:solidFill>
              <a:ea typeface="Times New Roman" charset="0"/>
              <a:cs typeface="Times New Roman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5" y="2492896"/>
            <a:ext cx="6993277" cy="2108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6515" y="6270431"/>
            <a:ext cx="8784976" cy="484163"/>
          </a:xfrm>
        </p:spPr>
        <p:txBody>
          <a:bodyPr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charset="0"/>
                <a:ea typeface="Comic Sans MS" charset="0"/>
                <a:cs typeface="Comic Sans MS" charset="0"/>
              </a:rPr>
              <a:t>Collaboration, Autonomy, Diversity, Enquiry, Aspiration, Challenge, Engagement</a:t>
            </a:r>
            <a:endParaRPr lang="en-GB" sz="1600" i="1" dirty="0">
              <a:solidFill>
                <a:schemeClr val="tx1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2FEDD58093E64BB6D976222BEED941" ma:contentTypeVersion="11" ma:contentTypeDescription="Create a new document." ma:contentTypeScope="" ma:versionID="6c96625680369395ca6fc68aea44a1ea">
  <xsd:schema xmlns:xsd="http://www.w3.org/2001/XMLSchema" xmlns:xs="http://www.w3.org/2001/XMLSchema" xmlns:p="http://schemas.microsoft.com/office/2006/metadata/properties" xmlns:ns3="4c3d26b9-610e-4927-9a7d-ca11e634f99d" xmlns:ns4="eea92bb7-f070-4ab1-971d-71cd564f8f7e" targetNamespace="http://schemas.microsoft.com/office/2006/metadata/properties" ma:root="true" ma:fieldsID="2efb640a44d1fdfcda6b697db9bc23e0" ns3:_="" ns4:_="">
    <xsd:import namespace="4c3d26b9-610e-4927-9a7d-ca11e634f99d"/>
    <xsd:import namespace="eea92bb7-f070-4ab1-971d-71cd564f8f7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d26b9-610e-4927-9a7d-ca11e634f9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a92bb7-f070-4ab1-971d-71cd564f8f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7A2857-FCDB-4514-A138-28DE04F0A3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3d26b9-610e-4927-9a7d-ca11e634f99d"/>
    <ds:schemaRef ds:uri="eea92bb7-f070-4ab1-971d-71cd564f8f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421029-D695-4987-8C87-35F98FA34BC3}">
  <ds:schemaRefs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eea92bb7-f070-4ab1-971d-71cd564f8f7e"/>
    <ds:schemaRef ds:uri="http://schemas.microsoft.com/office/infopath/2007/PartnerControls"/>
    <ds:schemaRef ds:uri="4c3d26b9-610e-4927-9a7d-ca11e634f99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8C917C2-5A57-429B-AE19-40F80A3EBB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763</TotalTime>
  <Words>1587</Words>
  <Application>Microsoft Office PowerPoint</Application>
  <PresentationFormat>On-screen Show (4:3)</PresentationFormat>
  <Paragraphs>178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Candara</vt:lpstr>
      <vt:lpstr>Comic Sans MS</vt:lpstr>
      <vt:lpstr>Times New Roman</vt:lpstr>
      <vt:lpstr>Trebuchet MS</vt:lpstr>
      <vt:lpstr>Wingdings</vt:lpstr>
      <vt:lpstr>Wingdings 3</vt:lpstr>
      <vt:lpstr>Facet</vt:lpstr>
      <vt:lpstr>PowerPoint Presentation</vt:lpstr>
      <vt:lpstr>Who We Are:</vt:lpstr>
      <vt:lpstr>The School Day: (ish)</vt:lpstr>
      <vt:lpstr>The Arts Curriculum:</vt:lpstr>
      <vt:lpstr>The Beginning of the Day</vt:lpstr>
      <vt:lpstr>The End of the Day</vt:lpstr>
      <vt:lpstr>Core Values</vt:lpstr>
      <vt:lpstr>Behaviour For Learning</vt:lpstr>
      <vt:lpstr>PowerPoint Presentation</vt:lpstr>
      <vt:lpstr>Sanctions</vt:lpstr>
      <vt:lpstr>PowerPoint Presentation</vt:lpstr>
      <vt:lpstr>PowerPoint Presentation</vt:lpstr>
      <vt:lpstr>Behaviour Points</vt:lpstr>
      <vt:lpstr>Daily rewards</vt:lpstr>
      <vt:lpstr>Weekly Rewards</vt:lpstr>
      <vt:lpstr>Three week rewards</vt:lpstr>
      <vt:lpstr>Class rewards</vt:lpstr>
      <vt:lpstr>Maths</vt:lpstr>
      <vt:lpstr>English/RWI</vt:lpstr>
      <vt:lpstr>RPC (Raps Primary Curriculum)</vt:lpstr>
      <vt:lpstr>Topic Home Learning</vt:lpstr>
      <vt:lpstr>Times Tables Rock Stars</vt:lpstr>
      <vt:lpstr>Spelling Homework</vt:lpstr>
      <vt:lpstr>Reading Records</vt:lpstr>
      <vt:lpstr>Class Blogs</vt:lpstr>
      <vt:lpstr>Open Door Policy!</vt:lpstr>
      <vt:lpstr>Other information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Alice Rees-Boughton</cp:lastModifiedBy>
  <cp:revision>87</cp:revision>
  <cp:lastPrinted>2014-06-04T14:05:29Z</cp:lastPrinted>
  <dcterms:created xsi:type="dcterms:W3CDTF">2014-04-23T06:54:06Z</dcterms:created>
  <dcterms:modified xsi:type="dcterms:W3CDTF">2019-09-05T14:51:10Z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0x010100BA2FEDD58093E64BB6D976222BEED941</vt:lpwstr>
  </property>
</Properties>
</file>