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>
        <p:scale>
          <a:sx n="50" d="100"/>
          <a:sy n="50" d="100"/>
        </p:scale>
        <p:origin x="1530" y="1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615C08-A9D1-4526-A556-75061F209AC7}" type="datetimeFigureOut">
              <a:rPr lang="en-GB" smtClean="0"/>
              <a:t>28/02/2018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2D424-48E7-4938-8653-33A7EA42FB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19069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615C08-A9D1-4526-A556-75061F209AC7}" type="datetimeFigureOut">
              <a:rPr lang="en-GB" smtClean="0"/>
              <a:t>28/02/2018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2D424-48E7-4938-8653-33A7EA42FB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93018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615C08-A9D1-4526-A556-75061F209AC7}" type="datetimeFigureOut">
              <a:rPr lang="en-GB" smtClean="0"/>
              <a:t>28/02/2018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2D424-48E7-4938-8653-33A7EA42FB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87057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615C08-A9D1-4526-A556-75061F209AC7}" type="datetimeFigureOut">
              <a:rPr lang="en-GB" smtClean="0"/>
              <a:t>28/02/2018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2D424-48E7-4938-8653-33A7EA42FB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85769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615C08-A9D1-4526-A556-75061F209AC7}" type="datetimeFigureOut">
              <a:rPr lang="en-GB" smtClean="0"/>
              <a:t>28/02/2018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2D424-48E7-4938-8653-33A7EA42FB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04220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615C08-A9D1-4526-A556-75061F209AC7}" type="datetimeFigureOut">
              <a:rPr lang="en-GB" smtClean="0"/>
              <a:t>28/02/2018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2D424-48E7-4938-8653-33A7EA42FB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91933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615C08-A9D1-4526-A556-75061F209AC7}" type="datetimeFigureOut">
              <a:rPr lang="en-GB" smtClean="0"/>
              <a:t>28/02/2018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2D424-48E7-4938-8653-33A7EA42FB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91736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615C08-A9D1-4526-A556-75061F209AC7}" type="datetimeFigureOut">
              <a:rPr lang="en-GB" smtClean="0"/>
              <a:t>28/02/2018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2D424-48E7-4938-8653-33A7EA42FB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02965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615C08-A9D1-4526-A556-75061F209AC7}" type="datetimeFigureOut">
              <a:rPr lang="en-GB" smtClean="0"/>
              <a:t>28/02/2018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2D424-48E7-4938-8653-33A7EA42FB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59400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615C08-A9D1-4526-A556-75061F209AC7}" type="datetimeFigureOut">
              <a:rPr lang="en-GB" smtClean="0"/>
              <a:t>28/02/2018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2D424-48E7-4938-8653-33A7EA42FB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35323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615C08-A9D1-4526-A556-75061F209AC7}" type="datetimeFigureOut">
              <a:rPr lang="en-GB" smtClean="0"/>
              <a:t>28/02/2018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2D424-48E7-4938-8653-33A7EA42FB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84936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615C08-A9D1-4526-A556-75061F209AC7}" type="datetimeFigureOut">
              <a:rPr lang="en-GB" smtClean="0"/>
              <a:t>28/02/2018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82D424-48E7-4938-8653-33A7EA42FB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59958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38298993"/>
              </p:ext>
            </p:extLst>
          </p:nvPr>
        </p:nvGraphicFramePr>
        <p:xfrm>
          <a:off x="495300" y="789865"/>
          <a:ext cx="5924550" cy="879545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74850">
                  <a:extLst>
                    <a:ext uri="{9D8B030D-6E8A-4147-A177-3AD203B41FA5}">
                      <a16:colId xmlns:a16="http://schemas.microsoft.com/office/drawing/2014/main" val="3354919896"/>
                    </a:ext>
                  </a:extLst>
                </a:gridCol>
                <a:gridCol w="1974850">
                  <a:extLst>
                    <a:ext uri="{9D8B030D-6E8A-4147-A177-3AD203B41FA5}">
                      <a16:colId xmlns:a16="http://schemas.microsoft.com/office/drawing/2014/main" val="3692713176"/>
                    </a:ext>
                  </a:extLst>
                </a:gridCol>
                <a:gridCol w="1974850">
                  <a:extLst>
                    <a:ext uri="{9D8B030D-6E8A-4147-A177-3AD203B41FA5}">
                      <a16:colId xmlns:a16="http://schemas.microsoft.com/office/drawing/2014/main" val="708223250"/>
                    </a:ext>
                  </a:extLst>
                </a:gridCol>
              </a:tblGrid>
              <a:tr h="552456"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XCCW Joined 8a" panose="03050602040000000000" pitchFamily="66" charset="0"/>
                        </a:rPr>
                        <a:t>Item</a:t>
                      </a:r>
                      <a:r>
                        <a:rPr lang="en-GB" sz="1200" baseline="0" dirty="0" smtClean="0">
                          <a:latin typeface="XCCW Joined 8a" panose="03050602040000000000" pitchFamily="66" charset="0"/>
                        </a:rPr>
                        <a:t> to measure</a:t>
                      </a:r>
                      <a:endParaRPr lang="en-GB" sz="1200" dirty="0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XCCW Joined 8a" panose="03050602040000000000" pitchFamily="66" charset="0"/>
                        </a:rPr>
                        <a:t>Vessel</a:t>
                      </a:r>
                      <a:endParaRPr lang="en-GB" sz="1200" dirty="0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XCCW Joined 8a" panose="03050602040000000000" pitchFamily="66" charset="0"/>
                        </a:rPr>
                        <a:t>Unit of Measure</a:t>
                      </a:r>
                      <a:endParaRPr lang="en-GB" sz="1200" dirty="0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1527859"/>
                  </a:ext>
                </a:extLst>
              </a:tr>
              <a:tr h="610605"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XCCW Joined 8a" panose="03050602040000000000" pitchFamily="66" charset="0"/>
                        </a:rPr>
                        <a:t>Milk needed to make a cake</a:t>
                      </a:r>
                      <a:endParaRPr lang="en-GB" sz="1200" dirty="0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XCCW Joined 8a" panose="03050602040000000000" pitchFamily="66" charset="0"/>
                        </a:rPr>
                        <a:t>Ruler,</a:t>
                      </a:r>
                      <a:r>
                        <a:rPr lang="en-GB" sz="1200" baseline="0" dirty="0" smtClean="0">
                          <a:latin typeface="XCCW Joined 8a" panose="03050602040000000000" pitchFamily="66" charset="0"/>
                        </a:rPr>
                        <a:t> </a:t>
                      </a:r>
                      <a:r>
                        <a:rPr lang="en-GB" sz="1200" dirty="0" smtClean="0">
                          <a:latin typeface="XCCW Joined 8a" panose="03050602040000000000" pitchFamily="66" charset="0"/>
                        </a:rPr>
                        <a:t>Measuring</a:t>
                      </a:r>
                      <a:r>
                        <a:rPr lang="en-GB" sz="1200" baseline="0" dirty="0" smtClean="0">
                          <a:latin typeface="XCCW Joined 8a" panose="03050602040000000000" pitchFamily="66" charset="0"/>
                        </a:rPr>
                        <a:t> Jug, Scales</a:t>
                      </a:r>
                      <a:endParaRPr lang="en-GB" sz="1200" dirty="0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XCCW Joined 8a" panose="03050602040000000000" pitchFamily="66" charset="0"/>
                        </a:rPr>
                        <a:t>Degrees, Millilitres,</a:t>
                      </a:r>
                      <a:r>
                        <a:rPr lang="en-GB" sz="1200" baseline="0" dirty="0" smtClean="0">
                          <a:latin typeface="XCCW Joined 8a" panose="03050602040000000000" pitchFamily="66" charset="0"/>
                        </a:rPr>
                        <a:t> Grams </a:t>
                      </a:r>
                      <a:endParaRPr lang="en-GB" sz="1200" dirty="0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03018885"/>
                  </a:ext>
                </a:extLst>
              </a:tr>
              <a:tr h="450498"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XCCW Joined 8a" panose="03050602040000000000" pitchFamily="66" charset="0"/>
                        </a:rPr>
                        <a:t>Length of a</a:t>
                      </a:r>
                      <a:r>
                        <a:rPr lang="en-GB" sz="1200" baseline="0" dirty="0" smtClean="0">
                          <a:latin typeface="XCCW Joined 8a" panose="03050602040000000000" pitchFamily="66" charset="0"/>
                        </a:rPr>
                        <a:t> book</a:t>
                      </a:r>
                      <a:endParaRPr lang="en-GB" sz="1200" dirty="0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XCCW Joined 8a" panose="03050602040000000000" pitchFamily="66" charset="0"/>
                        </a:rPr>
                        <a:t>Measuring Jug,</a:t>
                      </a:r>
                      <a:r>
                        <a:rPr lang="en-GB" sz="1200" baseline="0" dirty="0" smtClean="0">
                          <a:latin typeface="XCCW Joined 8a" panose="03050602040000000000" pitchFamily="66" charset="0"/>
                        </a:rPr>
                        <a:t> </a:t>
                      </a:r>
                      <a:r>
                        <a:rPr lang="en-GB" sz="1200" dirty="0" smtClean="0">
                          <a:latin typeface="XCCW Joined 8a" panose="03050602040000000000" pitchFamily="66" charset="0"/>
                        </a:rPr>
                        <a:t>Ruler, Scales</a:t>
                      </a:r>
                      <a:endParaRPr lang="en-GB" sz="1200" dirty="0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XCCW Joined 8a" panose="03050602040000000000" pitchFamily="66" charset="0"/>
                        </a:rPr>
                        <a:t>Centimetres, Kilograms, Metres</a:t>
                      </a:r>
                      <a:endParaRPr lang="en-GB" sz="1200" dirty="0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85398526"/>
                  </a:ext>
                </a:extLst>
              </a:tr>
              <a:tr h="589413"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XCCW Joined 8a" panose="03050602040000000000" pitchFamily="66" charset="0"/>
                        </a:rPr>
                        <a:t>Temperature of</a:t>
                      </a:r>
                      <a:r>
                        <a:rPr lang="en-GB" sz="1200" baseline="0" dirty="0" smtClean="0">
                          <a:latin typeface="XCCW Joined 8a" panose="03050602040000000000" pitchFamily="66" charset="0"/>
                        </a:rPr>
                        <a:t> a classroom</a:t>
                      </a:r>
                      <a:endParaRPr lang="en-GB" sz="1200" dirty="0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XCCW Joined 8a" panose="03050602040000000000" pitchFamily="66" charset="0"/>
                        </a:rPr>
                        <a:t>Thermometer, Ruler, Measuring Jug</a:t>
                      </a:r>
                      <a:endParaRPr lang="en-GB" sz="1200" dirty="0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XCCW Joined 8a" panose="03050602040000000000" pitchFamily="66" charset="0"/>
                        </a:rPr>
                        <a:t>Degrees, Grams, Litres</a:t>
                      </a:r>
                      <a:endParaRPr lang="en-GB" sz="1200" dirty="0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22390220"/>
                  </a:ext>
                </a:extLst>
              </a:tr>
              <a:tr h="630697"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XCCW Joined 8a" panose="03050602040000000000" pitchFamily="66" charset="0"/>
                        </a:rPr>
                        <a:t>Weight of some flour</a:t>
                      </a:r>
                      <a:endParaRPr lang="en-GB" sz="1200" dirty="0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XCCW Joined 8a" panose="03050602040000000000" pitchFamily="66" charset="0"/>
                        </a:rPr>
                        <a:t>Tape Measure,</a:t>
                      </a:r>
                      <a:r>
                        <a:rPr lang="en-GB" sz="1200" baseline="0" dirty="0" smtClean="0">
                          <a:latin typeface="XCCW Joined 8a" panose="03050602040000000000" pitchFamily="66" charset="0"/>
                        </a:rPr>
                        <a:t> Thermometer, </a:t>
                      </a:r>
                      <a:r>
                        <a:rPr lang="en-GB" sz="1200" dirty="0" smtClean="0">
                          <a:latin typeface="XCCW Joined 8a" panose="03050602040000000000" pitchFamily="66" charset="0"/>
                        </a:rPr>
                        <a:t>Weighing scales</a:t>
                      </a:r>
                      <a:endParaRPr lang="en-GB" sz="1200" dirty="0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XCCW Joined 8a" panose="03050602040000000000" pitchFamily="66" charset="0"/>
                        </a:rPr>
                        <a:t>Grams, Degrees, Litres</a:t>
                      </a:r>
                      <a:endParaRPr lang="en-GB" sz="1200" dirty="0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8115477"/>
                  </a:ext>
                </a:extLst>
              </a:tr>
              <a:tr h="630697"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XCCW Joined 8a" panose="03050602040000000000" pitchFamily="66" charset="0"/>
                        </a:rPr>
                        <a:t>Weight</a:t>
                      </a:r>
                      <a:r>
                        <a:rPr lang="en-GB" sz="1200" baseline="0" dirty="0" smtClean="0">
                          <a:latin typeface="XCCW Joined 8a" panose="03050602040000000000" pitchFamily="66" charset="0"/>
                        </a:rPr>
                        <a:t> of a human</a:t>
                      </a:r>
                      <a:endParaRPr lang="en-GB" sz="1200" dirty="0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XCCW Joined 8a" panose="03050602040000000000" pitchFamily="66" charset="0"/>
                        </a:rPr>
                        <a:t>Tape</a:t>
                      </a:r>
                      <a:r>
                        <a:rPr lang="en-GB" sz="1200" baseline="0" dirty="0" smtClean="0">
                          <a:latin typeface="XCCW Joined 8a" panose="03050602040000000000" pitchFamily="66" charset="0"/>
                        </a:rPr>
                        <a:t> Measure. </a:t>
                      </a:r>
                      <a:r>
                        <a:rPr lang="en-GB" sz="1200" dirty="0" smtClean="0">
                          <a:latin typeface="XCCW Joined 8a" panose="03050602040000000000" pitchFamily="66" charset="0"/>
                        </a:rPr>
                        <a:t>Scales, Measuring Jug</a:t>
                      </a:r>
                      <a:endParaRPr lang="en-GB" sz="1200" dirty="0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XCCW Joined 8a" panose="03050602040000000000" pitchFamily="66" charset="0"/>
                        </a:rPr>
                        <a:t>Kilograms, Grams, Degrees</a:t>
                      </a:r>
                      <a:endParaRPr lang="en-GB" sz="1200" dirty="0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35970865"/>
                  </a:ext>
                </a:extLst>
              </a:tr>
              <a:tr h="464730"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XCCW Joined 8a" panose="03050602040000000000" pitchFamily="66" charset="0"/>
                        </a:rPr>
                        <a:t>Length</a:t>
                      </a:r>
                      <a:r>
                        <a:rPr lang="en-GB" sz="1200" baseline="0" dirty="0" smtClean="0">
                          <a:latin typeface="XCCW Joined 8a" panose="03050602040000000000" pitchFamily="66" charset="0"/>
                        </a:rPr>
                        <a:t> of a person</a:t>
                      </a:r>
                      <a:endParaRPr lang="en-GB" sz="1200" dirty="0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XCCW Joined 8a" panose="03050602040000000000" pitchFamily="66" charset="0"/>
                        </a:rPr>
                        <a:t>Tape measure, Ruler, Thermometer</a:t>
                      </a:r>
                      <a:endParaRPr lang="en-GB" sz="1200" dirty="0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XCCW Joined 8a" panose="03050602040000000000" pitchFamily="66" charset="0"/>
                        </a:rPr>
                        <a:t>Metres, Millimetres, Litres </a:t>
                      </a:r>
                      <a:endParaRPr lang="en-GB" sz="1200" dirty="0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02258762"/>
                  </a:ext>
                </a:extLst>
              </a:tr>
              <a:tr h="450498"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XCCW Joined 8a" panose="03050602040000000000" pitchFamily="66" charset="0"/>
                        </a:rPr>
                        <a:t>Length of a rubber</a:t>
                      </a:r>
                      <a:endParaRPr lang="en-GB" sz="1200" dirty="0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XCCW Joined 8a" panose="03050602040000000000" pitchFamily="66" charset="0"/>
                        </a:rPr>
                        <a:t>Ruler, Measuring</a:t>
                      </a:r>
                      <a:r>
                        <a:rPr lang="en-GB" sz="1200" baseline="0" dirty="0" smtClean="0">
                          <a:latin typeface="XCCW Joined 8a" panose="03050602040000000000" pitchFamily="66" charset="0"/>
                        </a:rPr>
                        <a:t> Jug, Scales</a:t>
                      </a:r>
                      <a:endParaRPr lang="en-GB" sz="1200" dirty="0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XCCW Joined 8a" panose="03050602040000000000" pitchFamily="66" charset="0"/>
                        </a:rPr>
                        <a:t>Millimetres, Millilitres, Grams</a:t>
                      </a:r>
                      <a:endParaRPr lang="en-GB" sz="1200" dirty="0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57037768"/>
                  </a:ext>
                </a:extLst>
              </a:tr>
              <a:tr h="630697"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XCCW Joined 8a" panose="03050602040000000000" pitchFamily="66" charset="0"/>
                        </a:rPr>
                        <a:t>Water needed</a:t>
                      </a:r>
                      <a:r>
                        <a:rPr lang="en-GB" sz="1200" baseline="0" dirty="0" smtClean="0">
                          <a:latin typeface="XCCW Joined 8a" panose="03050602040000000000" pitchFamily="66" charset="0"/>
                        </a:rPr>
                        <a:t> to fill a bath tub</a:t>
                      </a:r>
                      <a:endParaRPr lang="en-GB" sz="1200" dirty="0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XCCW Joined 8a" panose="03050602040000000000" pitchFamily="66" charset="0"/>
                        </a:rPr>
                        <a:t>Tape Measure,</a:t>
                      </a:r>
                      <a:r>
                        <a:rPr lang="en-GB" sz="1200" baseline="0" dirty="0" smtClean="0">
                          <a:latin typeface="XCCW Joined 8a" panose="03050602040000000000" pitchFamily="66" charset="0"/>
                        </a:rPr>
                        <a:t> Thermometer, </a:t>
                      </a:r>
                      <a:r>
                        <a:rPr lang="en-GB" sz="1200" dirty="0" smtClean="0">
                          <a:latin typeface="XCCW Joined 8a" panose="03050602040000000000" pitchFamily="66" charset="0"/>
                        </a:rPr>
                        <a:t>Measuring jug</a:t>
                      </a:r>
                      <a:endParaRPr lang="en-GB" sz="1200" dirty="0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XCCW Joined 8a" panose="03050602040000000000" pitchFamily="66" charset="0"/>
                        </a:rPr>
                        <a:t>Grams, Degrees, Litres</a:t>
                      </a:r>
                      <a:endParaRPr lang="en-GB" sz="1200" dirty="0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9466367"/>
                  </a:ext>
                </a:extLst>
              </a:tr>
              <a:tr h="630697"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XCCW Joined 8a" panose="03050602040000000000" pitchFamily="66" charset="0"/>
                        </a:rPr>
                        <a:t>Amount of squash</a:t>
                      </a:r>
                      <a:r>
                        <a:rPr lang="en-GB" sz="1200" baseline="0" dirty="0" smtClean="0">
                          <a:latin typeface="XCCW Joined 8a" panose="03050602040000000000" pitchFamily="66" charset="0"/>
                        </a:rPr>
                        <a:t> in a cup</a:t>
                      </a:r>
                      <a:endParaRPr lang="en-GB" sz="1200" dirty="0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XCCW Joined 8a" panose="03050602040000000000" pitchFamily="66" charset="0"/>
                        </a:rPr>
                        <a:t>Tape Measure, Measuring jug, Scales</a:t>
                      </a:r>
                      <a:endParaRPr lang="en-GB" sz="1200" dirty="0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XCCW Joined 8a" panose="03050602040000000000" pitchFamily="66" charset="0"/>
                        </a:rPr>
                        <a:t>Millilitres, Litres, Grams</a:t>
                      </a:r>
                      <a:endParaRPr lang="en-GB" sz="1200" dirty="0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44057436"/>
                  </a:ext>
                </a:extLst>
              </a:tr>
              <a:tr h="630697">
                <a:tc gridSpan="3">
                  <a:txBody>
                    <a:bodyPr/>
                    <a:lstStyle/>
                    <a:p>
                      <a:endParaRPr lang="en-GB" sz="1200" dirty="0" smtClean="0">
                        <a:latin typeface="XCCW Joined 8a" panose="03050602040000000000" pitchFamily="66" charset="0"/>
                      </a:endParaRPr>
                    </a:p>
                    <a:p>
                      <a:r>
                        <a:rPr lang="en-GB" sz="1200" dirty="0" smtClean="0">
                          <a:solidFill>
                            <a:srgbClr val="FF0000"/>
                          </a:solidFill>
                          <a:latin typeface="XCCW Joined 8a" panose="03050602040000000000" pitchFamily="66" charset="0"/>
                        </a:rPr>
                        <a:t>CHALLENGE:</a:t>
                      </a:r>
                      <a:r>
                        <a:rPr lang="en-GB" sz="1200" baseline="0" dirty="0" smtClean="0">
                          <a:solidFill>
                            <a:srgbClr val="FF0000"/>
                          </a:solidFill>
                          <a:latin typeface="XCCW Joined 8a" panose="03050602040000000000" pitchFamily="66" charset="0"/>
                        </a:rPr>
                        <a:t> Now write your own</a:t>
                      </a:r>
                    </a:p>
                    <a:p>
                      <a:endParaRPr lang="en-GB" sz="1200" dirty="0">
                        <a:solidFill>
                          <a:srgbClr val="FF0000"/>
                        </a:solidFill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sz="1200" dirty="0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sz="1200" dirty="0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4463994"/>
                  </a:ext>
                </a:extLst>
              </a:tr>
              <a:tr h="659780">
                <a:tc>
                  <a:txBody>
                    <a:bodyPr/>
                    <a:lstStyle/>
                    <a:p>
                      <a:endParaRPr lang="en-GB" sz="1200" dirty="0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52444226"/>
                  </a:ext>
                </a:extLst>
              </a:tr>
              <a:tr h="868480">
                <a:tc>
                  <a:txBody>
                    <a:bodyPr/>
                    <a:lstStyle/>
                    <a:p>
                      <a:endParaRPr lang="en-GB" sz="1200" dirty="0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40428973"/>
                  </a:ext>
                </a:extLst>
              </a:tr>
              <a:tr h="935189">
                <a:tc>
                  <a:txBody>
                    <a:bodyPr/>
                    <a:lstStyle/>
                    <a:p>
                      <a:endParaRPr lang="en-GB" sz="1200" dirty="0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14091670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495300" y="348701"/>
            <a:ext cx="60709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>
                <a:latin typeface="XCCW Joined 8a" panose="03050602040000000000" pitchFamily="66" charset="0"/>
              </a:rPr>
              <a:t>IALT: Choose appropriate standard units and vessels to measure.</a:t>
            </a:r>
            <a:endParaRPr lang="en-GB" sz="1200" dirty="0">
              <a:latin typeface="XCCW Joined 8a" panose="03050602040000000000" pitchFamily="66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04913" y="228600"/>
            <a:ext cx="6261315" cy="9391650"/>
          </a:xfrm>
          <a:prstGeom prst="rect">
            <a:avLst/>
          </a:prstGeom>
          <a:noFill/>
          <a:ln w="1270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26" name="Picture 2" descr="Image result for chilli challeng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8581" y="8975718"/>
            <a:ext cx="734458" cy="609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624315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41658029"/>
              </p:ext>
            </p:extLst>
          </p:nvPr>
        </p:nvGraphicFramePr>
        <p:xfrm>
          <a:off x="495300" y="789865"/>
          <a:ext cx="5924550" cy="863026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74850">
                  <a:extLst>
                    <a:ext uri="{9D8B030D-6E8A-4147-A177-3AD203B41FA5}">
                      <a16:colId xmlns:a16="http://schemas.microsoft.com/office/drawing/2014/main" val="3354919896"/>
                    </a:ext>
                  </a:extLst>
                </a:gridCol>
                <a:gridCol w="2311400">
                  <a:extLst>
                    <a:ext uri="{9D8B030D-6E8A-4147-A177-3AD203B41FA5}">
                      <a16:colId xmlns:a16="http://schemas.microsoft.com/office/drawing/2014/main" val="3692713176"/>
                    </a:ext>
                  </a:extLst>
                </a:gridCol>
                <a:gridCol w="1638300">
                  <a:extLst>
                    <a:ext uri="{9D8B030D-6E8A-4147-A177-3AD203B41FA5}">
                      <a16:colId xmlns:a16="http://schemas.microsoft.com/office/drawing/2014/main" val="465863434"/>
                    </a:ext>
                  </a:extLst>
                </a:gridCol>
              </a:tblGrid>
              <a:tr h="509576"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XCCW Joined 8a" panose="03050602040000000000" pitchFamily="66" charset="0"/>
                        </a:rPr>
                        <a:t>Item</a:t>
                      </a:r>
                      <a:r>
                        <a:rPr lang="en-GB" sz="1200" baseline="0" dirty="0" smtClean="0">
                          <a:latin typeface="XCCW Joined 8a" panose="03050602040000000000" pitchFamily="66" charset="0"/>
                        </a:rPr>
                        <a:t> to measure</a:t>
                      </a:r>
                      <a:endParaRPr lang="en-GB" sz="1200" dirty="0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XCCW Joined 8a" panose="03050602040000000000" pitchFamily="66" charset="0"/>
                        </a:rPr>
                        <a:t>Vessel</a:t>
                      </a:r>
                      <a:endParaRPr lang="en-GB" sz="1200" dirty="0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XCCW Joined 8a" panose="03050602040000000000" pitchFamily="66" charset="0"/>
                        </a:rPr>
                        <a:t>Unit of Measure</a:t>
                      </a:r>
                      <a:endParaRPr lang="en-GB" sz="1200" dirty="0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1527859"/>
                  </a:ext>
                </a:extLst>
              </a:tr>
              <a:tr h="592474"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XCCW Joined 8a" panose="03050602040000000000" pitchFamily="66" charset="0"/>
                        </a:rPr>
                        <a:t>Milk needed to make a cake</a:t>
                      </a:r>
                      <a:endParaRPr lang="en-GB" sz="1200" dirty="0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 smtClean="0">
                        <a:latin typeface="XCCW Joined 8a" panose="03050602040000000000" pitchFamily="66" charset="0"/>
                      </a:endParaRPr>
                    </a:p>
                    <a:p>
                      <a:endParaRPr lang="en-GB" sz="1200" dirty="0" smtClean="0">
                        <a:latin typeface="XCCW Joined 8a" panose="03050602040000000000" pitchFamily="66" charset="0"/>
                      </a:endParaRPr>
                    </a:p>
                    <a:p>
                      <a:endParaRPr lang="en-GB" sz="1200" dirty="0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03018885"/>
                  </a:ext>
                </a:extLst>
              </a:tr>
              <a:tr h="592474"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XCCW Joined 8a" panose="03050602040000000000" pitchFamily="66" charset="0"/>
                        </a:rPr>
                        <a:t>Length of a</a:t>
                      </a:r>
                      <a:r>
                        <a:rPr lang="en-GB" sz="1200" baseline="0" dirty="0" smtClean="0">
                          <a:latin typeface="XCCW Joined 8a" panose="03050602040000000000" pitchFamily="66" charset="0"/>
                        </a:rPr>
                        <a:t> book</a:t>
                      </a:r>
                      <a:endParaRPr lang="en-GB" sz="1200" dirty="0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 smtClean="0">
                        <a:latin typeface="XCCW Joined 8a" panose="03050602040000000000" pitchFamily="66" charset="0"/>
                      </a:endParaRPr>
                    </a:p>
                    <a:p>
                      <a:endParaRPr lang="en-GB" sz="1200" dirty="0" smtClean="0">
                        <a:latin typeface="XCCW Joined 8a" panose="03050602040000000000" pitchFamily="66" charset="0"/>
                      </a:endParaRPr>
                    </a:p>
                    <a:p>
                      <a:endParaRPr lang="en-GB" sz="1200" dirty="0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85398526"/>
                  </a:ext>
                </a:extLst>
              </a:tr>
              <a:tr h="516301"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XCCW Joined 8a" panose="03050602040000000000" pitchFamily="66" charset="0"/>
                        </a:rPr>
                        <a:t>Temperature of</a:t>
                      </a:r>
                      <a:r>
                        <a:rPr lang="en-GB" sz="1200" baseline="0" dirty="0" smtClean="0">
                          <a:latin typeface="XCCW Joined 8a" panose="03050602040000000000" pitchFamily="66" charset="0"/>
                        </a:rPr>
                        <a:t> a classroom</a:t>
                      </a:r>
                      <a:endParaRPr lang="en-GB" sz="1200" dirty="0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22390220"/>
                  </a:ext>
                </a:extLst>
              </a:tr>
              <a:tr h="552465"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XCCW Joined 8a" panose="03050602040000000000" pitchFamily="66" charset="0"/>
                        </a:rPr>
                        <a:t>Weight of some flour</a:t>
                      </a:r>
                      <a:endParaRPr lang="en-GB" sz="1200" dirty="0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8115477"/>
                  </a:ext>
                </a:extLst>
              </a:tr>
              <a:tr h="552465"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XCCW Joined 8a" panose="03050602040000000000" pitchFamily="66" charset="0"/>
                        </a:rPr>
                        <a:t>Weight</a:t>
                      </a:r>
                      <a:r>
                        <a:rPr lang="en-GB" sz="1200" baseline="0" dirty="0" smtClean="0">
                          <a:latin typeface="XCCW Joined 8a" panose="03050602040000000000" pitchFamily="66" charset="0"/>
                        </a:rPr>
                        <a:t> of a human</a:t>
                      </a:r>
                      <a:endParaRPr lang="en-GB" sz="1200" dirty="0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35970865"/>
                  </a:ext>
                </a:extLst>
              </a:tr>
              <a:tr h="592474"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XCCW Joined 8a" panose="03050602040000000000" pitchFamily="66" charset="0"/>
                        </a:rPr>
                        <a:t>Length</a:t>
                      </a:r>
                      <a:r>
                        <a:rPr lang="en-GB" sz="1200" baseline="0" dirty="0" smtClean="0">
                          <a:latin typeface="XCCW Joined 8a" panose="03050602040000000000" pitchFamily="66" charset="0"/>
                        </a:rPr>
                        <a:t> of a person</a:t>
                      </a:r>
                      <a:endParaRPr lang="en-GB" sz="1200" dirty="0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 smtClean="0">
                        <a:latin typeface="XCCW Joined 8a" panose="03050602040000000000" pitchFamily="66" charset="0"/>
                      </a:endParaRPr>
                    </a:p>
                    <a:p>
                      <a:endParaRPr lang="en-GB" sz="1200" dirty="0" smtClean="0">
                        <a:latin typeface="XCCW Joined 8a" panose="03050602040000000000" pitchFamily="66" charset="0"/>
                      </a:endParaRPr>
                    </a:p>
                    <a:p>
                      <a:endParaRPr lang="en-GB" sz="1200" dirty="0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02258762"/>
                  </a:ext>
                </a:extLst>
              </a:tr>
              <a:tr h="592474"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XCCW Joined 8a" panose="03050602040000000000" pitchFamily="66" charset="0"/>
                        </a:rPr>
                        <a:t>Length of a rubber</a:t>
                      </a:r>
                      <a:endParaRPr lang="en-GB" sz="1200" dirty="0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 smtClean="0">
                        <a:latin typeface="XCCW Joined 8a" panose="03050602040000000000" pitchFamily="66" charset="0"/>
                      </a:endParaRPr>
                    </a:p>
                    <a:p>
                      <a:endParaRPr lang="en-GB" sz="1200" dirty="0" smtClean="0">
                        <a:latin typeface="XCCW Joined 8a" panose="03050602040000000000" pitchFamily="66" charset="0"/>
                      </a:endParaRPr>
                    </a:p>
                    <a:p>
                      <a:endParaRPr lang="en-GB" sz="1200" dirty="0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57037768"/>
                  </a:ext>
                </a:extLst>
              </a:tr>
              <a:tr h="552465"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XCCW Joined 8a" panose="03050602040000000000" pitchFamily="66" charset="0"/>
                        </a:rPr>
                        <a:t>Water needed</a:t>
                      </a:r>
                      <a:r>
                        <a:rPr lang="en-GB" sz="1200" baseline="0" dirty="0" smtClean="0">
                          <a:latin typeface="XCCW Joined 8a" panose="03050602040000000000" pitchFamily="66" charset="0"/>
                        </a:rPr>
                        <a:t> to fill a bath tub</a:t>
                      </a:r>
                      <a:endParaRPr lang="en-GB" sz="1200" dirty="0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9466367"/>
                  </a:ext>
                </a:extLst>
              </a:tr>
              <a:tr h="552465"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XCCW Joined 8a" panose="03050602040000000000" pitchFamily="66" charset="0"/>
                        </a:rPr>
                        <a:t>Amount of squash</a:t>
                      </a:r>
                      <a:r>
                        <a:rPr lang="en-GB" sz="1200" baseline="0" dirty="0" smtClean="0">
                          <a:latin typeface="XCCW Joined 8a" panose="03050602040000000000" pitchFamily="66" charset="0"/>
                        </a:rPr>
                        <a:t> in a cup</a:t>
                      </a:r>
                      <a:endParaRPr lang="en-GB" sz="1200" dirty="0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44057436"/>
                  </a:ext>
                </a:extLst>
              </a:tr>
              <a:tr h="592474">
                <a:tc gridSpan="3">
                  <a:txBody>
                    <a:bodyPr/>
                    <a:lstStyle/>
                    <a:p>
                      <a:endParaRPr lang="en-GB" sz="1200" dirty="0" smtClean="0">
                        <a:latin typeface="XCCW Joined 8a" panose="03050602040000000000" pitchFamily="66" charset="0"/>
                      </a:endParaRPr>
                    </a:p>
                    <a:p>
                      <a:r>
                        <a:rPr lang="en-GB" sz="1200" dirty="0" smtClean="0">
                          <a:solidFill>
                            <a:srgbClr val="FF0000"/>
                          </a:solidFill>
                          <a:latin typeface="XCCW Joined 8a" panose="03050602040000000000" pitchFamily="66" charset="0"/>
                        </a:rPr>
                        <a:t>CHALLENGE:</a:t>
                      </a:r>
                      <a:r>
                        <a:rPr lang="en-GB" sz="1200" baseline="0" dirty="0" smtClean="0">
                          <a:solidFill>
                            <a:srgbClr val="FF0000"/>
                          </a:solidFill>
                          <a:latin typeface="XCCW Joined 8a" panose="03050602040000000000" pitchFamily="66" charset="0"/>
                        </a:rPr>
                        <a:t> Now write your own</a:t>
                      </a:r>
                    </a:p>
                    <a:p>
                      <a:endParaRPr lang="en-GB" sz="1200" dirty="0">
                        <a:solidFill>
                          <a:srgbClr val="FF0000"/>
                        </a:solidFill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sz="1200" dirty="0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4463994"/>
                  </a:ext>
                </a:extLst>
              </a:tr>
              <a:tr h="688297">
                <a:tc>
                  <a:txBody>
                    <a:bodyPr/>
                    <a:lstStyle/>
                    <a:p>
                      <a:endParaRPr lang="en-GB" sz="1200" dirty="0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52444226"/>
                  </a:ext>
                </a:extLst>
              </a:tr>
              <a:tr h="686645">
                <a:tc>
                  <a:txBody>
                    <a:bodyPr/>
                    <a:lstStyle/>
                    <a:p>
                      <a:endParaRPr lang="en-GB" sz="1200" dirty="0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40428973"/>
                  </a:ext>
                </a:extLst>
              </a:tr>
              <a:tr h="819187">
                <a:tc>
                  <a:txBody>
                    <a:bodyPr/>
                    <a:lstStyle/>
                    <a:p>
                      <a:endParaRPr lang="en-GB" sz="1200" dirty="0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14091670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495300" y="348701"/>
            <a:ext cx="60709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>
                <a:latin typeface="XCCW Joined 8a" panose="03050602040000000000" pitchFamily="66" charset="0"/>
              </a:rPr>
              <a:t>IALT: Choose appropriate standard units and vessels to measure.</a:t>
            </a:r>
            <a:endParaRPr lang="en-GB" sz="1200" dirty="0">
              <a:latin typeface="XCCW Joined 8a" panose="03050602040000000000" pitchFamily="66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04913" y="228600"/>
            <a:ext cx="6261315" cy="9391650"/>
          </a:xfrm>
          <a:prstGeom prst="rect">
            <a:avLst/>
          </a:prstGeom>
          <a:noFill/>
          <a:ln w="1270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26" name="Picture 2" descr="Image result for chilli challeng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1700" y="9195839"/>
            <a:ext cx="511339" cy="4244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Image result for chilli challeng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3698" y="8883574"/>
            <a:ext cx="511339" cy="4244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035019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495300" y="348701"/>
            <a:ext cx="60709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>
                <a:latin typeface="XCCW Joined 8a" panose="03050602040000000000" pitchFamily="66" charset="0"/>
              </a:rPr>
              <a:t>IALT: Choose appropriate standard units and vessels to measure.</a:t>
            </a:r>
            <a:endParaRPr lang="en-GB" sz="1200" dirty="0">
              <a:latin typeface="XCCW Joined 8a" panose="03050602040000000000" pitchFamily="66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04913" y="228600"/>
            <a:ext cx="5638687" cy="4914900"/>
          </a:xfrm>
          <a:prstGeom prst="rect">
            <a:avLst/>
          </a:prstGeom>
          <a:noFill/>
          <a:ln w="1270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5300" y="930467"/>
            <a:ext cx="5240200" cy="40580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664542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22</TotalTime>
  <Words>248</Words>
  <Application>Microsoft Office PowerPoint</Application>
  <PresentationFormat>A4 Paper (210x297 mm)</PresentationFormat>
  <Paragraphs>53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XCCW Joined 8a</vt:lpstr>
      <vt:lpstr>Office Theme</vt:lpstr>
      <vt:lpstr>PowerPoint Presentation</vt:lpstr>
      <vt:lpstr>PowerPoint Presentation</vt:lpstr>
      <vt:lpstr>PowerPoint Presentation</vt:lpstr>
    </vt:vector>
  </TitlesOfParts>
  <Company>Ramsgate Arts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Alice Rees-Boughton</dc:creator>
  <cp:lastModifiedBy>Alice Rees-Boughton</cp:lastModifiedBy>
  <cp:revision>5</cp:revision>
  <dcterms:created xsi:type="dcterms:W3CDTF">2018-02-28T14:13:23Z</dcterms:created>
  <dcterms:modified xsi:type="dcterms:W3CDTF">2018-02-28T14:36:18Z</dcterms:modified>
</cp:coreProperties>
</file>