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6" r:id="rId10"/>
    <p:sldId id="267" r:id="rId11"/>
    <p:sldId id="264" r:id="rId12"/>
    <p:sldId id="265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dirty="0"/>
              <a:t>5/17/2020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t>5/17/2020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dirty="0"/>
              <a:t>5/17/2020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t>5/17/2020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t>5/17/2020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t>5/17/2020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t>5/17/2020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t>5/17/2020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t>5/17/2020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t>5/17/2020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t>5/17/2020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2231136" y="964692"/>
            <a:ext cx="7729728" cy="118872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t>5/17/2020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rgbClr val="262626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3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3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Chapter 6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33018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We are going to read </a:t>
            </a:r>
            <a:r>
              <a:rPr lang="en-GB" dirty="0" smtClean="0"/>
              <a:t>the 2</a:t>
            </a:r>
            <a:r>
              <a:rPr lang="en-GB" baseline="30000" dirty="0" smtClean="0"/>
              <a:t>nd</a:t>
            </a:r>
            <a:r>
              <a:rPr lang="en-GB" dirty="0" smtClean="0"/>
              <a:t> half </a:t>
            </a:r>
            <a:r>
              <a:rPr lang="en-GB" dirty="0" smtClean="0"/>
              <a:t>of chapter 6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4000" dirty="0" smtClean="0"/>
              <a:t>I will read one page and you will read the next to yourself.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4394736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478971" y="1027610"/>
            <a:ext cx="15936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XCCW Joined 8a" panose="03050602040000000000" pitchFamily="66" charset="0"/>
              </a:rPr>
              <a:t>My turn</a:t>
            </a:r>
            <a:endParaRPr lang="en-GB" dirty="0">
              <a:solidFill>
                <a:srgbClr val="FF0000"/>
              </a:solidFill>
              <a:latin typeface="XCCW Joined 8a" panose="03050602040000000000" pitchFamily="66" charset="0"/>
            </a:endParaRPr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idx="1"/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66" b="8405"/>
          <a:stretch/>
        </p:blipFill>
        <p:spPr>
          <a:xfrm>
            <a:off x="3785692" y="74022"/>
            <a:ext cx="3795640" cy="6727372"/>
          </a:xfrm>
        </p:spPr>
      </p:pic>
      <p:pic>
        <p:nvPicPr>
          <p:cNvPr id="7" name="Content Placeholder 2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9783" b="8415"/>
          <a:stretch/>
        </p:blipFill>
        <p:spPr>
          <a:xfrm>
            <a:off x="3785692" y="0"/>
            <a:ext cx="3795640" cy="148045"/>
          </a:xfrm>
          <a:prstGeom prst="rect">
            <a:avLst/>
          </a:prstGeom>
        </p:spPr>
      </p:pic>
      <p:pic>
        <p:nvPicPr>
          <p:cNvPr id="8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>
            <a:biLevel thresh="75000"/>
          </a:blip>
          <a:stretch>
            <a:fillRect/>
          </a:stretch>
        </p:blipFill>
        <p:spPr>
          <a:xfrm>
            <a:off x="2072640" y="1027610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8478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725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78971" y="1027610"/>
            <a:ext cx="15936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XCCW Joined 8a" panose="03050602040000000000" pitchFamily="66" charset="0"/>
              </a:rPr>
              <a:t>Your turn</a:t>
            </a:r>
            <a:endParaRPr lang="en-GB" dirty="0">
              <a:solidFill>
                <a:srgbClr val="FF0000"/>
              </a:solidFill>
              <a:latin typeface="XCCW Joined 8a" panose="03050602040000000000" pitchFamily="66" charset="0"/>
            </a:endParaRPr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58" b="7354"/>
          <a:stretch/>
        </p:blipFill>
        <p:spPr>
          <a:xfrm>
            <a:off x="3829234" y="0"/>
            <a:ext cx="4591954" cy="6746130"/>
          </a:xfrm>
        </p:spPr>
      </p:pic>
    </p:spTree>
    <p:extLst>
      <p:ext uri="{BB962C8B-B14F-4D97-AF65-F5344CB8AC3E}">
        <p14:creationId xmlns:p14="http://schemas.microsoft.com/office/powerpoint/2010/main" val="42888734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78971" y="1027610"/>
            <a:ext cx="15936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XCCW Joined 8a" panose="03050602040000000000" pitchFamily="66" charset="0"/>
              </a:rPr>
              <a:t>My turn</a:t>
            </a:r>
            <a:endParaRPr lang="en-GB" dirty="0">
              <a:solidFill>
                <a:srgbClr val="FF0000"/>
              </a:solidFill>
              <a:latin typeface="XCCW Joined 8a" panose="03050602040000000000" pitchFamily="66" charset="0"/>
            </a:endParaRP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99" b="7636"/>
          <a:stretch/>
        </p:blipFill>
        <p:spPr>
          <a:xfrm>
            <a:off x="4020824" y="0"/>
            <a:ext cx="3712387" cy="6834588"/>
          </a:xfrm>
        </p:spPr>
      </p:pic>
      <p:pic>
        <p:nvPicPr>
          <p:cNvPr id="7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biLevel thresh="75000"/>
          </a:blip>
          <a:stretch>
            <a:fillRect/>
          </a:stretch>
        </p:blipFill>
        <p:spPr>
          <a:xfrm>
            <a:off x="1993628" y="909579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50674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756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78971" y="1027610"/>
            <a:ext cx="15936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XCCW Joined 8a" panose="03050602040000000000" pitchFamily="66" charset="0"/>
              </a:rPr>
              <a:t>Your turn</a:t>
            </a:r>
            <a:endParaRPr lang="en-GB" dirty="0">
              <a:solidFill>
                <a:srgbClr val="FF0000"/>
              </a:solidFill>
              <a:latin typeface="XCCW Joined 8a" panose="03050602040000000000" pitchFamily="66" charset="0"/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26" b="7908"/>
          <a:stretch/>
        </p:blipFill>
        <p:spPr>
          <a:xfrm>
            <a:off x="3872777" y="-1"/>
            <a:ext cx="4234903" cy="6802527"/>
          </a:xfrm>
        </p:spPr>
      </p:pic>
    </p:spTree>
    <p:extLst>
      <p:ext uri="{BB962C8B-B14F-4D97-AF65-F5344CB8AC3E}">
        <p14:creationId xmlns:p14="http://schemas.microsoft.com/office/powerpoint/2010/main" val="37315067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78971" y="1027610"/>
            <a:ext cx="15936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XCCW Joined 8a" panose="03050602040000000000" pitchFamily="66" charset="0"/>
              </a:rPr>
              <a:t>My turn</a:t>
            </a:r>
            <a:endParaRPr lang="en-GB" dirty="0">
              <a:solidFill>
                <a:srgbClr val="FF0000"/>
              </a:solidFill>
              <a:latin typeface="XCCW Joined 8a" panose="03050602040000000000" pitchFamily="66" charset="0"/>
            </a:endParaRP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46" b="7908"/>
          <a:stretch/>
        </p:blipFill>
        <p:spPr>
          <a:xfrm>
            <a:off x="3898904" y="0"/>
            <a:ext cx="4121690" cy="6808887"/>
          </a:xfrm>
        </p:spPr>
      </p:pic>
      <p:pic>
        <p:nvPicPr>
          <p:cNvPr id="7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biLevel thresh="75000"/>
          </a:blip>
          <a:stretch>
            <a:fillRect/>
          </a:stretch>
        </p:blipFill>
        <p:spPr>
          <a:xfrm>
            <a:off x="1915251" y="909579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49439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310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78971" y="1027610"/>
            <a:ext cx="15936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XCCW Joined 8a" panose="03050602040000000000" pitchFamily="66" charset="0"/>
              </a:rPr>
              <a:t>Your turn</a:t>
            </a:r>
            <a:endParaRPr lang="en-GB" dirty="0">
              <a:solidFill>
                <a:srgbClr val="FF0000"/>
              </a:solidFill>
              <a:latin typeface="XCCW Joined 8a" panose="03050602040000000000" pitchFamily="66" charset="0"/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66" b="7347"/>
          <a:stretch/>
        </p:blipFill>
        <p:spPr>
          <a:xfrm>
            <a:off x="3837943" y="-1"/>
            <a:ext cx="4261028" cy="6843595"/>
          </a:xfrm>
        </p:spPr>
      </p:pic>
    </p:spTree>
    <p:extLst>
      <p:ext uri="{BB962C8B-B14F-4D97-AF65-F5344CB8AC3E}">
        <p14:creationId xmlns:p14="http://schemas.microsoft.com/office/powerpoint/2010/main" val="33830780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778"/>
          <a:stretch/>
        </p:blipFill>
        <p:spPr>
          <a:xfrm>
            <a:off x="3423047" y="0"/>
            <a:ext cx="4980725" cy="670727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78971" y="1027610"/>
            <a:ext cx="15936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XCCW Joined 8a" panose="03050602040000000000" pitchFamily="66" charset="0"/>
              </a:rPr>
              <a:t>Your turn</a:t>
            </a:r>
            <a:endParaRPr lang="en-GB" dirty="0">
              <a:solidFill>
                <a:srgbClr val="FF0000"/>
              </a:solidFill>
              <a:latin typeface="XCCW Joined 8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21944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13719" y="215755"/>
            <a:ext cx="7729728" cy="777022"/>
          </a:xfrm>
        </p:spPr>
        <p:txBody>
          <a:bodyPr/>
          <a:lstStyle/>
          <a:p>
            <a:r>
              <a:rPr lang="en-GB" dirty="0" smtClean="0"/>
              <a:t>Task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2366" y="1332412"/>
            <a:ext cx="11312434" cy="399723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 smtClean="0"/>
              <a:t>Imagine you are Cam. You are going to write the next chapter of the story in 1</a:t>
            </a:r>
            <a:r>
              <a:rPr lang="en-GB" baseline="30000" dirty="0" smtClean="0"/>
              <a:t>st</a:t>
            </a:r>
            <a:r>
              <a:rPr lang="en-GB" dirty="0" smtClean="0"/>
              <a:t> person.  You can choose to start and finish the chapter wherever you feel is right. </a:t>
            </a:r>
          </a:p>
          <a:p>
            <a:pPr marL="0" indent="0">
              <a:buNone/>
            </a:pPr>
            <a:r>
              <a:rPr lang="en-GB" dirty="0" smtClean="0"/>
              <a:t>Here are some things you might want to include:</a:t>
            </a:r>
          </a:p>
          <a:p>
            <a:r>
              <a:rPr lang="en-GB" dirty="0" smtClean="0"/>
              <a:t>Waking up- his thoughts and feelings laying in bed</a:t>
            </a:r>
          </a:p>
          <a:p>
            <a:r>
              <a:rPr lang="en-GB" dirty="0" smtClean="0"/>
              <a:t>Having breakfast- conversations with his mum and dad</a:t>
            </a:r>
          </a:p>
          <a:p>
            <a:r>
              <a:rPr lang="en-GB" dirty="0" smtClean="0"/>
              <a:t>The journey in the car to the hospital- thoughts and feelings, show don’t tell, what are his mum and dad doing/feeling?</a:t>
            </a:r>
          </a:p>
          <a:p>
            <a:r>
              <a:rPr lang="en-GB" dirty="0" smtClean="0"/>
              <a:t>Meeting Dr Bryce when they get there</a:t>
            </a:r>
          </a:p>
          <a:p>
            <a:r>
              <a:rPr lang="en-GB" dirty="0" smtClean="0"/>
              <a:t>Preparing for the operation </a:t>
            </a:r>
          </a:p>
          <a:p>
            <a:r>
              <a:rPr lang="en-GB" dirty="0" smtClean="0"/>
              <a:t>Lying on the operating table</a:t>
            </a:r>
          </a:p>
          <a:p>
            <a:pPr marL="0" indent="0">
              <a:buNone/>
            </a:pPr>
            <a:r>
              <a:rPr lang="en-GB" dirty="0" smtClean="0"/>
              <a:t>You don’t have to include all of the above- it’s your chapter so you choose how it goes. Remember, it’s a story so include good quality writing including description, punctuation and good quality writing. Remember quality over quantity. 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378823" y="5408022"/>
            <a:ext cx="11399520" cy="923330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/>
              <a:t>Example: I woke up with a start. I looked at the clock beside my bed: 6.30am. I must have finally fallen asleep. My stomach churned as I remembered what today was; I felt sick. ‘It will be ok. Be positive,’ I told myself as I slowly </a:t>
            </a:r>
            <a:r>
              <a:rPr lang="en-GB" smtClean="0"/>
              <a:t>sat up, slipped </a:t>
            </a:r>
            <a:r>
              <a:rPr lang="en-GB" dirty="0" smtClean="0"/>
              <a:t>my feet into my </a:t>
            </a:r>
            <a:r>
              <a:rPr lang="en-GB" smtClean="0"/>
              <a:t>Man-United slippers and ….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81044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00891" y="670558"/>
            <a:ext cx="83689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rgbClr val="FF0000"/>
                </a:solidFill>
                <a:latin typeface="XCCW Joined 8a" panose="03050602040000000000" pitchFamily="66" charset="0"/>
              </a:rPr>
              <a:t>We are going to stop there!</a:t>
            </a:r>
            <a:endParaRPr lang="en-GB" sz="3600" dirty="0">
              <a:solidFill>
                <a:srgbClr val="FF0000"/>
              </a:solidFill>
              <a:latin typeface="XCCW Joined 8a" panose="03050602040000000000" pitchFamily="66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9879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57349" y="291430"/>
            <a:ext cx="11251474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GB" sz="3200" dirty="0"/>
              <a:t>Using the descriptions given, can you </a:t>
            </a:r>
            <a:r>
              <a:rPr lang="en-GB" sz="3200" dirty="0" smtClean="0"/>
              <a:t>draw </a:t>
            </a:r>
            <a:r>
              <a:rPr lang="en-GB" sz="3200" dirty="0"/>
              <a:t>the entrance to the hospital</a:t>
            </a:r>
            <a:r>
              <a:rPr lang="en-GB" sz="3200" dirty="0" smtClean="0"/>
              <a:t>?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3200" dirty="0"/>
              <a:t>In the opening paragraph of chapter 6, the author uses a metaphor. Can you find this metaphor and write it </a:t>
            </a:r>
            <a:r>
              <a:rPr lang="en-GB" sz="3200" dirty="0" smtClean="0"/>
              <a:t>in your book?</a:t>
            </a:r>
          </a:p>
          <a:p>
            <a:endParaRPr lang="en-GB" sz="3200" b="1" u="sng" dirty="0" smtClean="0"/>
          </a:p>
          <a:p>
            <a:r>
              <a:rPr lang="en-GB" sz="3200" b="1" u="sng" dirty="0" smtClean="0"/>
              <a:t>DICTIONARY CHALLENGE</a:t>
            </a:r>
          </a:p>
          <a:p>
            <a:endParaRPr lang="en-GB" sz="3200" dirty="0" smtClean="0"/>
          </a:p>
          <a:p>
            <a:r>
              <a:rPr lang="en-GB" sz="3200" dirty="0" smtClean="0"/>
              <a:t>Find 10 words that you don’t know the meaning of. Use a dictionary or the internet to look up the definitions</a:t>
            </a:r>
          </a:p>
          <a:p>
            <a:pPr marL="342900" indent="-342900">
              <a:buFont typeface="+mj-lt"/>
              <a:buAutoNum type="arabicPeriod"/>
            </a:pPr>
            <a:endParaRPr lang="en-GB" sz="3200" dirty="0"/>
          </a:p>
          <a:p>
            <a:pPr marL="342900" indent="-342900">
              <a:buFont typeface="+mj-lt"/>
              <a:buAutoNum type="arabicPeriod"/>
            </a:pPr>
            <a:endParaRPr lang="en-GB" sz="3200" dirty="0" smtClean="0"/>
          </a:p>
          <a:p>
            <a:pPr marL="342900" indent="-342900">
              <a:buFont typeface="+mj-lt"/>
              <a:buAutoNum type="arabicPeriod"/>
            </a:pP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618742395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4DB32801-28C0-48B0-8C1D-A9A58613615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TM10001115[[fn=Parcel]]</Template>
  <TotalTime>372</TotalTime>
  <Words>326</Words>
  <Application>Microsoft Office PowerPoint</Application>
  <PresentationFormat>Widescreen</PresentationFormat>
  <Paragraphs>29</Paragraphs>
  <Slides>12</Slides>
  <Notes>0</Notes>
  <HiddenSlides>0</HiddenSlides>
  <MMClips>3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Gill Sans MT</vt:lpstr>
      <vt:lpstr>XCCW Joined 8a</vt:lpstr>
      <vt:lpstr>Parcel</vt:lpstr>
      <vt:lpstr>Chapter 6</vt:lpstr>
      <vt:lpstr>We are going to read the 2nd half of chapter 6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Task</vt:lpstr>
      <vt:lpstr>PowerPoint Presentation</vt:lpstr>
      <vt:lpstr>PowerPoint Presentation</vt:lpstr>
    </vt:vector>
  </TitlesOfParts>
  <Company>Ramsgate Arts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4</dc:title>
  <dc:creator>Hannah Dannell</dc:creator>
  <cp:lastModifiedBy>Hannah Dannell</cp:lastModifiedBy>
  <cp:revision>21</cp:revision>
  <dcterms:created xsi:type="dcterms:W3CDTF">2020-05-03T19:30:55Z</dcterms:created>
  <dcterms:modified xsi:type="dcterms:W3CDTF">2020-05-17T22:19:26Z</dcterms:modified>
</cp:coreProperties>
</file>