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13"/>
  </p:notesMasterIdLst>
  <p:sldIdLst>
    <p:sldId id="260" r:id="rId2"/>
    <p:sldId id="261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</p:sldIdLst>
  <p:sldSz cx="9144000" cy="6858000" type="screen4x3"/>
  <p:notesSz cx="6858000" cy="9144000"/>
  <p:embeddedFontLst>
    <p:embeddedFont>
      <p:font typeface="Twinkl Light" pitchFamily="2" charset="0"/>
      <p:regular r:id="rId14"/>
    </p:embeddedFont>
    <p:embeddedFont>
      <p:font typeface="XCCW Joined 8a" panose="03050602040000000000" pitchFamily="66" charset="0"/>
      <p:regular r:id="rId15"/>
    </p:embeddedFont>
    <p:embeddedFont>
      <p:font typeface="Clear Sans Medium" panose="020B0604020202020204" pitchFamily="34" charset="0"/>
      <p:regular r:id="rId16"/>
      <p:italic r:id="rId17"/>
    </p:embeddedFont>
    <p:embeddedFont>
      <p:font typeface="Sassoon Infant Rg" panose="02000503030000020003" charset="0"/>
      <p:regular r:id="rId18"/>
      <p:bold r:id="rId19"/>
    </p:embeddedFont>
    <p:embeddedFont>
      <p:font typeface="Twinkl SemiBold" pitchFamily="2" charset="0"/>
      <p:bold r:id="rId20"/>
    </p:embeddedFont>
    <p:embeddedFont>
      <p:font typeface="Clear Sans Light" panose="020B0604020202020204" pitchFamily="3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B8400"/>
    <a:srgbClr val="023EB6"/>
    <a:srgbClr val="F2F2F3"/>
    <a:srgbClr val="5E75E8"/>
    <a:srgbClr val="7C8FEC"/>
    <a:srgbClr val="5B72E7"/>
    <a:srgbClr val="F9AF4D"/>
    <a:srgbClr val="4095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34" y="62"/>
      </p:cViewPr>
      <p:guideLst>
        <p:guide orient="horz" pos="2183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9E6E617-2450-4279-B511-AB31D2CE5B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5A10CC-D95B-4C9F-8BCD-BB20B2DFDF3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13D095-D98D-4786-9606-B1761F61C236}" type="datetimeFigureOut">
              <a:rPr lang="en-GB"/>
              <a:pPr>
                <a:defRPr/>
              </a:pPr>
              <a:t>28/04/2020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32E98EE-8869-4581-96C6-68E53EFA0B2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2AAFC73-C587-4425-9270-0D660E3B95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787858-98FB-42DD-A796-AF631DE1EAA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AB44E5-D3C6-417E-9D8F-6A035BE079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8F8C3F2-3472-4A2F-9C91-C54DE5D710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960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405DA8A-2AC3-4B15-ADD1-A9DADD82D1BF}"/>
              </a:ext>
            </a:extLst>
          </p:cNvPr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1003B630-8A33-4D0A-9502-8DB60A339CBF}"/>
              </a:ext>
            </a:extLst>
          </p:cNvPr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39106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8277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7C18599-0DD6-4ABE-8F87-0F89F20FF4F5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40677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705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27" r:id="rId3"/>
    <p:sldLayoutId id="2147483730" r:id="rId4"/>
    <p:sldLayoutId id="2147483731" r:id="rId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8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slideLayout" Target="../slideLayouts/slideLayout4.xml"/><Relationship Id="rId21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audio" Target="../media/media3.m4a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1" Type="http://schemas.microsoft.com/office/2007/relationships/media" Target="../media/media3.m4a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31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openxmlformats.org/officeDocument/2006/relationships/image" Target="../media/image31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image" Target="../media/image32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DC20170-EBF7-43CE-AAD0-63FC30D4BFA6}"/>
              </a:ext>
            </a:extLst>
          </p:cNvPr>
          <p:cNvSpPr/>
          <p:nvPr/>
        </p:nvSpPr>
        <p:spPr>
          <a:xfrm>
            <a:off x="473075" y="690563"/>
            <a:ext cx="8196263" cy="1816100"/>
          </a:xfrm>
          <a:prstGeom prst="rect">
            <a:avLst/>
          </a:prstGeom>
          <a:solidFill>
            <a:srgbClr val="5B72E7">
              <a:alpha val="89804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6147" name="Title 7"/>
          <p:cNvSpPr>
            <a:spLocks/>
          </p:cNvSpPr>
          <p:nvPr/>
        </p:nvSpPr>
        <p:spPr bwMode="auto">
          <a:xfrm>
            <a:off x="698500" y="796925"/>
            <a:ext cx="7761288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sz="4800" b="1">
                <a:solidFill>
                  <a:srgbClr val="FFFFFF"/>
                </a:solidFill>
                <a:latin typeface="Twinkl SemiBold" pitchFamily="2" charset="0"/>
                <a:cs typeface="Clear Sans Medium" pitchFamily="34" charset="0"/>
              </a:rPr>
              <a:t>Introduction to Ratio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15"/>
          <p:cNvSpPr txBox="1">
            <a:spLocks/>
          </p:cNvSpPr>
          <p:nvPr/>
        </p:nvSpPr>
        <p:spPr bwMode="auto">
          <a:xfrm>
            <a:off x="684213" y="3568700"/>
            <a:ext cx="7775575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28600" indent="-22860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find equivalent ratios and write a ratio in its simplest form.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share an amount into a given ratio.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solve more complicated ratio problems.</a:t>
            </a:r>
          </a:p>
        </p:txBody>
      </p:sp>
      <p:sp>
        <p:nvSpPr>
          <p:cNvPr id="7171" name="Content Placeholder 15"/>
          <p:cNvSpPr txBox="1">
            <a:spLocks/>
          </p:cNvSpPr>
          <p:nvPr/>
        </p:nvSpPr>
        <p:spPr bwMode="auto">
          <a:xfrm>
            <a:off x="684213" y="914400"/>
            <a:ext cx="777557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</a:pPr>
            <a:r>
              <a:rPr lang="en-GB" altLang="en-US" sz="4400" b="1" u="sng" dirty="0" smtClean="0">
                <a:solidFill>
                  <a:srgbClr val="1C1C1C"/>
                </a:solidFill>
                <a:cs typeface="Arial" panose="020B0604020202020204" pitchFamily="34" charset="0"/>
              </a:rPr>
              <a:t>IALT</a:t>
            </a:r>
            <a:r>
              <a:rPr lang="en-GB" altLang="en-US" sz="4400" b="1" u="sng" dirty="0">
                <a:solidFill>
                  <a:srgbClr val="1C1C1C"/>
                </a:solidFill>
                <a:cs typeface="Arial" panose="020B0604020202020204" pitchFamily="34" charset="0"/>
              </a:rPr>
              <a:t>: Use and simplify ratios</a:t>
            </a:r>
          </a:p>
        </p:txBody>
      </p:sp>
      <p:sp>
        <p:nvSpPr>
          <p:cNvPr id="7172" name="Content Placeholder 15"/>
          <p:cNvSpPr txBox="1">
            <a:spLocks/>
          </p:cNvSpPr>
          <p:nvPr/>
        </p:nvSpPr>
        <p:spPr bwMode="auto">
          <a:xfrm>
            <a:off x="479425" y="2789238"/>
            <a:ext cx="81962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2000" tIns="216000" rIns="252000" bIns="180000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GB" altLang="en-US" sz="3600">
                <a:solidFill>
                  <a:srgbClr val="5E75E8"/>
                </a:solidFill>
                <a:latin typeface="Twinkl SemiBold" pitchFamily="2" charset="0"/>
                <a:ea typeface="Sassoon Infant Rg" panose="02000503030000020003" charset="0"/>
                <a:cs typeface="Sassoon Infant Rg" panose="02000503030000020003" charset="0"/>
              </a:rPr>
              <a:t>Success Criteria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26A1F1BB-E6FD-4FF5-9EA5-D9E691AF506C}"/>
              </a:ext>
            </a:extLst>
          </p:cNvPr>
          <p:cNvSpPr/>
          <p:nvPr/>
        </p:nvSpPr>
        <p:spPr>
          <a:xfrm>
            <a:off x="684213" y="5102225"/>
            <a:ext cx="7775575" cy="108902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  <a:cs typeface="Arial" panose="020B0604020202020204" pitchFamily="34" charset="0"/>
              </a:rPr>
              <a:t>As blue sweets were mentioned first, we take them to be the first number in the ratio. We could say, therefore, that the ratio of green to blue</a:t>
            </a:r>
            <a:br>
              <a:rPr lang="en-GB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en-GB" dirty="0">
                <a:solidFill>
                  <a:schemeClr val="tx1"/>
                </a:solidFill>
                <a:cs typeface="Arial" panose="020B0604020202020204" pitchFamily="34" charset="0"/>
              </a:rPr>
              <a:t>sweets is 4:3. 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BB394085-24E2-45B1-94B4-6B9486354D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6" t="6589" r="11033" b="7418"/>
          <a:stretch/>
        </p:blipFill>
        <p:spPr>
          <a:xfrm>
            <a:off x="2281694" y="3045882"/>
            <a:ext cx="876791" cy="1070368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23337681-33C9-415F-8A4E-463B473F190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6" t="6589" r="11033" b="7418"/>
          <a:stretch/>
        </p:blipFill>
        <p:spPr>
          <a:xfrm rot="11224796">
            <a:off x="5314095" y="3099362"/>
            <a:ext cx="876791" cy="1070368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0D211E34-CB5A-4E9B-89E2-1DB19CE40B4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6" t="6589" r="11033" b="7418"/>
          <a:stretch/>
        </p:blipFill>
        <p:spPr>
          <a:xfrm rot="5400000">
            <a:off x="4133604" y="3072894"/>
            <a:ext cx="876791" cy="1070368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91A3D6D9-14F1-4EF0-B411-74AEBCC7226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6" t="6589" r="11033" b="7418"/>
          <a:stretch/>
        </p:blipFill>
        <p:spPr>
          <a:xfrm rot="1983609">
            <a:off x="6503386" y="3057961"/>
            <a:ext cx="876791" cy="1070368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5B2E3E56-09F3-410C-8362-07028E5E8EC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6" t="6589" r="11033" b="7418"/>
          <a:stretch/>
        </p:blipFill>
        <p:spPr>
          <a:xfrm rot="18666253">
            <a:off x="7569928" y="2999878"/>
            <a:ext cx="876791" cy="1070368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4B8B3EE7-675B-4AE2-91E9-E7555090578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6" t="6589" r="11033" b="7418"/>
          <a:stretch/>
        </p:blipFill>
        <p:spPr>
          <a:xfrm rot="20752126">
            <a:off x="3183269" y="3019586"/>
            <a:ext cx="876791" cy="1070368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1654A4BC-2D07-416D-9962-24589182062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6" t="6589" r="11033" b="7418"/>
          <a:stretch/>
        </p:blipFill>
        <p:spPr>
          <a:xfrm rot="13661094">
            <a:off x="1007618" y="3026524"/>
            <a:ext cx="876791" cy="1070368"/>
          </a:xfrm>
          <a:prstGeom prst="rect">
            <a:avLst/>
          </a:prstGeom>
        </p:spPr>
      </p:pic>
      <p:pic>
        <p:nvPicPr>
          <p:cNvPr id="10250" name="Picture 7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52450"/>
            <a:ext cx="698500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"/>
          <p:cNvSpPr>
            <a:spLocks noChangeArrowheads="1"/>
          </p:cNvSpPr>
          <p:nvPr/>
        </p:nvSpPr>
        <p:spPr bwMode="auto">
          <a:xfrm>
            <a:off x="717550" y="1300163"/>
            <a:ext cx="77755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0D0D0D"/>
                </a:solidFill>
                <a:cs typeface="Clear Sans Light" pitchFamily="34" charset="0"/>
              </a:rPr>
              <a:t>A ratio is a way of comparing amounts of something. We use a colon to represent the word “to”.</a:t>
            </a:r>
          </a:p>
        </p:txBody>
      </p:sp>
      <p:sp>
        <p:nvSpPr>
          <p:cNvPr id="10252" name="Rectangle 8"/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5E75E8"/>
                </a:solidFill>
                <a:latin typeface="Twinkl SemiBold" pitchFamily="2" charset="0"/>
                <a:cs typeface="Clear Sans Light" pitchFamily="34" charset="0"/>
              </a:rPr>
              <a:t>Ratio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592F96-6607-409E-A467-3729FF5C00FB}"/>
              </a:ext>
            </a:extLst>
          </p:cNvPr>
          <p:cNvSpPr/>
          <p:nvPr/>
        </p:nvSpPr>
        <p:spPr>
          <a:xfrm>
            <a:off x="684213" y="2012950"/>
            <a:ext cx="7775575" cy="554038"/>
          </a:xfrm>
          <a:prstGeom prst="rect">
            <a:avLst/>
          </a:prstGeom>
          <a:solidFill>
            <a:srgbClr val="F9AF4D"/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>
              <a:defRPr/>
            </a:pPr>
            <a:r>
              <a:rPr lang="en-GB" dirty="0"/>
              <a:t>For example, the ratio of blue ‘to’ green sweets below is 3:4. 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4248B892-1E66-4739-9CAD-FBDFAD852BE7}"/>
              </a:ext>
            </a:extLst>
          </p:cNvPr>
          <p:cNvSpPr/>
          <p:nvPr/>
        </p:nvSpPr>
        <p:spPr>
          <a:xfrm>
            <a:off x="684213" y="4564063"/>
            <a:ext cx="7775575" cy="554037"/>
          </a:xfrm>
          <a:prstGeom prst="rect">
            <a:avLst/>
          </a:prstGeom>
          <a:solidFill>
            <a:srgbClr val="7C8FEC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>
              <a:defRPr/>
            </a:pPr>
            <a:r>
              <a:rPr lang="en-GB" dirty="0"/>
              <a:t>Why isn’t the ratio 4:3?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biLevel thresh="75000"/>
          </a:blip>
          <a:stretch>
            <a:fillRect/>
          </a:stretch>
        </p:blipFill>
        <p:spPr>
          <a:xfrm>
            <a:off x="958650" y="574061"/>
            <a:ext cx="487363" cy="4873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67543" y="644434"/>
            <a:ext cx="1889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31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6" grpId="0" animBg="1"/>
      <p:bldP spid="7" grpId="0" animBg="1"/>
      <p:bldP spid="9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52450"/>
            <a:ext cx="698500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717550" y="1300163"/>
            <a:ext cx="77755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0D0D0D"/>
                </a:solidFill>
                <a:cs typeface="Clear Sans Light" pitchFamily="34" charset="0"/>
              </a:rPr>
              <a:t>We can treat ratios in the same way we do fractions: by dividing by the highest common factor, we can simplify them.</a:t>
            </a:r>
          </a:p>
        </p:txBody>
      </p:sp>
      <p:sp>
        <p:nvSpPr>
          <p:cNvPr id="11268" name="Rectangle 8"/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5E75E8"/>
                </a:solidFill>
                <a:latin typeface="Twinkl SemiBold" pitchFamily="2" charset="0"/>
                <a:cs typeface="Clear Sans Light" pitchFamily="34" charset="0"/>
              </a:rPr>
              <a:t>Ratio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592F96-6607-409E-A467-3729FF5C00FB}"/>
              </a:ext>
            </a:extLst>
          </p:cNvPr>
          <p:cNvSpPr/>
          <p:nvPr/>
        </p:nvSpPr>
        <p:spPr>
          <a:xfrm>
            <a:off x="684213" y="2012950"/>
            <a:ext cx="7775575" cy="554038"/>
          </a:xfrm>
          <a:prstGeom prst="rect">
            <a:avLst/>
          </a:prstGeom>
          <a:solidFill>
            <a:srgbClr val="F9AF4D"/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>
              <a:defRPr/>
            </a:pPr>
            <a:r>
              <a:rPr lang="en-GB" dirty="0"/>
              <a:t>For example: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00C686-4BAC-4DD2-92D6-0324433E02C9}"/>
              </a:ext>
            </a:extLst>
          </p:cNvPr>
          <p:cNvSpPr txBox="1"/>
          <p:nvPr/>
        </p:nvSpPr>
        <p:spPr>
          <a:xfrm>
            <a:off x="4032250" y="2970213"/>
            <a:ext cx="1079500" cy="2066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250000"/>
              </a:lnSpc>
              <a:defRPr/>
            </a:pPr>
            <a:r>
              <a:rPr lang="en-GB" sz="2800" dirty="0">
                <a:latin typeface="+mn-lt"/>
              </a:rPr>
              <a:t>6:9</a:t>
            </a:r>
          </a:p>
          <a:p>
            <a:pPr algn="ctr">
              <a:lnSpc>
                <a:spcPct val="250000"/>
              </a:lnSpc>
              <a:defRPr/>
            </a:pPr>
            <a:r>
              <a:rPr lang="en-GB" sz="2800" dirty="0">
                <a:latin typeface="+mn-lt"/>
              </a:rPr>
              <a:t>2:3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6272A8FD-4548-4301-8014-6FBD59A3BB84}"/>
              </a:ext>
            </a:extLst>
          </p:cNvPr>
          <p:cNvSpPr/>
          <p:nvPr/>
        </p:nvSpPr>
        <p:spPr>
          <a:xfrm>
            <a:off x="3319463" y="3851275"/>
            <a:ext cx="782637" cy="782638"/>
          </a:xfrm>
          <a:prstGeom prst="ellipse">
            <a:avLst/>
          </a:prstGeom>
          <a:solidFill>
            <a:srgbClr val="5B72E7"/>
          </a:solidFill>
          <a:ln w="28575">
            <a:solidFill>
              <a:srgbClr val="023E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latin typeface="+mj-lt"/>
              </a:rPr>
              <a:t>÷ 3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AE35E84-F3BD-4758-8185-E9311094B2C0}"/>
              </a:ext>
            </a:extLst>
          </p:cNvPr>
          <p:cNvSpPr/>
          <p:nvPr/>
        </p:nvSpPr>
        <p:spPr>
          <a:xfrm>
            <a:off x="5041900" y="3851275"/>
            <a:ext cx="782638" cy="782638"/>
          </a:xfrm>
          <a:prstGeom prst="ellipse">
            <a:avLst/>
          </a:prstGeom>
          <a:solidFill>
            <a:srgbClr val="5B72E7"/>
          </a:solidFill>
          <a:ln w="28575">
            <a:solidFill>
              <a:srgbClr val="023E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latin typeface="+mj-lt"/>
              </a:rPr>
              <a:t>÷ 3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296942" y="582863"/>
            <a:ext cx="487363" cy="48736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21021" y="641878"/>
            <a:ext cx="1889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6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animBg="1"/>
      <p:bldP spid="3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366454D0-97FD-496C-A701-1E8C200674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50" y="1300163"/>
            <a:ext cx="77755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solidFill>
                  <a:srgbClr val="0D0D0D"/>
                </a:solidFill>
                <a:cs typeface="Clear Sans Light" panose="020B0303030202020304" pitchFamily="34" charset="0"/>
              </a:rPr>
              <a:t>Write down the ratios, leaving your answers in their simplest form:</a:t>
            </a:r>
          </a:p>
          <a:p>
            <a:pPr eaLnBrk="1" hangingPunct="1"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GB" altLang="en-US" dirty="0">
                <a:solidFill>
                  <a:srgbClr val="0D0D0D"/>
                </a:solidFill>
                <a:cs typeface="Clear Sans Light" panose="020B0303030202020304" pitchFamily="34" charset="0"/>
              </a:rPr>
              <a:t>Blonde children to brunette children.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GB" altLang="en-US" dirty="0">
                <a:solidFill>
                  <a:srgbClr val="0D0D0D"/>
                </a:solidFill>
                <a:cs typeface="Clear Sans Light" panose="020B0303030202020304" pitchFamily="34" charset="0"/>
              </a:rPr>
              <a:t>Pink sweets to yellow sweets.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GB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GB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GB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GB" i="1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Suns to moons</a:t>
            </a: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</p:txBody>
      </p:sp>
      <p:pic>
        <p:nvPicPr>
          <p:cNvPr id="12291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61975"/>
            <a:ext cx="6889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8"/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5E75E8"/>
                </a:solidFill>
                <a:latin typeface="Twinkl SemiBold" pitchFamily="2" charset="0"/>
                <a:cs typeface="Clear Sans Light" pitchFamily="34" charset="0"/>
              </a:rPr>
              <a:t>Ratio</a:t>
            </a:r>
          </a:p>
        </p:txBody>
      </p:sp>
      <p:grpSp>
        <p:nvGrpSpPr>
          <p:cNvPr id="68" name="Group 67"/>
          <p:cNvGrpSpPr>
            <a:grpSpLocks/>
          </p:cNvGrpSpPr>
          <p:nvPr/>
        </p:nvGrpSpPr>
        <p:grpSpPr bwMode="auto">
          <a:xfrm>
            <a:off x="573088" y="2187575"/>
            <a:ext cx="8066087" cy="976313"/>
            <a:chOff x="573092" y="2187867"/>
            <a:chExt cx="8066639" cy="975780"/>
          </a:xfrm>
        </p:grpSpPr>
        <p:pic>
          <p:nvPicPr>
            <p:cNvPr id="12325" name="Picture 3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3569"/>
            <a:stretch>
              <a:fillRect/>
            </a:stretch>
          </p:blipFill>
          <p:spPr bwMode="auto">
            <a:xfrm>
              <a:off x="3556698" y="2243025"/>
              <a:ext cx="1352467" cy="920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26" name="Picture 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668"/>
            <a:stretch>
              <a:fillRect/>
            </a:stretch>
          </p:blipFill>
          <p:spPr bwMode="auto">
            <a:xfrm>
              <a:off x="2133158" y="2248919"/>
              <a:ext cx="1258033" cy="913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27" name="Picture 1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0653"/>
            <a:stretch>
              <a:fillRect/>
            </a:stretch>
          </p:blipFill>
          <p:spPr bwMode="auto">
            <a:xfrm>
              <a:off x="1192345" y="2244677"/>
              <a:ext cx="925125" cy="917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28" name="Picture 1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668"/>
            <a:stretch>
              <a:fillRect/>
            </a:stretch>
          </p:blipFill>
          <p:spPr bwMode="auto">
            <a:xfrm>
              <a:off x="1782180" y="2248919"/>
              <a:ext cx="780582" cy="913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29" name="Picture 1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156"/>
            <a:stretch>
              <a:fillRect/>
            </a:stretch>
          </p:blipFill>
          <p:spPr bwMode="auto">
            <a:xfrm>
              <a:off x="573092" y="2231747"/>
              <a:ext cx="984562" cy="93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0" name="Picture 18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4612"/>
            <a:stretch>
              <a:fillRect/>
            </a:stretch>
          </p:blipFill>
          <p:spPr bwMode="auto">
            <a:xfrm>
              <a:off x="2908951" y="2204247"/>
              <a:ext cx="1076406" cy="958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1" name="Picture 20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670"/>
            <a:stretch>
              <a:fillRect/>
            </a:stretch>
          </p:blipFill>
          <p:spPr bwMode="auto">
            <a:xfrm>
              <a:off x="4897145" y="2249059"/>
              <a:ext cx="1272821" cy="913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2" name="Picture 22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670"/>
            <a:stretch>
              <a:fillRect/>
            </a:stretch>
          </p:blipFill>
          <p:spPr bwMode="auto">
            <a:xfrm>
              <a:off x="4082611" y="2249916"/>
              <a:ext cx="1167054" cy="913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3" name="Picture 2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3570"/>
            <a:stretch>
              <a:fillRect/>
            </a:stretch>
          </p:blipFill>
          <p:spPr bwMode="auto">
            <a:xfrm>
              <a:off x="6756032" y="2314022"/>
              <a:ext cx="1239479" cy="8487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4" name="Picture 26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1471"/>
            <a:stretch>
              <a:fillRect/>
            </a:stretch>
          </p:blipFill>
          <p:spPr bwMode="auto">
            <a:xfrm>
              <a:off x="5749085" y="2208987"/>
              <a:ext cx="814954" cy="953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5" name="Picture 28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861"/>
            <a:stretch>
              <a:fillRect/>
            </a:stretch>
          </p:blipFill>
          <p:spPr bwMode="auto">
            <a:xfrm>
              <a:off x="6314644" y="2255473"/>
              <a:ext cx="810333" cy="907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36" name="Picture 66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539"/>
            <a:stretch>
              <a:fillRect/>
            </a:stretch>
          </p:blipFill>
          <p:spPr bwMode="auto">
            <a:xfrm>
              <a:off x="7472678" y="2187867"/>
              <a:ext cx="1167053" cy="974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5" name="Group 84"/>
          <p:cNvGrpSpPr>
            <a:grpSpLocks/>
          </p:cNvGrpSpPr>
          <p:nvPr/>
        </p:nvGrpSpPr>
        <p:grpSpPr bwMode="auto">
          <a:xfrm>
            <a:off x="842963" y="3363913"/>
            <a:ext cx="7358062" cy="1304925"/>
            <a:chOff x="842308" y="3363718"/>
            <a:chExt cx="7358107" cy="1305304"/>
          </a:xfrm>
        </p:grpSpPr>
        <p:pic>
          <p:nvPicPr>
            <p:cNvPr id="12311" name="Picture 39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7" t="6589" r="11034" b="7417"/>
            <a:stretch>
              <a:fillRect/>
            </a:stretch>
          </p:blipFill>
          <p:spPr bwMode="auto">
            <a:xfrm rot="-7938906">
              <a:off x="919728" y="3855187"/>
              <a:ext cx="701339" cy="856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879B211D-188E-4B0B-AE37-0AAB8A5C7F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6" t="6589" r="11033" b="7418"/>
            <a:stretch/>
          </p:blipFill>
          <p:spPr>
            <a:xfrm rot="13661094">
              <a:off x="919728" y="3341247"/>
              <a:ext cx="701339" cy="856180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2FF4363F-CAEC-4168-9E94-F1C52E34A7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6" t="6589" r="11033" b="7418"/>
            <a:stretch/>
          </p:blipFill>
          <p:spPr>
            <a:xfrm rot="13661094">
              <a:off x="2034594" y="3334020"/>
              <a:ext cx="701339" cy="856180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736D1D43-2344-4FF3-86C7-8C5C7C314F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6" t="6589" r="11033" b="7418"/>
            <a:stretch/>
          </p:blipFill>
          <p:spPr>
            <a:xfrm rot="13661094">
              <a:off x="3103594" y="3334021"/>
              <a:ext cx="701339" cy="856180"/>
            </a:xfrm>
            <a:prstGeom prst="rect">
              <a:avLst/>
            </a:prstGeom>
          </p:spPr>
        </p:pic>
        <p:pic>
          <p:nvPicPr>
            <p:cNvPr id="12315" name="Picture 45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7" t="6589" r="11034" b="7417"/>
            <a:stretch>
              <a:fillRect/>
            </a:stretch>
          </p:blipFill>
          <p:spPr bwMode="auto">
            <a:xfrm rot="-7938906">
              <a:off x="4184443" y="3366455"/>
              <a:ext cx="701339" cy="856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49D4F01B-2331-4EEC-80A8-2652C9410D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6" t="6589" r="11033" b="7418"/>
            <a:stretch/>
          </p:blipFill>
          <p:spPr>
            <a:xfrm rot="13661094">
              <a:off x="4184443" y="3880396"/>
              <a:ext cx="701339" cy="856180"/>
            </a:xfrm>
            <a:prstGeom prst="rect">
              <a:avLst/>
            </a:prstGeom>
          </p:spPr>
        </p:pic>
        <p:pic>
          <p:nvPicPr>
            <p:cNvPr id="12317" name="Picture 47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7" t="6589" r="11034" b="7417"/>
            <a:stretch>
              <a:fillRect/>
            </a:stretch>
          </p:blipFill>
          <p:spPr bwMode="auto">
            <a:xfrm rot="-7938906">
              <a:off x="5283966" y="3354024"/>
              <a:ext cx="701339" cy="856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ECC37E99-17D5-49B6-A6CE-B14174B79B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6" t="6589" r="11033" b="7418"/>
            <a:stretch/>
          </p:blipFill>
          <p:spPr>
            <a:xfrm rot="13661094">
              <a:off x="5283966" y="3890263"/>
              <a:ext cx="701339" cy="856180"/>
            </a:xfrm>
            <a:prstGeom prst="rect">
              <a:avLst/>
            </a:prstGeom>
          </p:spPr>
        </p:pic>
        <p:pic>
          <p:nvPicPr>
            <p:cNvPr id="12319" name="Picture 49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7" t="6589" r="11034" b="7417"/>
            <a:stretch>
              <a:fillRect/>
            </a:stretch>
          </p:blipFill>
          <p:spPr bwMode="auto">
            <a:xfrm rot="-7938906">
              <a:off x="6366647" y="3862745"/>
              <a:ext cx="701339" cy="856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0E9C42E8-74FC-4EFA-AB8E-7FCA453CFB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6" t="6589" r="11033" b="7418"/>
            <a:stretch/>
          </p:blipFill>
          <p:spPr>
            <a:xfrm rot="13661094">
              <a:off x="6366647" y="3298471"/>
              <a:ext cx="701339" cy="856180"/>
            </a:xfrm>
            <a:prstGeom prst="rect">
              <a:avLst/>
            </a:prstGeom>
          </p:spPr>
        </p:pic>
        <p:pic>
          <p:nvPicPr>
            <p:cNvPr id="12321" name="Picture 51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7" t="6589" r="11034" b="7417"/>
            <a:stretch>
              <a:fillRect/>
            </a:stretch>
          </p:blipFill>
          <p:spPr bwMode="auto">
            <a:xfrm rot="-7938906">
              <a:off x="7421654" y="3286298"/>
              <a:ext cx="701339" cy="856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54000569-3623-49F6-9C69-F2ABE78BA7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6" t="6589" r="11033" b="7418"/>
            <a:stretch/>
          </p:blipFill>
          <p:spPr>
            <a:xfrm rot="13661094">
              <a:off x="7421655" y="3853530"/>
              <a:ext cx="701339" cy="856180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8E2F6630-9BB1-4F43-A834-3A7FF26434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6" t="6589" r="11033" b="7418"/>
            <a:stretch/>
          </p:blipFill>
          <p:spPr>
            <a:xfrm rot="13661094">
              <a:off x="1992852" y="3855185"/>
              <a:ext cx="701339" cy="856180"/>
            </a:xfrm>
            <a:prstGeom prst="rect">
              <a:avLst/>
            </a:prstGeom>
          </p:spPr>
        </p:pic>
        <p:pic>
          <p:nvPicPr>
            <p:cNvPr id="12324" name="Picture 55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07" t="6589" r="11034" b="7417"/>
            <a:stretch>
              <a:fillRect/>
            </a:stretch>
          </p:blipFill>
          <p:spPr bwMode="auto">
            <a:xfrm rot="-7938906">
              <a:off x="3089435" y="3883728"/>
              <a:ext cx="701339" cy="856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4" name="Group 83"/>
          <p:cNvGrpSpPr>
            <a:grpSpLocks/>
          </p:cNvGrpSpPr>
          <p:nvPr/>
        </p:nvGrpSpPr>
        <p:grpSpPr bwMode="auto">
          <a:xfrm>
            <a:off x="803275" y="4900613"/>
            <a:ext cx="7678738" cy="1384300"/>
            <a:chOff x="802875" y="4901328"/>
            <a:chExt cx="7679552" cy="1382796"/>
          </a:xfrm>
        </p:grpSpPr>
        <p:pic>
          <p:nvPicPr>
            <p:cNvPr id="12296" name="Picture 69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875" y="5551051"/>
              <a:ext cx="824086" cy="673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7" name="Picture 58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0895" y="4901328"/>
              <a:ext cx="824086" cy="673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8" name="Picture 61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9722" y="4902488"/>
              <a:ext cx="824086" cy="673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9" name="Picture 62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7476" y="4902488"/>
              <a:ext cx="824086" cy="673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0" name="Picture 70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8341" y="5610544"/>
              <a:ext cx="824086" cy="673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1" name="Picture 71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9214" y="5610544"/>
              <a:ext cx="824086" cy="673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2" name="Picture 73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4052" y="5688063"/>
              <a:ext cx="555444" cy="554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3" name="Picture 74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5033" y="5670037"/>
              <a:ext cx="555444" cy="554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4" name="Picture 75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5963" y="4978638"/>
              <a:ext cx="555444" cy="554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5" name="Picture 77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6556" y="5670037"/>
              <a:ext cx="555444" cy="554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6" name="Picture 78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5231" y="5670037"/>
              <a:ext cx="555444" cy="554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7" name="Picture 79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2666" y="4957716"/>
              <a:ext cx="555444" cy="554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8" name="Picture 80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7234" y="5679364"/>
              <a:ext cx="555444" cy="554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9" name="Picture 81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839" y="4959876"/>
              <a:ext cx="555444" cy="554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0" name="Picture 82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9212" y="4960821"/>
              <a:ext cx="555444" cy="554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>
            <a:biLevel thresh="75000"/>
          </a:blip>
          <a:stretch>
            <a:fillRect/>
          </a:stretch>
        </p:blipFill>
        <p:spPr>
          <a:xfrm>
            <a:off x="730539" y="625850"/>
            <a:ext cx="487363" cy="487363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567543" y="644434"/>
            <a:ext cx="1889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69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366454D0-97FD-496C-A701-1E8C200674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50" y="1300163"/>
            <a:ext cx="77755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solidFill>
                  <a:srgbClr val="0D0D0D"/>
                </a:solidFill>
                <a:cs typeface="Clear Sans Light" panose="020B0303030202020304" pitchFamily="34" charset="0"/>
              </a:rPr>
              <a:t>Write down the ratios, leaving your answers in their simplest form:</a:t>
            </a:r>
          </a:p>
          <a:p>
            <a:pPr eaLnBrk="1" hangingPunct="1"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Orange juices to cups of tea.</a:t>
            </a:r>
            <a:endParaRPr lang="en-GB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r>
              <a:rPr lang="en-GB" altLang="en-US" dirty="0">
                <a:solidFill>
                  <a:srgbClr val="0D0D0D"/>
                </a:solidFill>
                <a:cs typeface="Clear Sans Light" panose="020B0303030202020304" pitchFamily="34" charset="0"/>
              </a:rPr>
              <a:t>Dogs to cats to rabbits.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GB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GB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GB" dirty="0">
              <a:solidFill>
                <a:srgbClr val="0D0D0D"/>
              </a:solidFill>
              <a:cs typeface="Clear Sans Light" panose="020B0303030202020304" pitchFamily="34" charset="0"/>
            </a:endParaRPr>
          </a:p>
        </p:txBody>
      </p:sp>
      <p:pic>
        <p:nvPicPr>
          <p:cNvPr id="13315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61975"/>
            <a:ext cx="6889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8"/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5E75E8"/>
                </a:solidFill>
                <a:latin typeface="Twinkl SemiBold" pitchFamily="2" charset="0"/>
                <a:cs typeface="Clear Sans Light" pitchFamily="34" charset="0"/>
              </a:rPr>
              <a:t>Ratio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1038225" y="2290763"/>
            <a:ext cx="7175500" cy="1366837"/>
            <a:chOff x="1124302" y="2071867"/>
            <a:chExt cx="7175602" cy="1367450"/>
          </a:xfrm>
        </p:grpSpPr>
        <p:pic>
          <p:nvPicPr>
            <p:cNvPr id="13339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0038" y="2071867"/>
              <a:ext cx="583965" cy="58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0" name="Picture 5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4302" y="2721552"/>
              <a:ext cx="583965" cy="58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1" name="Picture 5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2535" y="2071867"/>
              <a:ext cx="583965" cy="58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2" name="Picture 5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5259" y="2721552"/>
              <a:ext cx="583965" cy="58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3" name="Picture 6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4040" y="2071867"/>
              <a:ext cx="583965" cy="58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4" name="Picture 6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0665" y="2721552"/>
              <a:ext cx="583965" cy="58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5" name="Picture 6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5939" y="2071867"/>
              <a:ext cx="583965" cy="58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6" name="Picture 6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4582" y="2721552"/>
              <a:ext cx="583965" cy="58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7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6100" y="2115733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8" name="Picture 6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1766" y="2833498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9" name="Picture 7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5862" y="2119167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0" name="Picture 7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5862" y="2836932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1" name="Picture 8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8764" y="2115733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2" name="Picture 8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6416" y="2833498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3" name="Picture 8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3717" y="2115733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4" name="Picture 8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06" y="2833498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5" name="Picture 8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6353" y="2119167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6" name="Picture 9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3064" y="2836932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7" name="Picture 9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66786" y="2115733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8" name="Picture 9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5178" y="2833498"/>
              <a:ext cx="379185" cy="602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850900" y="4214813"/>
            <a:ext cx="7573963" cy="1806575"/>
            <a:chOff x="830291" y="4287964"/>
            <a:chExt cx="7573817" cy="1806938"/>
          </a:xfrm>
        </p:grpSpPr>
        <p:pic>
          <p:nvPicPr>
            <p:cNvPr id="13319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91" y="4287965"/>
              <a:ext cx="519044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0" name="Picture 1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5010" y="5323376"/>
              <a:ext cx="507965" cy="7715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1" name="Picture 1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3755" y="4287964"/>
              <a:ext cx="750941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2" name="Picture 9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7806" y="5289547"/>
              <a:ext cx="519044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3" name="Picture 9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6269" y="4287964"/>
              <a:ext cx="519044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4" name="Picture 9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5394" y="5289547"/>
              <a:ext cx="519044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5" name="Picture 9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851" y="4287964"/>
              <a:ext cx="519044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6" name="Picture 9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1135" y="5289547"/>
              <a:ext cx="519044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7" name="Picture 9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3739" y="4287964"/>
              <a:ext cx="519044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8" name="Picture 9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7026" y="5289547"/>
              <a:ext cx="519044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9" name="Picture 10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0077" y="4287964"/>
              <a:ext cx="507965" cy="7715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0" name="Picture 10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8072" y="5289547"/>
              <a:ext cx="750941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1" name="Picture 10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6058" y="4298003"/>
              <a:ext cx="750941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2" name="Picture 10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1440" y="5289547"/>
              <a:ext cx="750941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3" name="Picture 10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7208" y="4298002"/>
              <a:ext cx="750941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4" name="Picture 10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07451" y="5289547"/>
              <a:ext cx="750941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5" name="Picture 10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1451" y="4287964"/>
              <a:ext cx="750941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6" name="Picture 10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9273" y="5289546"/>
              <a:ext cx="750941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7" name="Picture 10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3167" y="5289545"/>
              <a:ext cx="750941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8" name="Picture 11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1339" y="4298002"/>
              <a:ext cx="750941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366454D0-97FD-496C-A701-1E8C200674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50" y="1300163"/>
            <a:ext cx="7775575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solidFill>
                  <a:srgbClr val="0D0D0D"/>
                </a:solidFill>
                <a:cs typeface="Clear Sans Light" panose="020B0303030202020304" pitchFamily="34" charset="0"/>
              </a:rPr>
              <a:t>Write down the ratios, leaving your answers in their simplest form:</a:t>
            </a:r>
          </a:p>
          <a:p>
            <a:pPr eaLnBrk="1" hangingPunct="1">
              <a:defRPr/>
            </a:pPr>
            <a:endParaRPr lang="en-GB" altLang="en-US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Blonde children to brunette children. 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GB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GB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Pink sweets to orange sweets.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GB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GB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Suns to moons.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GB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GB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Orange juices to cups of tea.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GB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GB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Dogs to cats to rabbits.</a:t>
            </a:r>
          </a:p>
          <a:p>
            <a:pPr eaLnBrk="1" hangingPunct="1">
              <a:defRPr/>
            </a:pPr>
            <a:endParaRPr lang="en-GB" dirty="0">
              <a:solidFill>
                <a:srgbClr val="0D0D0D"/>
              </a:solidFill>
              <a:cs typeface="Clear Sans Light" panose="020B0303030202020304" pitchFamily="34" charset="0"/>
            </a:endParaRPr>
          </a:p>
        </p:txBody>
      </p:sp>
      <p:sp>
        <p:nvSpPr>
          <p:cNvPr id="14339" name="Rectangle 8"/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5E75E8"/>
                </a:solidFill>
                <a:latin typeface="Twinkl SemiBold" pitchFamily="2" charset="0"/>
                <a:cs typeface="Clear Sans Light" pitchFamily="34" charset="0"/>
              </a:rPr>
              <a:t>Answers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6D71FF8-39FB-46E2-B87A-902A970A1877}"/>
              </a:ext>
            </a:extLst>
          </p:cNvPr>
          <p:cNvSpPr txBox="1"/>
          <p:nvPr/>
        </p:nvSpPr>
        <p:spPr>
          <a:xfrm>
            <a:off x="981075" y="2130425"/>
            <a:ext cx="30543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solidFill>
                  <a:srgbClr val="00B050"/>
                </a:solidFill>
                <a:latin typeface="+mj-lt"/>
              </a:rPr>
              <a:t>4:8 = 1:2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216B98E-E03B-4729-A191-B1BC727EA8FB}"/>
              </a:ext>
            </a:extLst>
          </p:cNvPr>
          <p:cNvSpPr txBox="1"/>
          <p:nvPr/>
        </p:nvSpPr>
        <p:spPr>
          <a:xfrm>
            <a:off x="981075" y="2944813"/>
            <a:ext cx="3054350" cy="401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solidFill>
                  <a:srgbClr val="00B050"/>
                </a:solidFill>
                <a:latin typeface="+mj-lt"/>
              </a:rPr>
              <a:t>8:6 = 4:3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B865C17-B01F-4D51-AC95-39C506CD956B}"/>
              </a:ext>
            </a:extLst>
          </p:cNvPr>
          <p:cNvSpPr txBox="1"/>
          <p:nvPr/>
        </p:nvSpPr>
        <p:spPr>
          <a:xfrm>
            <a:off x="981075" y="3760788"/>
            <a:ext cx="30543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solidFill>
                  <a:srgbClr val="00B050"/>
                </a:solidFill>
                <a:latin typeface="+mj-lt"/>
              </a:rPr>
              <a:t>6:9 = 2:3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1F3E61A-6FC9-43AA-ABD8-77F03BDE7E9C}"/>
              </a:ext>
            </a:extLst>
          </p:cNvPr>
          <p:cNvSpPr txBox="1"/>
          <p:nvPr/>
        </p:nvSpPr>
        <p:spPr>
          <a:xfrm>
            <a:off x="981075" y="4592638"/>
            <a:ext cx="30543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solidFill>
                  <a:srgbClr val="00B050"/>
                </a:solidFill>
                <a:latin typeface="+mj-lt"/>
              </a:rPr>
              <a:t>12:8 = 3:2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8DBA6B8-F4F4-4ED5-9D8D-77A7D821EB06}"/>
              </a:ext>
            </a:extLst>
          </p:cNvPr>
          <p:cNvSpPr txBox="1"/>
          <p:nvPr/>
        </p:nvSpPr>
        <p:spPr>
          <a:xfrm>
            <a:off x="981075" y="5435600"/>
            <a:ext cx="30543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solidFill>
                  <a:srgbClr val="00B050"/>
                </a:solidFill>
                <a:latin typeface="+mj-lt"/>
              </a:rPr>
              <a:t>8:2:10 = 4:1:5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8" grpId="0"/>
      <p:bldP spid="49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366454D0-97FD-496C-A701-1E8C200674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50" y="2054225"/>
            <a:ext cx="8023225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n-lt"/>
                <a:cs typeface="Clear Sans Light" panose="020B0303030202020304" pitchFamily="34" charset="0"/>
              </a:rPr>
              <a:t>How many parts are we sharing this into?</a:t>
            </a: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2 + 3 = 5</a:t>
            </a:r>
          </a:p>
          <a:p>
            <a:pPr eaLnBrk="1" hangingPunct="1">
              <a:defRPr/>
            </a:pPr>
            <a:endParaRPr lang="en-GB" altLang="en-US" sz="1750" dirty="0">
              <a:solidFill>
                <a:srgbClr val="0D0D0D"/>
              </a:solidFill>
              <a:latin typeface="+mn-lt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n-lt"/>
                <a:cs typeface="Clear Sans Light" panose="020B0303030202020304" pitchFamily="34" charset="0"/>
              </a:rPr>
              <a:t>The first person is going to get 2 of these 5 parts, or    of the total amount.</a:t>
            </a: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    of £60 = 24</a:t>
            </a:r>
          </a:p>
          <a:p>
            <a:pPr eaLnBrk="1" hangingPunct="1">
              <a:defRPr/>
            </a:pPr>
            <a:endParaRPr lang="en-GB" altLang="en-US" sz="1750" dirty="0">
              <a:solidFill>
                <a:srgbClr val="0D0D0D"/>
              </a:solidFill>
              <a:latin typeface="+mn-lt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n-lt"/>
                <a:cs typeface="Clear Sans Light" panose="020B0303030202020304" pitchFamily="34" charset="0"/>
              </a:rPr>
              <a:t>The second person is going to get 3 of these 5 parts, or    of the total amount.</a:t>
            </a: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    of £60 = £36</a:t>
            </a: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Therefore, the money is shared £24:£36.</a:t>
            </a:r>
          </a:p>
          <a:p>
            <a:pPr eaLnBrk="1" hangingPunct="1">
              <a:defRPr/>
            </a:pPr>
            <a:endParaRPr lang="en-GB" altLang="en-US" sz="1750" dirty="0">
              <a:solidFill>
                <a:srgbClr val="0D0D0D"/>
              </a:solidFill>
              <a:latin typeface="+mn-lt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n-lt"/>
                <a:cs typeface="Clear Sans Light" panose="020B0303030202020304" pitchFamily="34" charset="0"/>
              </a:rPr>
              <a:t>How could we check this answer? </a:t>
            </a: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Add together the answers and make sure they equal</a:t>
            </a:r>
            <a:b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</a:b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the original amount.</a:t>
            </a: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24 + 36 = 60</a:t>
            </a:r>
          </a:p>
        </p:txBody>
      </p:sp>
      <p:sp>
        <p:nvSpPr>
          <p:cNvPr id="15363" name="Rectangle 8"/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 dirty="0" smtClean="0">
                <a:solidFill>
                  <a:srgbClr val="5E75E8"/>
                </a:solidFill>
                <a:latin typeface="Twinkl SemiBold" pitchFamily="2" charset="0"/>
                <a:cs typeface="Clear Sans Light" pitchFamily="34" charset="0"/>
              </a:rPr>
              <a:t>Try</a:t>
            </a:r>
            <a:endParaRPr lang="en-GB" altLang="en-US" sz="3600" dirty="0">
              <a:solidFill>
                <a:srgbClr val="5E75E8"/>
              </a:solidFill>
              <a:latin typeface="Twinkl SemiBold" pitchFamily="2" charset="0"/>
              <a:cs typeface="Clear Sans Light" pitchFamily="34" charset="0"/>
            </a:endParaRPr>
          </a:p>
        </p:txBody>
      </p:sp>
      <p:pic>
        <p:nvPicPr>
          <p:cNvPr id="1536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61975"/>
            <a:ext cx="6889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F696C89-3A53-4614-8421-D8D374CD59B4}"/>
              </a:ext>
            </a:extLst>
          </p:cNvPr>
          <p:cNvSpPr/>
          <p:nvPr/>
        </p:nvSpPr>
        <p:spPr>
          <a:xfrm>
            <a:off x="684213" y="1333500"/>
            <a:ext cx="7775575" cy="554038"/>
          </a:xfrm>
          <a:prstGeom prst="rect">
            <a:avLst/>
          </a:prstGeom>
          <a:solidFill>
            <a:srgbClr val="F9AF4D"/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>
              <a:defRPr/>
            </a:pPr>
            <a:r>
              <a:rPr lang="en-GB" dirty="0"/>
              <a:t>Share £60 in the ratio 2:3.</a:t>
            </a:r>
          </a:p>
        </p:txBody>
      </p:sp>
      <p:pic>
        <p:nvPicPr>
          <p:cNvPr id="1536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788" y="4973638"/>
            <a:ext cx="26670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3"/>
          <p:cNvGrpSpPr>
            <a:grpSpLocks/>
          </p:cNvGrpSpPr>
          <p:nvPr/>
        </p:nvGrpSpPr>
        <p:grpSpPr bwMode="auto">
          <a:xfrm>
            <a:off x="700088" y="3060700"/>
            <a:ext cx="285750" cy="452438"/>
            <a:chOff x="1204292" y="2071866"/>
            <a:chExt cx="285226" cy="451406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D0F8EE0-0F22-49C1-8AD6-2A4D0F1520EF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2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5</a:t>
              </a: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B85B566-AFB3-4F88-840D-745209CAB7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8" y="2277770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3"/>
          <p:cNvGrpSpPr>
            <a:grpSpLocks/>
          </p:cNvGrpSpPr>
          <p:nvPr/>
        </p:nvGrpSpPr>
        <p:grpSpPr bwMode="auto">
          <a:xfrm>
            <a:off x="700088" y="3846513"/>
            <a:ext cx="285750" cy="452437"/>
            <a:chOff x="1204292" y="2071866"/>
            <a:chExt cx="285226" cy="451406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C33A2F9-07E2-4766-943A-20D874CA83FC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3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5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65005A2-13CC-4938-A40B-A89A35DF1F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8" y="2277771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13"/>
          <p:cNvGrpSpPr>
            <a:grpSpLocks/>
          </p:cNvGrpSpPr>
          <p:nvPr/>
        </p:nvGrpSpPr>
        <p:grpSpPr bwMode="auto">
          <a:xfrm>
            <a:off x="6056313" y="3578225"/>
            <a:ext cx="285750" cy="452438"/>
            <a:chOff x="1204292" y="2071866"/>
            <a:chExt cx="285226" cy="451406"/>
          </a:xfrm>
        </p:grpSpPr>
        <p:sp>
          <p:nvSpPr>
            <p:cNvPr id="15373" name="TextBox 21"/>
            <p:cNvSpPr txBox="1">
              <a:spLocks noChangeArrowheads="1"/>
            </p:cNvSpPr>
            <p:nvPr/>
          </p:nvSpPr>
          <p:spPr bwMode="auto">
            <a:xfrm>
              <a:off x="1204292" y="2071866"/>
              <a:ext cx="285226" cy="451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>
                <a:lnSpc>
                  <a:spcPts val="1400"/>
                </a:lnSpc>
              </a:pPr>
              <a:r>
                <a:rPr lang="en-GB" altLang="en-US" sz="1400">
                  <a:latin typeface="Twinkl" panose="020B0604020202020204" charset="0"/>
                </a:rPr>
                <a:t>3</a:t>
              </a:r>
            </a:p>
            <a:p>
              <a:pPr algn="ctr">
                <a:lnSpc>
                  <a:spcPts val="1400"/>
                </a:lnSpc>
              </a:pPr>
              <a:r>
                <a:rPr lang="en-GB" altLang="en-US" sz="1400">
                  <a:latin typeface="Twinkl" panose="020B0604020202020204" charset="0"/>
                </a:rPr>
                <a:t>5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E04641C-A3DD-4A05-B8A3-62C44BDFAA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8" y="2277770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13"/>
          <p:cNvGrpSpPr>
            <a:grpSpLocks/>
          </p:cNvGrpSpPr>
          <p:nvPr/>
        </p:nvGrpSpPr>
        <p:grpSpPr bwMode="auto">
          <a:xfrm>
            <a:off x="5792788" y="2789238"/>
            <a:ext cx="285750" cy="452437"/>
            <a:chOff x="1204292" y="2071866"/>
            <a:chExt cx="285226" cy="451406"/>
          </a:xfrm>
        </p:grpSpPr>
        <p:sp>
          <p:nvSpPr>
            <p:cNvPr id="15371" name="TextBox 24"/>
            <p:cNvSpPr txBox="1">
              <a:spLocks noChangeArrowheads="1"/>
            </p:cNvSpPr>
            <p:nvPr/>
          </p:nvSpPr>
          <p:spPr bwMode="auto">
            <a:xfrm>
              <a:off x="1204292" y="2071866"/>
              <a:ext cx="285226" cy="451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>
                <a:lnSpc>
                  <a:spcPts val="1400"/>
                </a:lnSpc>
              </a:pPr>
              <a:r>
                <a:rPr lang="en-GB" altLang="en-US" sz="1400">
                  <a:latin typeface="Twinkl" panose="020B0604020202020204" charset="0"/>
                </a:rPr>
                <a:t>2</a:t>
              </a:r>
            </a:p>
            <a:p>
              <a:pPr algn="ctr">
                <a:lnSpc>
                  <a:spcPts val="1400"/>
                </a:lnSpc>
              </a:pPr>
              <a:r>
                <a:rPr lang="en-GB" altLang="en-US" sz="1400">
                  <a:latin typeface="Twinkl" panose="020B0604020202020204" charset="0"/>
                </a:rPr>
                <a:t>5</a:t>
              </a:r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75CF592D-4EB6-4364-9188-657B3901EF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8" y="2277771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biLevel thresh="75000"/>
          </a:blip>
          <a:stretch>
            <a:fillRect/>
          </a:stretch>
        </p:blipFill>
        <p:spPr>
          <a:xfrm>
            <a:off x="882197" y="540068"/>
            <a:ext cx="487363" cy="48736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567543" y="644434"/>
            <a:ext cx="1889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1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1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514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366454D0-97FD-496C-A701-1E8C200674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50" y="2054225"/>
            <a:ext cx="8023225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n-lt"/>
                <a:cs typeface="Clear Sans Light" panose="020B0303030202020304" pitchFamily="34" charset="0"/>
              </a:rPr>
              <a:t>How many parts are we sharing this into?</a:t>
            </a: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3 + 4 + 1 = 8</a:t>
            </a:r>
          </a:p>
          <a:p>
            <a:pPr eaLnBrk="1" hangingPunct="1">
              <a:defRPr/>
            </a:pPr>
            <a:endParaRPr lang="en-GB" altLang="en-US" sz="1750" dirty="0">
              <a:solidFill>
                <a:srgbClr val="0D0D0D"/>
              </a:solidFill>
              <a:latin typeface="+mj-lt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n-lt"/>
                <a:cs typeface="Clear Sans Light" panose="020B0303030202020304" pitchFamily="34" charset="0"/>
              </a:rPr>
              <a:t>The first person is going to get 3 of these 8 parts, or    of the total amount.</a:t>
            </a: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   of £80 = £30</a:t>
            </a:r>
          </a:p>
          <a:p>
            <a:pPr eaLnBrk="1" hangingPunct="1">
              <a:defRPr/>
            </a:pPr>
            <a:endParaRPr lang="en-GB" altLang="en-US" sz="1750" dirty="0">
              <a:solidFill>
                <a:srgbClr val="0D0D0D"/>
              </a:solidFill>
              <a:latin typeface="+mn-lt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n-lt"/>
                <a:cs typeface="Clear Sans Light" panose="020B0303030202020304" pitchFamily="34" charset="0"/>
              </a:rPr>
              <a:t>The second person is going to get    or    of the total amount.</a:t>
            </a: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    of £80 = £40</a:t>
            </a:r>
          </a:p>
          <a:p>
            <a:pPr eaLnBrk="1" hangingPunct="1">
              <a:defRPr/>
            </a:pPr>
            <a:endParaRPr lang="en-GB" altLang="en-US" sz="1750" dirty="0">
              <a:solidFill>
                <a:srgbClr val="0D0D0D"/>
              </a:solidFill>
              <a:latin typeface="+mn-lt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n-lt"/>
                <a:cs typeface="Clear Sans Light" panose="020B0303030202020304" pitchFamily="34" charset="0"/>
              </a:rPr>
              <a:t>The third person is going to get    of the total amount.</a:t>
            </a: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   of £80 = £10</a:t>
            </a:r>
            <a:endParaRPr lang="en-GB" altLang="en-US" sz="1750" dirty="0">
              <a:solidFill>
                <a:srgbClr val="0D0D0D"/>
              </a:solidFill>
              <a:latin typeface="+mn-lt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Therefore, the money is shared £30:£40:£10.</a:t>
            </a:r>
          </a:p>
          <a:p>
            <a:pPr eaLnBrk="1" hangingPunct="1">
              <a:defRPr/>
            </a:pPr>
            <a:endParaRPr lang="en-GB" altLang="en-US" sz="1750" dirty="0">
              <a:solidFill>
                <a:srgbClr val="0D0D0D"/>
              </a:solidFill>
              <a:latin typeface="+mn-lt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r>
              <a:rPr lang="en-GB" altLang="en-US" sz="1750" dirty="0">
                <a:solidFill>
                  <a:srgbClr val="0D0D0D"/>
                </a:solidFill>
                <a:latin typeface="+mn-lt"/>
                <a:cs typeface="Clear Sans Light" panose="020B0303030202020304" pitchFamily="34" charset="0"/>
              </a:rPr>
              <a:t>Check: </a:t>
            </a:r>
            <a:r>
              <a:rPr lang="en-GB" altLang="en-US" sz="1750" dirty="0">
                <a:solidFill>
                  <a:srgbClr val="0D0D0D"/>
                </a:solidFill>
                <a:latin typeface="+mj-lt"/>
                <a:cs typeface="Clear Sans Light" panose="020B0303030202020304" pitchFamily="34" charset="0"/>
              </a:rPr>
              <a:t>30 + 40 + 10 = 80</a:t>
            </a:r>
          </a:p>
        </p:txBody>
      </p:sp>
      <p:sp>
        <p:nvSpPr>
          <p:cNvPr id="16387" name="Rectangle 8"/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 dirty="0" smtClean="0">
                <a:solidFill>
                  <a:srgbClr val="5E75E8"/>
                </a:solidFill>
                <a:latin typeface="Twinkl SemiBold" pitchFamily="2" charset="0"/>
                <a:cs typeface="Clear Sans Light" pitchFamily="34" charset="0"/>
              </a:rPr>
              <a:t>Try</a:t>
            </a:r>
            <a:endParaRPr lang="en-GB" altLang="en-US" sz="3600" dirty="0">
              <a:solidFill>
                <a:srgbClr val="5E75E8"/>
              </a:solidFill>
              <a:latin typeface="Twinkl SemiBold" pitchFamily="2" charset="0"/>
              <a:cs typeface="Clear Sans Light" pitchFamily="34" charset="0"/>
            </a:endParaRPr>
          </a:p>
        </p:txBody>
      </p:sp>
      <p:pic>
        <p:nvPicPr>
          <p:cNvPr id="16388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61975"/>
            <a:ext cx="6889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F696C89-3A53-4614-8421-D8D374CD59B4}"/>
              </a:ext>
            </a:extLst>
          </p:cNvPr>
          <p:cNvSpPr/>
          <p:nvPr/>
        </p:nvSpPr>
        <p:spPr>
          <a:xfrm>
            <a:off x="684213" y="1333500"/>
            <a:ext cx="7775575" cy="554038"/>
          </a:xfrm>
          <a:prstGeom prst="rect">
            <a:avLst/>
          </a:prstGeom>
          <a:solidFill>
            <a:srgbClr val="F9AF4D"/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>
              <a:defRPr/>
            </a:pPr>
            <a:r>
              <a:rPr lang="en-GB" dirty="0"/>
              <a:t>Share £80 in the ratio 3:4:1.</a:t>
            </a:r>
          </a:p>
        </p:txBody>
      </p:sp>
      <p:pic>
        <p:nvPicPr>
          <p:cNvPr id="1639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788" y="4973638"/>
            <a:ext cx="26670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3"/>
          <p:cNvGrpSpPr>
            <a:grpSpLocks/>
          </p:cNvGrpSpPr>
          <p:nvPr/>
        </p:nvGrpSpPr>
        <p:grpSpPr bwMode="auto">
          <a:xfrm>
            <a:off x="5795963" y="2773363"/>
            <a:ext cx="285750" cy="452437"/>
            <a:chOff x="1204292" y="2071866"/>
            <a:chExt cx="285226" cy="451406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C33A2F9-07E2-4766-943A-20D874CA83FC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3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8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65005A2-13CC-4938-A40B-A89A35DF1F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8" y="2277771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13"/>
          <p:cNvGrpSpPr>
            <a:grpSpLocks/>
          </p:cNvGrpSpPr>
          <p:nvPr/>
        </p:nvGrpSpPr>
        <p:grpSpPr bwMode="auto">
          <a:xfrm>
            <a:off x="4443413" y="3597275"/>
            <a:ext cx="285750" cy="452438"/>
            <a:chOff x="1204292" y="2071866"/>
            <a:chExt cx="285226" cy="451406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486E0E8-AC31-423B-AAC0-DEE8B530F192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1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2</a:t>
              </a:r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218C3794-5A4C-4862-8CB1-BE8A97193DB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8" y="2277770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3954463" y="3605213"/>
            <a:ext cx="285750" cy="452437"/>
            <a:chOff x="1204292" y="2071866"/>
            <a:chExt cx="285226" cy="451406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F297D0E-745E-4CD4-9A38-DB3976CC6A3A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4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8</a:t>
              </a:r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C25C5812-2FB5-45C5-8B6F-A3D8800CC1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8" y="2277771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13"/>
          <p:cNvGrpSpPr>
            <a:grpSpLocks/>
          </p:cNvGrpSpPr>
          <p:nvPr/>
        </p:nvGrpSpPr>
        <p:grpSpPr bwMode="auto">
          <a:xfrm>
            <a:off x="701675" y="3883025"/>
            <a:ext cx="285750" cy="452438"/>
            <a:chOff x="1204292" y="2071866"/>
            <a:chExt cx="285226" cy="451406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EB579C67-B6F6-4633-B6F4-C07055BBB4D1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1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2</a:t>
              </a: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455A119D-EF3C-4ACD-990A-75E0CC6C5A7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9" y="2277770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13"/>
          <p:cNvGrpSpPr>
            <a:grpSpLocks/>
          </p:cNvGrpSpPr>
          <p:nvPr/>
        </p:nvGrpSpPr>
        <p:grpSpPr bwMode="auto">
          <a:xfrm>
            <a:off x="3794125" y="4392613"/>
            <a:ext cx="285750" cy="452437"/>
            <a:chOff x="1204292" y="2071866"/>
            <a:chExt cx="285226" cy="451406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69538F8-9868-4F7D-9E03-7248E0EA0E9A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1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8</a:t>
              </a:r>
            </a:p>
          </p:txBody>
        </p: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6D2717F-6B6F-4C3D-8017-BD2AA85A59F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9" y="2277771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13"/>
          <p:cNvGrpSpPr>
            <a:grpSpLocks/>
          </p:cNvGrpSpPr>
          <p:nvPr/>
        </p:nvGrpSpPr>
        <p:grpSpPr bwMode="auto">
          <a:xfrm>
            <a:off x="661988" y="4638675"/>
            <a:ext cx="285750" cy="452438"/>
            <a:chOff x="1204292" y="2071866"/>
            <a:chExt cx="285226" cy="451406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30868F0-98AA-485E-A0A5-EA2C647D37D4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1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8</a:t>
              </a:r>
            </a:p>
          </p:txBody>
        </p: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A0C0A596-F438-4DAE-B760-31555EED216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8" y="2277770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13"/>
          <p:cNvGrpSpPr>
            <a:grpSpLocks/>
          </p:cNvGrpSpPr>
          <p:nvPr/>
        </p:nvGrpSpPr>
        <p:grpSpPr bwMode="auto">
          <a:xfrm>
            <a:off x="654050" y="3070225"/>
            <a:ext cx="285750" cy="452438"/>
            <a:chOff x="1204292" y="2071866"/>
            <a:chExt cx="285226" cy="451406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8EB91C2-6E59-4205-B527-445C5A832D0B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3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8</a:t>
              </a:r>
            </a:p>
          </p:txBody>
        </p: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1C8F271A-482F-4555-8ECF-158C2788263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9" y="2277770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biLevel thresh="75000"/>
          </a:blip>
          <a:stretch>
            <a:fillRect/>
          </a:stretch>
        </p:blipFill>
        <p:spPr>
          <a:xfrm>
            <a:off x="834481" y="600075"/>
            <a:ext cx="487363" cy="487363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1567543" y="644434"/>
            <a:ext cx="1889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19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576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/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5E75E8"/>
                </a:solidFill>
                <a:latin typeface="Twinkl SemiBold" pitchFamily="2" charset="0"/>
                <a:cs typeface="Clear Sans Light" pitchFamily="34" charset="0"/>
              </a:rPr>
              <a:t>Your Turn</a:t>
            </a:r>
          </a:p>
        </p:txBody>
      </p:sp>
      <p:pic>
        <p:nvPicPr>
          <p:cNvPr id="17411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61975"/>
            <a:ext cx="6889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684213" y="1270000"/>
            <a:ext cx="77755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/>
              <a:t>Complete the joke activity. If you are very confident, start at “Start 1”;</a:t>
            </a:r>
            <a:br>
              <a:rPr lang="en-GB" altLang="en-US"/>
            </a:br>
            <a:r>
              <a:rPr lang="en-GB" altLang="en-US"/>
              <a:t>if you are still a bit unsure, try “Start 2”.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A112D75-8975-42B6-91B8-89A13BAD9F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1013" y="2124075"/>
            <a:ext cx="5641975" cy="3989388"/>
          </a:xfrm>
          <a:prstGeom prst="rect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</p:pic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684213" y="4694238"/>
            <a:ext cx="7775575" cy="1479550"/>
            <a:chOff x="684210" y="4694813"/>
            <a:chExt cx="7775577" cy="147948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C5BB01B-D005-476A-B6BE-B52F8751DDD9}"/>
                </a:ext>
              </a:extLst>
            </p:cNvPr>
            <p:cNvSpPr/>
            <p:nvPr/>
          </p:nvSpPr>
          <p:spPr>
            <a:xfrm>
              <a:off x="684210" y="5101195"/>
              <a:ext cx="7775577" cy="1073102"/>
            </a:xfrm>
            <a:prstGeom prst="rect">
              <a:avLst/>
            </a:prstGeom>
            <a:noFill/>
            <a:ln w="28575">
              <a:solidFill>
                <a:srgbClr val="5E75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solidFill>
                    <a:schemeClr val="tx1"/>
                  </a:solidFill>
                </a:rPr>
                <a:t>Alice, Bilal and Cho are sharing some money. Alice receives    of the money, and Bilal and Cho share the remainder in the ratio 3:8. What proportion of the money does Bilal get?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823F8BA-78D1-4987-AE01-F07D2686DDD1}"/>
                </a:ext>
              </a:extLst>
            </p:cNvPr>
            <p:cNvSpPr/>
            <p:nvPr/>
          </p:nvSpPr>
          <p:spPr>
            <a:xfrm>
              <a:off x="684210" y="4694813"/>
              <a:ext cx="7775577" cy="460354"/>
            </a:xfrm>
            <a:prstGeom prst="rect">
              <a:avLst/>
            </a:prstGeom>
            <a:solidFill>
              <a:srgbClr val="7C8FEC"/>
            </a:solidFill>
            <a:ln w="28575">
              <a:solidFill>
                <a:srgbClr val="5E75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/>
                <a:t>Extension:</a:t>
              </a:r>
            </a:p>
          </p:txBody>
        </p:sp>
      </p:grpSp>
      <p:grpSp>
        <p:nvGrpSpPr>
          <p:cNvPr id="9" name="Group 13"/>
          <p:cNvGrpSpPr>
            <a:grpSpLocks/>
          </p:cNvGrpSpPr>
          <p:nvPr/>
        </p:nvGrpSpPr>
        <p:grpSpPr bwMode="auto">
          <a:xfrm>
            <a:off x="6745288" y="5154613"/>
            <a:ext cx="285750" cy="452437"/>
            <a:chOff x="1204292" y="2071866"/>
            <a:chExt cx="285226" cy="451406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C71B8C0-9D7D-474F-A34F-28A2907C9B01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n-lt"/>
                </a:rPr>
                <a:t>2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n-lt"/>
                </a:rPr>
                <a:t>7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72372C-3CBC-4135-8E19-BBDB200B9DF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8" y="2277771"/>
              <a:ext cx="142613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biLevel thresh="75000"/>
          </a:blip>
          <a:stretch>
            <a:fillRect/>
          </a:stretch>
        </p:blipFill>
        <p:spPr>
          <a:xfrm>
            <a:off x="1080180" y="585418"/>
            <a:ext cx="487363" cy="48736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567543" y="644434"/>
            <a:ext cx="1889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62000" y="62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-0.12453 " pathEditMode="relative" rAng="0" ptsTypes="AA">
                                      <p:cBhvr>
                                        <p:cTn id="1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88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8"/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5E75E8"/>
                </a:solidFill>
                <a:latin typeface="Twinkl SemiBold" pitchFamily="2" charset="0"/>
                <a:cs typeface="Clear Sans Light" pitchFamily="34" charset="0"/>
              </a:rPr>
              <a:t>Answers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BECFF53-831D-4E7E-A9F6-3D80929619F6}"/>
              </a:ext>
            </a:extLst>
          </p:cNvPr>
          <p:cNvSpPr/>
          <p:nvPr/>
        </p:nvSpPr>
        <p:spPr>
          <a:xfrm>
            <a:off x="684213" y="1722438"/>
            <a:ext cx="7775575" cy="771525"/>
          </a:xfrm>
          <a:prstGeom prst="rect">
            <a:avLst/>
          </a:prstGeom>
          <a:noFill/>
          <a:ln w="28575">
            <a:solidFill>
              <a:srgbClr val="5E75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By his loud coffin.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C515EAB-7785-419C-BA08-2F44FA18B579}"/>
              </a:ext>
            </a:extLst>
          </p:cNvPr>
          <p:cNvSpPr/>
          <p:nvPr/>
        </p:nvSpPr>
        <p:spPr>
          <a:xfrm>
            <a:off x="684213" y="1316038"/>
            <a:ext cx="7775575" cy="460375"/>
          </a:xfrm>
          <a:prstGeom prst="rect">
            <a:avLst/>
          </a:prstGeom>
          <a:solidFill>
            <a:srgbClr val="7C8FEC"/>
          </a:solidFill>
          <a:ln w="28575">
            <a:solidFill>
              <a:srgbClr val="5E75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/>
              <a:t>Start 1: How can you tell if a vampire has a cold? 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075" y="1397000"/>
            <a:ext cx="1701800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F5686373-3C23-4FD8-A72F-258E77788D13}"/>
              </a:ext>
            </a:extLst>
          </p:cNvPr>
          <p:cNvSpPr/>
          <p:nvPr/>
        </p:nvSpPr>
        <p:spPr>
          <a:xfrm>
            <a:off x="684213" y="3090863"/>
            <a:ext cx="7775575" cy="771525"/>
          </a:xfrm>
          <a:prstGeom prst="rect">
            <a:avLst/>
          </a:prstGeom>
          <a:noFill/>
          <a:ln w="28575">
            <a:solidFill>
              <a:srgbClr val="5E75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Bone Appetit.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A9C6613-43F4-48A6-ABA2-82936693DB96}"/>
              </a:ext>
            </a:extLst>
          </p:cNvPr>
          <p:cNvSpPr/>
          <p:nvPr/>
        </p:nvSpPr>
        <p:spPr>
          <a:xfrm>
            <a:off x="684213" y="2684463"/>
            <a:ext cx="7775575" cy="460375"/>
          </a:xfrm>
          <a:prstGeom prst="rect">
            <a:avLst/>
          </a:prstGeom>
          <a:solidFill>
            <a:srgbClr val="7C8FEC"/>
          </a:solidFill>
          <a:ln w="28575">
            <a:solidFill>
              <a:srgbClr val="5E75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/>
              <a:t>Start 2: What do skeletons say before eating? 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3" y="2752725"/>
            <a:ext cx="91281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6E8533C1-7F7E-4D53-AC31-28BD55AA5C6D}"/>
              </a:ext>
            </a:extLst>
          </p:cNvPr>
          <p:cNvSpPr/>
          <p:nvPr/>
        </p:nvSpPr>
        <p:spPr>
          <a:xfrm>
            <a:off x="650875" y="4060825"/>
            <a:ext cx="7842250" cy="2170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j-lt"/>
              </a:rPr>
              <a:t>Extension:</a:t>
            </a:r>
          </a:p>
          <a:p>
            <a:pPr>
              <a:defRPr/>
            </a:pPr>
            <a:r>
              <a:rPr lang="en-GB" dirty="0"/>
              <a:t>The remaining amount is   . 3 + 8 = 11, so to share into 11 parts we calculate:</a:t>
            </a:r>
          </a:p>
          <a:p>
            <a:pPr>
              <a:lnSpc>
                <a:spcPct val="150000"/>
              </a:lnSpc>
              <a:defRPr/>
            </a:pPr>
            <a:r>
              <a:rPr lang="en-GB" dirty="0"/>
              <a:t>   ÷ 11 = </a:t>
            </a:r>
          </a:p>
          <a:p>
            <a:pPr>
              <a:lnSpc>
                <a:spcPct val="150000"/>
              </a:lnSpc>
              <a:defRPr/>
            </a:pPr>
            <a:r>
              <a:rPr lang="en-GB" dirty="0"/>
              <a:t>Bilal gets 3 parts:</a:t>
            </a:r>
          </a:p>
          <a:p>
            <a:pPr>
              <a:lnSpc>
                <a:spcPct val="150000"/>
              </a:lnSpc>
              <a:defRPr/>
            </a:pPr>
            <a:r>
              <a:rPr lang="en-GB" dirty="0"/>
              <a:t>3 ×    =</a:t>
            </a:r>
          </a:p>
        </p:txBody>
      </p:sp>
      <p:grpSp>
        <p:nvGrpSpPr>
          <p:cNvPr id="26" name="Group 13"/>
          <p:cNvGrpSpPr>
            <a:grpSpLocks/>
          </p:cNvGrpSpPr>
          <p:nvPr/>
        </p:nvGrpSpPr>
        <p:grpSpPr bwMode="auto">
          <a:xfrm>
            <a:off x="3292475" y="4311650"/>
            <a:ext cx="285750" cy="452438"/>
            <a:chOff x="1204292" y="2071866"/>
            <a:chExt cx="285226" cy="451406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C04F27F-2F33-4BCB-A02C-00D30ADB384B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5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7</a:t>
              </a: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6CB1D4C-70C5-4C99-810A-F22D81492E6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9" y="2277770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13"/>
          <p:cNvGrpSpPr>
            <a:grpSpLocks/>
          </p:cNvGrpSpPr>
          <p:nvPr/>
        </p:nvGrpSpPr>
        <p:grpSpPr bwMode="auto">
          <a:xfrm>
            <a:off x="692150" y="4960938"/>
            <a:ext cx="285750" cy="452437"/>
            <a:chOff x="1204292" y="2071866"/>
            <a:chExt cx="285226" cy="451406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72019D9-9A12-4036-A5AD-5E0D54F20D14}"/>
                </a:ext>
              </a:extLst>
            </p:cNvPr>
            <p:cNvSpPr txBox="1"/>
            <p:nvPr/>
          </p:nvSpPr>
          <p:spPr>
            <a:xfrm>
              <a:off x="1204292" y="2071866"/>
              <a:ext cx="285226" cy="4514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5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7</a:t>
              </a: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5CBABEB1-161B-447A-8BF6-DBD314DC3A9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5599" y="2277771"/>
              <a:ext cx="14261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13"/>
          <p:cNvGrpSpPr>
            <a:grpSpLocks/>
          </p:cNvGrpSpPr>
          <p:nvPr/>
        </p:nvGrpSpPr>
        <p:grpSpPr bwMode="auto">
          <a:xfrm>
            <a:off x="1511300" y="4960938"/>
            <a:ext cx="384175" cy="450850"/>
            <a:chOff x="1204292" y="2071866"/>
            <a:chExt cx="384098" cy="450377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13E86F6-E6F6-4268-9704-8DCFE6A679B9}"/>
                </a:ext>
              </a:extLst>
            </p:cNvPr>
            <p:cNvSpPr txBox="1"/>
            <p:nvPr/>
          </p:nvSpPr>
          <p:spPr>
            <a:xfrm>
              <a:off x="1204292" y="2071866"/>
              <a:ext cx="384098" cy="45037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5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77</a:t>
              </a: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5D4C76C4-C405-479F-93FB-B5BF2BAA98A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04285" y="2278024"/>
              <a:ext cx="1698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13"/>
          <p:cNvGrpSpPr>
            <a:grpSpLocks/>
          </p:cNvGrpSpPr>
          <p:nvPr/>
        </p:nvGrpSpPr>
        <p:grpSpPr bwMode="auto">
          <a:xfrm>
            <a:off x="1019175" y="5770563"/>
            <a:ext cx="385763" cy="452437"/>
            <a:chOff x="1204292" y="2071866"/>
            <a:chExt cx="384098" cy="450377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A5A189C-2241-4CCE-884E-E859F1AEBC2C}"/>
                </a:ext>
              </a:extLst>
            </p:cNvPr>
            <p:cNvSpPr txBox="1"/>
            <p:nvPr/>
          </p:nvSpPr>
          <p:spPr>
            <a:xfrm>
              <a:off x="1204292" y="2071866"/>
              <a:ext cx="384098" cy="45037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5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77</a:t>
              </a:r>
            </a:p>
          </p:txBody>
        </p: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4C44668-0779-4AE0-844C-BEB0AA85108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1776" y="2269399"/>
              <a:ext cx="17071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13"/>
          <p:cNvGrpSpPr>
            <a:grpSpLocks/>
          </p:cNvGrpSpPr>
          <p:nvPr/>
        </p:nvGrpSpPr>
        <p:grpSpPr bwMode="auto">
          <a:xfrm>
            <a:off x="1487488" y="5776913"/>
            <a:ext cx="384175" cy="450850"/>
            <a:chOff x="1204292" y="2071866"/>
            <a:chExt cx="384098" cy="450377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DCBB2837-45C7-41C4-ACEB-BAA642EECC04}"/>
                </a:ext>
              </a:extLst>
            </p:cNvPr>
            <p:cNvSpPr txBox="1"/>
            <p:nvPr/>
          </p:nvSpPr>
          <p:spPr>
            <a:xfrm>
              <a:off x="1204292" y="2071866"/>
              <a:ext cx="384098" cy="45037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15</a:t>
              </a:r>
            </a:p>
            <a:p>
              <a:pPr algn="ctr">
                <a:lnSpc>
                  <a:spcPts val="1400"/>
                </a:lnSpc>
                <a:defRPr/>
              </a:pPr>
              <a:r>
                <a:rPr lang="en-GB" sz="1400" dirty="0">
                  <a:latin typeface="+mj-lt"/>
                </a:rPr>
                <a:t>77</a:t>
              </a:r>
            </a:p>
          </p:txBody>
        </p: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CD42D05-60A9-46D3-B180-03D0278D937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2220" y="2270095"/>
              <a:ext cx="1698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econdary PowerPoint Template New.pptx" id="{32E1EC1C-463D-4F51-8886-E757C53C7D28}" vid="{10FCE535-D698-4133-92AA-FC0C8D1E83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Secondary PowerPoint Template</Template>
  <TotalTime>138</TotalTime>
  <Words>679</Words>
  <Application>Microsoft Office PowerPoint</Application>
  <PresentationFormat>On-screen Show (4:3)</PresentationFormat>
  <Paragraphs>150</Paragraphs>
  <Slides>11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Arial</vt:lpstr>
      <vt:lpstr>Twinkl Light</vt:lpstr>
      <vt:lpstr>XCCW Joined 8a</vt:lpstr>
      <vt:lpstr>Clear Sans Medium</vt:lpstr>
      <vt:lpstr>Sassoon Infant Rg</vt:lpstr>
      <vt:lpstr>Clear Sans</vt:lpstr>
      <vt:lpstr>Twinkl SemiBold</vt:lpstr>
      <vt:lpstr>Clear Sans Light</vt:lpstr>
      <vt:lpstr>Calibri</vt:lpstr>
      <vt:lpstr>Twinkl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Luke Scholefield</dc:creator>
  <cp:lastModifiedBy>Hannah Dannell</cp:lastModifiedBy>
  <cp:revision>23</cp:revision>
  <dcterms:created xsi:type="dcterms:W3CDTF">2017-10-17T12:43:44Z</dcterms:created>
  <dcterms:modified xsi:type="dcterms:W3CDTF">2020-04-28T21:29:32Z</dcterms:modified>
</cp:coreProperties>
</file>