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870821-E714-4AA9-AECB-DEA29BCC62DE}" v="323" dt="2026-03-18T12:16:03.9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299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165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773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548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059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206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360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438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635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947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831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40A27-842B-4BF5-A71F-476CAA2B1237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262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6" y="304800"/>
            <a:ext cx="11721092" cy="6270171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ea typeface="Calibri"/>
                <a:cs typeface="Calibri"/>
              </a:rPr>
              <a:t>28</a:t>
            </a:r>
            <a:endParaRPr lang="en-GB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9023036"/>
              </p:ext>
            </p:extLst>
          </p:nvPr>
        </p:nvGraphicFramePr>
        <p:xfrm>
          <a:off x="385337" y="2248968"/>
          <a:ext cx="11306919" cy="41649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9411">
                  <a:extLst>
                    <a:ext uri="{9D8B030D-6E8A-4147-A177-3AD203B41FA5}">
                      <a16:colId xmlns:a16="http://schemas.microsoft.com/office/drawing/2014/main" val="3479258182"/>
                    </a:ext>
                  </a:extLst>
                </a:gridCol>
                <a:gridCol w="1319130">
                  <a:extLst>
                    <a:ext uri="{9D8B030D-6E8A-4147-A177-3AD203B41FA5}">
                      <a16:colId xmlns:a16="http://schemas.microsoft.com/office/drawing/2014/main" val="560546305"/>
                    </a:ext>
                  </a:extLst>
                </a:gridCol>
                <a:gridCol w="1720434">
                  <a:extLst>
                    <a:ext uri="{9D8B030D-6E8A-4147-A177-3AD203B41FA5}">
                      <a16:colId xmlns:a16="http://schemas.microsoft.com/office/drawing/2014/main" val="2374335649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3502532242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2852402198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3322441676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508907145"/>
                    </a:ext>
                  </a:extLst>
                </a:gridCol>
              </a:tblGrid>
              <a:tr h="341832"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XCCW Joined 8a"/>
                        </a:rPr>
                        <a:t>Day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XCCW Joined 8a"/>
                        </a:rPr>
                        <a:t>Day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XCCW Joined 8a"/>
                        </a:rPr>
                        <a:t>Day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XCCW Joined 8a"/>
                        </a:rPr>
                        <a:t>Day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XCCW Joined 8a"/>
                        </a:rPr>
                        <a:t>Day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0888530"/>
                  </a:ext>
                </a:extLst>
              </a:tr>
              <a:tr h="44053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dirty="0">
                          <a:latin typeface="XCCW Joined 8a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>
                          <a:latin typeface="Comic Sans MS"/>
                        </a:rPr>
                        <a:t>why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569805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Comic Sans MS"/>
                        </a:rPr>
                        <a:t>what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679481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/>
                        </a:rPr>
                        <a:t>where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34720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Comic Sans MS"/>
                        </a:rPr>
                        <a:t>when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157090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Comic Sans MS"/>
                        </a:rPr>
                        <a:t>who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9297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Comic Sans MS"/>
                        </a:rPr>
                        <a:t>which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92201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Comic Sans MS"/>
                        </a:rPr>
                        <a:t>whose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585976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Comic Sans MS"/>
                        </a:rPr>
                        <a:t>how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64677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Comic Sans MS"/>
                        </a:rPr>
                        <a:t>do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109105"/>
                  </a:ext>
                </a:extLst>
              </a:tr>
              <a:tr h="236216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10.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Comic Sans MS"/>
                        </a:rPr>
                        <a:t>can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140944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85337" y="427694"/>
            <a:ext cx="11421326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XCCW Joined 8a"/>
              </a:rPr>
              <a:t>Name: …………………………………       </a:t>
            </a:r>
            <a:endParaRPr lang="en-US" sz="1200" dirty="0">
              <a:latin typeface="XCCW Joined 8a"/>
            </a:endParaRPr>
          </a:p>
          <a:p>
            <a:r>
              <a:rPr lang="en-GB" sz="1200">
                <a:latin typeface="XCCW Joined 8a"/>
              </a:rPr>
              <a:t>Date Set: 20/03/2026</a:t>
            </a:r>
            <a:endParaRPr lang="en-US" sz="1200">
              <a:latin typeface="XCCW Joined 8a"/>
            </a:endParaRPr>
          </a:p>
          <a:p>
            <a:r>
              <a:rPr lang="en-GB" sz="1200">
                <a:latin typeface="XCCW Joined 8a"/>
              </a:rPr>
              <a:t>Test Date: 27/03/2026</a:t>
            </a:r>
            <a:endParaRPr lang="en-GB"/>
          </a:p>
          <a:p>
            <a:endParaRPr lang="en-GB" sz="1200">
              <a:latin typeface="Comic Sans MS"/>
            </a:endParaRPr>
          </a:p>
          <a:p>
            <a:r>
              <a:rPr lang="en-GB" sz="1200" dirty="0">
                <a:latin typeface="XCCW Joined 8a"/>
              </a:rPr>
              <a:t>Hi Year 2! Here are your spellings for the week. This week we are learning </a:t>
            </a:r>
            <a:r>
              <a:rPr lang="en-GB" sz="1200" err="1">
                <a:latin typeface="XCCW Joined 8a"/>
              </a:rPr>
              <a:t>abou</a:t>
            </a:r>
            <a:r>
              <a:rPr lang="en-GB" sz="1200">
                <a:latin typeface="XCCW Joined 8a"/>
              </a:rPr>
              <a:t>t question words! The boxes are for </a:t>
            </a:r>
            <a:r>
              <a:rPr lang="en-GB" sz="1200" dirty="0">
                <a:latin typeface="XCCW Joined 8a"/>
              </a:rPr>
              <a:t>practising your spellings each day. We will see how many you know on Friday! Hand in your practice sheet for house points on </a:t>
            </a:r>
            <a:r>
              <a:rPr lang="en-GB" sz="1200" b="1" dirty="0">
                <a:latin typeface="XCCW Joined 8a"/>
              </a:rPr>
              <a:t>Friday morning</a:t>
            </a:r>
            <a:r>
              <a:rPr lang="en-GB" sz="1200" dirty="0">
                <a:latin typeface="XCCW Joined 8a"/>
              </a:rPr>
              <a:t>! Good luck!  </a:t>
            </a:r>
          </a:p>
          <a:p>
            <a:endParaRPr lang="en-GB" sz="1200">
              <a:latin typeface="Comic Sans MS"/>
            </a:endParaRPr>
          </a:p>
          <a:p>
            <a:r>
              <a:rPr lang="en-GB" sz="1200" dirty="0">
                <a:latin typeface="XCCW Joined 8a"/>
              </a:rPr>
              <a:t>Help your child learn their spellings by the </a:t>
            </a:r>
            <a:r>
              <a:rPr lang="en-GB" sz="1200" b="1" dirty="0">
                <a:latin typeface="XCCW Joined 8a"/>
              </a:rPr>
              <a:t>look, say, cover, write </a:t>
            </a:r>
            <a:r>
              <a:rPr lang="en-GB" sz="1200" dirty="0">
                <a:latin typeface="XCCW Joined 8a"/>
              </a:rPr>
              <a:t>and </a:t>
            </a:r>
            <a:r>
              <a:rPr lang="en-GB" sz="1200" b="1" dirty="0">
                <a:latin typeface="XCCW Joined 8a"/>
              </a:rPr>
              <a:t>check</a:t>
            </a:r>
            <a:r>
              <a:rPr lang="en-GB" sz="1200" dirty="0">
                <a:latin typeface="XCCW Joined 8a"/>
              </a:rPr>
              <a:t> method. </a:t>
            </a:r>
          </a:p>
          <a:p>
            <a:endParaRPr lang="en-GB" sz="1200">
              <a:latin typeface="XCCW Joined 8a" panose="03050602040000000000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F09020-AF6F-E2E5-A305-991CB9D983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4093" y="483136"/>
            <a:ext cx="538162" cy="538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597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85337" y="427694"/>
            <a:ext cx="11421326" cy="15081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latin typeface="XCCW Joined 8a"/>
              </a:rPr>
              <a:t>Name: …………………………………       </a:t>
            </a:r>
            <a:endParaRPr lang="en-US" sz="1200">
              <a:latin typeface="XCCW Joined 8a"/>
            </a:endParaRPr>
          </a:p>
          <a:p>
            <a:r>
              <a:rPr lang="en-GB" sz="1200">
                <a:latin typeface="XCCW Joined 8a"/>
              </a:rPr>
              <a:t>Date Set: 20/02/2026</a:t>
            </a:r>
            <a:endParaRPr lang="en-US" sz="1200">
              <a:latin typeface="XCCW Joined 8a"/>
            </a:endParaRPr>
          </a:p>
          <a:p>
            <a:r>
              <a:rPr lang="en-GB" sz="1200">
                <a:latin typeface="XCCW Joined 8a"/>
              </a:rPr>
              <a:t>Test Date: 27/02/2026</a:t>
            </a:r>
            <a:endParaRPr lang="en-GB"/>
          </a:p>
          <a:p>
            <a:endParaRPr lang="en-GB" sz="1400" b="1">
              <a:latin typeface="Comic Sans MS"/>
            </a:endParaRPr>
          </a:p>
          <a:p>
            <a:r>
              <a:rPr lang="en-GB" sz="1400" b="1">
                <a:latin typeface="Comic Sans MS"/>
              </a:rPr>
              <a:t>Optional extra practice:</a:t>
            </a:r>
          </a:p>
          <a:p>
            <a:endParaRPr lang="en-GB" sz="1400">
              <a:latin typeface="Comic Sans MS"/>
            </a:endParaRPr>
          </a:p>
          <a:p>
            <a:r>
              <a:rPr lang="en-GB" sz="1400">
                <a:latin typeface="Comic Sans MS"/>
              </a:rPr>
              <a:t>Now try to use some of your spelling words in a sentence!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8CBD2FB-96CB-0E1C-5C78-BD0E193F8B8B}"/>
              </a:ext>
            </a:extLst>
          </p:cNvPr>
          <p:cNvSpPr/>
          <p:nvPr/>
        </p:nvSpPr>
        <p:spPr>
          <a:xfrm>
            <a:off x="188686" y="304800"/>
            <a:ext cx="11721092" cy="6270171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4928AB-4612-224A-3385-813E72C803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4093" y="483136"/>
            <a:ext cx="538162" cy="538162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DA843A6-85C4-8B1A-C630-8B4E7819AA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0531958"/>
              </p:ext>
            </p:extLst>
          </p:nvPr>
        </p:nvGraphicFramePr>
        <p:xfrm>
          <a:off x="385337" y="2248968"/>
          <a:ext cx="11306919" cy="42089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9411">
                  <a:extLst>
                    <a:ext uri="{9D8B030D-6E8A-4147-A177-3AD203B41FA5}">
                      <a16:colId xmlns:a16="http://schemas.microsoft.com/office/drawing/2014/main" val="3479258182"/>
                    </a:ext>
                  </a:extLst>
                </a:gridCol>
                <a:gridCol w="1319130">
                  <a:extLst>
                    <a:ext uri="{9D8B030D-6E8A-4147-A177-3AD203B41FA5}">
                      <a16:colId xmlns:a16="http://schemas.microsoft.com/office/drawing/2014/main" val="560546305"/>
                    </a:ext>
                  </a:extLst>
                </a:gridCol>
                <a:gridCol w="9258378">
                  <a:extLst>
                    <a:ext uri="{9D8B030D-6E8A-4147-A177-3AD203B41FA5}">
                      <a16:colId xmlns:a16="http://schemas.microsoft.com/office/drawing/2014/main" val="2374335649"/>
                    </a:ext>
                  </a:extLst>
                </a:gridCol>
              </a:tblGrid>
              <a:tr h="341832"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XCCW Joined 8a"/>
                        </a:rPr>
                        <a:t>A sentence including your spelling word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0888530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>
                          <a:latin typeface="XCCW Joined 8a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en-GB">
                          <a:latin typeface="Comic Sans MS"/>
                        </a:rPr>
                        <a:t>why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569805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what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679481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>
                          <a:latin typeface="Comic Sans MS"/>
                        </a:rPr>
                        <a:t>where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34720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when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157090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who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9297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which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92201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whose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585976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err="1">
                          <a:solidFill>
                            <a:schemeClr val="tx1"/>
                          </a:solidFill>
                          <a:latin typeface="Comic Sans MS"/>
                        </a:rPr>
                        <a:t>ho</a:t>
                      </a:r>
                      <a:r>
                        <a:rPr lang="en-GB">
                          <a:solidFill>
                            <a:schemeClr val="tx1"/>
                          </a:solidFill>
                          <a:latin typeface="Comic Sans MS"/>
                        </a:rPr>
                        <a:t>w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64677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solidFill>
                            <a:schemeClr val="tx1"/>
                          </a:solidFill>
                          <a:latin typeface="Comic Sans MS"/>
                        </a:rPr>
                        <a:t>do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109105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10.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solidFill>
                            <a:schemeClr val="tx1"/>
                          </a:solidFill>
                          <a:latin typeface="Comic Sans MS"/>
                        </a:rPr>
                        <a:t>can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14094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74979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230ec2b-27e8-4dd0-9293-665ce0473f91">
      <Terms xmlns="http://schemas.microsoft.com/office/infopath/2007/PartnerControls"/>
    </lcf76f155ced4ddcb4097134ff3c332f>
    <TaxCatchAll xmlns="82bf742c-28af-4b22-825a-be22ea25a82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45CE8E465A6BE4EBB9957AA6C1E6BB6" ma:contentTypeVersion="19" ma:contentTypeDescription="Create a new document." ma:contentTypeScope="" ma:versionID="f286a45449968b6f500e02b8281b2540">
  <xsd:schema xmlns:xsd="http://www.w3.org/2001/XMLSchema" xmlns:xs="http://www.w3.org/2001/XMLSchema" xmlns:p="http://schemas.microsoft.com/office/2006/metadata/properties" xmlns:ns2="3230ec2b-27e8-4dd0-9293-665ce0473f91" xmlns:ns3="82bf742c-28af-4b22-825a-be22ea25a822" targetNamespace="http://schemas.microsoft.com/office/2006/metadata/properties" ma:root="true" ma:fieldsID="32d6c931dc2b470e2cdf3eaf1c5e6917" ns2:_="" ns3:_="">
    <xsd:import namespace="3230ec2b-27e8-4dd0-9293-665ce0473f91"/>
    <xsd:import namespace="82bf742c-28af-4b22-825a-be22ea25a8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30ec2b-27e8-4dd0-9293-665ce0473f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ff0b333-d9ab-434a-a75b-c8418cf004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bf742c-28af-4b22-825a-be22ea25a822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d22ec47-fc26-4a75-b8ac-68420181ac9a}" ma:internalName="TaxCatchAll" ma:showField="CatchAllData" ma:web="82bf742c-28af-4b22-825a-be22ea25a8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080555B-9843-43C4-B489-1B95CEBA3F3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45708B-D11A-4598-A7D9-54A12166DA30}">
  <ds:schemaRefs>
    <ds:schemaRef ds:uri="3230ec2b-27e8-4dd0-9293-665ce0473f91"/>
    <ds:schemaRef ds:uri="82bf742c-28af-4b22-825a-be22ea25a82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A2B4717-FA40-418D-A62A-5833AE13B950}">
  <ds:schemaRefs>
    <ds:schemaRef ds:uri="3230ec2b-27e8-4dd0-9293-665ce0473f91"/>
    <ds:schemaRef ds:uri="82bf742c-28af-4b22-825a-be22ea25a82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Rees-Boughton</dc:creator>
  <cp:revision>66</cp:revision>
  <cp:lastPrinted>2020-10-02T07:07:20Z</cp:lastPrinted>
  <dcterms:created xsi:type="dcterms:W3CDTF">2017-11-27T08:29:59Z</dcterms:created>
  <dcterms:modified xsi:type="dcterms:W3CDTF">2026-03-18T12:18:35Z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0x010100145CE8E465A6BE4EBB9957AA6C1E6BB6</vt:lpwstr>
  </property>
  <property fmtid="{D5CDD505-2E9C-101B-9397-08002B2CF9AE}" pid="3" name="MediaServiceImageTags">
    <vt:lpwstr/>
  </property>
</Properties>
</file>