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87CDE-6C86-45F6-902D-740324386DC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5BDD5C-3D8A-4BB9-8B75-866B2F9DB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714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4DE6A-B36F-4997-AB60-76EEC6D539C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366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343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699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593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31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693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566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330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997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0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758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11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7995F-64A8-4E0B-80E3-5B141B92A8C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07907-A34A-4B6D-BC79-E64264BE3D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202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5.m4a"/><Relationship Id="rId5" Type="http://schemas.microsoft.com/office/2007/relationships/media" Target="../media/media5.m4a"/><Relationship Id="rId4" Type="http://schemas.openxmlformats.org/officeDocument/2006/relationships/audio" Target="../media/media4.m4a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7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5" Type="http://schemas.microsoft.com/office/2007/relationships/media" Target="../media/media8.m4a"/><Relationship Id="rId4" Type="http://schemas.openxmlformats.org/officeDocument/2006/relationships/audio" Target="../media/media7.m4a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0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5" Type="http://schemas.microsoft.com/office/2007/relationships/media" Target="../media/media11.m4a"/><Relationship Id="rId4" Type="http://schemas.openxmlformats.org/officeDocument/2006/relationships/audio" Target="../media/media10.m4a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13.m4a"/><Relationship Id="rId7" Type="http://schemas.openxmlformats.org/officeDocument/2006/relationships/image" Target="../media/image8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3.m4a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1500" b="1" u="sng" dirty="0" smtClean="0">
                <a:solidFill>
                  <a:srgbClr val="00B050"/>
                </a:solidFill>
              </a:rPr>
              <a:t>Chapter 2</a:t>
            </a:r>
            <a:endParaRPr lang="en-GB" sz="11500" b="1" u="sng" dirty="0">
              <a:solidFill>
                <a:srgbClr val="00B05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On a separate piece of paper or at the back of your work book, write the word ‘Glossary’ as a title. </a:t>
            </a:r>
          </a:p>
          <a:p>
            <a:r>
              <a:rPr lang="en-GB" sz="3600" dirty="0" smtClean="0">
                <a:solidFill>
                  <a:srgbClr val="FF0000"/>
                </a:solidFill>
              </a:rPr>
              <a:t>We will write tricky words down here. 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1030" name="Picture 6" descr="Pig-Heart Boy: Amazon.co.uk: Blackman, Malorie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32316">
            <a:off x="824229" y="510461"/>
            <a:ext cx="1884945" cy="289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Pig-Heart Boy: Amazon.co.uk: Blackman, Malorie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8412">
            <a:off x="9433802" y="510460"/>
            <a:ext cx="1884945" cy="289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880360" y="350520"/>
            <a:ext cx="6141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solidFill>
                  <a:srgbClr val="0070C0"/>
                </a:solidFill>
              </a:rPr>
              <a:t>IALT: Make inferences about a character</a:t>
            </a:r>
            <a:endParaRPr lang="en-GB" sz="3600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011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Let’s read:</a:t>
            </a:r>
            <a:br>
              <a:rPr lang="en-GB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Chapter 2 - Ticking</a:t>
            </a:r>
            <a:endParaRPr lang="en-GB" b="1" i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16727"/>
            <a:ext cx="5618018" cy="3960236"/>
          </a:xfrm>
        </p:spPr>
        <p:txBody>
          <a:bodyPr>
            <a:normAutofit/>
          </a:bodyPr>
          <a:lstStyle/>
          <a:p>
            <a:r>
              <a:rPr lang="en-GB" sz="3600" dirty="0" smtClean="0"/>
              <a:t>While I am reading, I may stop to explain some </a:t>
            </a:r>
            <a:r>
              <a:rPr lang="en-GB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tricky words</a:t>
            </a:r>
            <a:r>
              <a:rPr lang="en-GB" sz="3600" dirty="0" smtClean="0"/>
              <a:t>. </a:t>
            </a:r>
          </a:p>
          <a:p>
            <a:endParaRPr lang="en-GB" sz="3600" dirty="0" smtClean="0"/>
          </a:p>
          <a:p>
            <a:r>
              <a:rPr lang="en-GB" sz="3600" dirty="0" smtClean="0"/>
              <a:t>If we stop to talk about a word you don’t know then </a:t>
            </a:r>
            <a:r>
              <a:rPr lang="en-GB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it to your glossary…</a:t>
            </a:r>
            <a:endParaRPr lang="en-GB" sz="3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026" y="2537112"/>
            <a:ext cx="3557155" cy="29168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2836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550" y="365125"/>
            <a:ext cx="6522720" cy="1325563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Candara" panose="020E0502030303020204" pitchFamily="34" charset="0"/>
              </a:rPr>
              <a:t>Why do you think Cam shouldn’t be at the pool?</a:t>
            </a:r>
            <a:endParaRPr lang="en-GB" sz="4000" dirty="0">
              <a:latin typeface="Candara" panose="020E0502030303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2550" y="2534194"/>
            <a:ext cx="6522720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Glossary</a:t>
            </a:r>
          </a:p>
          <a:p>
            <a:endParaRPr lang="en-GB" dirty="0"/>
          </a:p>
          <a:p>
            <a:r>
              <a:rPr lang="en-GB" dirty="0" smtClean="0"/>
              <a:t>Subside</a:t>
            </a:r>
            <a:endParaRPr lang="en-GB" dirty="0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83730" y="3062605"/>
            <a:ext cx="487363" cy="487363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569" y="0"/>
            <a:ext cx="5124431" cy="6858000"/>
          </a:xfr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9046786" y="651556"/>
            <a:ext cx="487363" cy="4873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219405" y="182880"/>
            <a:ext cx="3283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hear me read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49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470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04" y="425335"/>
            <a:ext cx="6344920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andara" panose="020E0502030303020204" pitchFamily="34" charset="0"/>
              </a:rPr>
              <a:t>What does he mean by, ‘I hated to be clucked over’?</a:t>
            </a: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9304" y="2908662"/>
            <a:ext cx="6522720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Glossary</a:t>
            </a:r>
          </a:p>
          <a:p>
            <a:endParaRPr lang="en-GB" dirty="0"/>
          </a:p>
          <a:p>
            <a:r>
              <a:rPr lang="en-GB" dirty="0" smtClean="0"/>
              <a:t>Subside</a:t>
            </a:r>
          </a:p>
          <a:p>
            <a:endParaRPr lang="en-GB" dirty="0"/>
          </a:p>
          <a:p>
            <a:r>
              <a:rPr lang="en-GB" dirty="0" smtClean="0"/>
              <a:t>Sidled </a:t>
            </a:r>
          </a:p>
          <a:p>
            <a:endParaRPr lang="en-GB" dirty="0"/>
          </a:p>
          <a:p>
            <a:r>
              <a:rPr lang="en-GB" dirty="0" smtClean="0"/>
              <a:t>Emerged </a:t>
            </a:r>
            <a:endParaRPr lang="en-GB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1314360" y="3898627"/>
            <a:ext cx="487363" cy="487363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1479822" y="4485941"/>
            <a:ext cx="487363" cy="487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025" y="0"/>
            <a:ext cx="5259976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577942" y="56003"/>
            <a:ext cx="3283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hear me read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7636782" y="-301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4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5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5442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537845"/>
            <a:ext cx="6424024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andara" panose="020E0502030303020204" pitchFamily="34" charset="0"/>
              </a:rPr>
              <a:t>What does he mean by, ‘my mind swimming as my body could not’?</a:t>
            </a: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9304" y="2908662"/>
            <a:ext cx="6522720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numCol="2" rtlCol="0">
            <a:spAutoFit/>
          </a:bodyPr>
          <a:lstStyle/>
          <a:p>
            <a:pPr algn="ctr"/>
            <a:r>
              <a:rPr lang="en-GB" b="1" u="sng" dirty="0" smtClean="0"/>
              <a:t>Glossary</a:t>
            </a:r>
          </a:p>
          <a:p>
            <a:endParaRPr lang="en-GB" dirty="0"/>
          </a:p>
          <a:p>
            <a:r>
              <a:rPr lang="en-GB" dirty="0" smtClean="0"/>
              <a:t>Subside</a:t>
            </a:r>
          </a:p>
          <a:p>
            <a:endParaRPr lang="en-GB" dirty="0"/>
          </a:p>
          <a:p>
            <a:r>
              <a:rPr lang="en-GB" dirty="0" smtClean="0"/>
              <a:t>Sidled </a:t>
            </a:r>
          </a:p>
          <a:p>
            <a:endParaRPr lang="en-GB" dirty="0"/>
          </a:p>
          <a:p>
            <a:r>
              <a:rPr lang="en-GB" dirty="0" smtClean="0"/>
              <a:t>Emerged </a:t>
            </a:r>
          </a:p>
          <a:p>
            <a:endParaRPr lang="en-GB" dirty="0"/>
          </a:p>
          <a:p>
            <a:r>
              <a:rPr lang="en-GB" dirty="0" smtClean="0"/>
              <a:t>Feeble</a:t>
            </a:r>
          </a:p>
          <a:p>
            <a:endParaRPr lang="en-GB" dirty="0"/>
          </a:p>
          <a:p>
            <a:r>
              <a:rPr lang="en-GB" dirty="0" smtClean="0"/>
              <a:t>Torso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1340485" y="5006622"/>
            <a:ext cx="487363" cy="487363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1380331" y="5593937"/>
            <a:ext cx="487363" cy="487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024" y="0"/>
            <a:ext cx="5259976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12777" y="87086"/>
            <a:ext cx="3283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hear me read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7528719" y="8708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45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25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599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04" y="365125"/>
            <a:ext cx="5168536" cy="1325563"/>
          </a:xfrm>
        </p:spPr>
        <p:txBody>
          <a:bodyPr/>
          <a:lstStyle/>
          <a:p>
            <a:r>
              <a:rPr lang="en-GB" dirty="0" smtClean="0">
                <a:latin typeface="Candara" panose="020E0502030303020204" pitchFamily="34" charset="0"/>
              </a:rPr>
              <a:t>Why did Cam’s smile fade?</a:t>
            </a: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9304" y="2908662"/>
            <a:ext cx="6522720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numCol="2" rtlCol="0">
            <a:spAutoFit/>
          </a:bodyPr>
          <a:lstStyle/>
          <a:p>
            <a:pPr algn="ctr"/>
            <a:r>
              <a:rPr lang="en-GB" b="1" u="sng" dirty="0" smtClean="0"/>
              <a:t>Glossary</a:t>
            </a:r>
          </a:p>
          <a:p>
            <a:endParaRPr lang="en-GB" dirty="0"/>
          </a:p>
          <a:p>
            <a:r>
              <a:rPr lang="en-GB" dirty="0" smtClean="0"/>
              <a:t>Subside</a:t>
            </a:r>
          </a:p>
          <a:p>
            <a:endParaRPr lang="en-GB" dirty="0"/>
          </a:p>
          <a:p>
            <a:r>
              <a:rPr lang="en-GB" dirty="0" smtClean="0"/>
              <a:t>Sidled </a:t>
            </a:r>
          </a:p>
          <a:p>
            <a:endParaRPr lang="en-GB" dirty="0"/>
          </a:p>
          <a:p>
            <a:r>
              <a:rPr lang="en-GB" dirty="0" smtClean="0"/>
              <a:t>Emerged </a:t>
            </a:r>
          </a:p>
          <a:p>
            <a:endParaRPr lang="en-GB" dirty="0"/>
          </a:p>
          <a:p>
            <a:r>
              <a:rPr lang="en-GB" dirty="0" smtClean="0"/>
              <a:t>Feeble</a:t>
            </a:r>
          </a:p>
          <a:p>
            <a:endParaRPr lang="en-GB" dirty="0"/>
          </a:p>
          <a:p>
            <a:r>
              <a:rPr lang="en-GB" dirty="0" smtClean="0"/>
              <a:t>Torso </a:t>
            </a:r>
          </a:p>
          <a:p>
            <a:endParaRPr lang="en-GB" dirty="0" smtClean="0"/>
          </a:p>
          <a:p>
            <a:r>
              <a:rPr lang="en-GB" dirty="0" smtClean="0"/>
              <a:t>Spectator</a:t>
            </a:r>
          </a:p>
          <a:p>
            <a:endParaRPr lang="en-GB" dirty="0"/>
          </a:p>
          <a:p>
            <a:r>
              <a:rPr lang="en-GB" dirty="0" smtClean="0"/>
              <a:t>Participant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4703445" y="3185318"/>
            <a:ext cx="487363" cy="487363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4815205" y="3705655"/>
            <a:ext cx="487363" cy="487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025" y="-1"/>
            <a:ext cx="5259976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73736" y="180459"/>
            <a:ext cx="3283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hear me read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7636782" y="6242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86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7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615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04" y="365125"/>
            <a:ext cx="6590936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andara" panose="020E0502030303020204" pitchFamily="34" charset="0"/>
              </a:rPr>
              <a:t>Do you understand why his heart is weak? Listen again and work it out. </a:t>
            </a: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9304" y="2908662"/>
            <a:ext cx="6522720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numCol="2" rtlCol="0">
            <a:spAutoFit/>
          </a:bodyPr>
          <a:lstStyle/>
          <a:p>
            <a:pPr algn="ctr"/>
            <a:r>
              <a:rPr lang="en-GB" b="1" u="sng" dirty="0" smtClean="0"/>
              <a:t>Glossary</a:t>
            </a:r>
          </a:p>
          <a:p>
            <a:endParaRPr lang="en-GB" dirty="0"/>
          </a:p>
          <a:p>
            <a:r>
              <a:rPr lang="en-GB" dirty="0" smtClean="0"/>
              <a:t>Subside</a:t>
            </a:r>
          </a:p>
          <a:p>
            <a:endParaRPr lang="en-GB" dirty="0"/>
          </a:p>
          <a:p>
            <a:r>
              <a:rPr lang="en-GB" dirty="0" smtClean="0"/>
              <a:t>Sidled </a:t>
            </a:r>
          </a:p>
          <a:p>
            <a:endParaRPr lang="en-GB" dirty="0"/>
          </a:p>
          <a:p>
            <a:r>
              <a:rPr lang="en-GB" dirty="0" smtClean="0"/>
              <a:t>Emerged </a:t>
            </a:r>
          </a:p>
          <a:p>
            <a:endParaRPr lang="en-GB" dirty="0"/>
          </a:p>
          <a:p>
            <a:r>
              <a:rPr lang="en-GB" dirty="0" smtClean="0"/>
              <a:t>Feeble</a:t>
            </a:r>
          </a:p>
          <a:p>
            <a:endParaRPr lang="en-GB" dirty="0"/>
          </a:p>
          <a:p>
            <a:r>
              <a:rPr lang="en-GB" dirty="0" smtClean="0"/>
              <a:t>Torso </a:t>
            </a:r>
          </a:p>
          <a:p>
            <a:endParaRPr lang="en-GB" dirty="0" smtClean="0"/>
          </a:p>
          <a:p>
            <a:r>
              <a:rPr lang="en-GB" dirty="0" smtClean="0"/>
              <a:t>Spectator</a:t>
            </a:r>
          </a:p>
          <a:p>
            <a:endParaRPr lang="en-GB" dirty="0"/>
          </a:p>
          <a:p>
            <a:r>
              <a:rPr lang="en-GB" dirty="0" smtClean="0"/>
              <a:t>Participant</a:t>
            </a:r>
          </a:p>
          <a:p>
            <a:endParaRPr lang="en-GB" dirty="0"/>
          </a:p>
          <a:p>
            <a:r>
              <a:rPr lang="en-GB" dirty="0" smtClean="0"/>
              <a:t>Viral infection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5201285" y="4234640"/>
            <a:ext cx="487363" cy="487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025" y="0"/>
            <a:ext cx="5259976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04068" y="104503"/>
            <a:ext cx="3283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hear me read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7280683" y="454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48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755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Chapter 2 </a:t>
            </a:r>
            <a:br>
              <a:rPr lang="en-GB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your book- </a:t>
            </a:r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Tasks:</a:t>
            </a:r>
            <a:endParaRPr lang="en-GB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loud 3"/>
          <p:cNvSpPr/>
          <p:nvPr/>
        </p:nvSpPr>
        <p:spPr>
          <a:xfrm>
            <a:off x="1764145" y="1773382"/>
            <a:ext cx="8950037" cy="1413163"/>
          </a:xfrm>
          <a:prstGeom prst="cloud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62908"/>
            <a:ext cx="10515600" cy="440205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‘I walked up my </a:t>
            </a:r>
            <a:r>
              <a:rPr lang="en-GB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quiet road</a:t>
            </a:r>
            <a:r>
              <a:rPr lang="en-GB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GB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dragging my heels</a:t>
            </a:r>
            <a:r>
              <a:rPr lang="en-GB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.’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0070C0"/>
                </a:solidFill>
              </a:rPr>
              <a:t>What do you learn about the setting based on this description? What does ‘dragging my heels’ mean?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How would you describe Marlon?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AutoNum type="arabicPeriod" startAt="3"/>
            </a:pPr>
            <a:r>
              <a:rPr lang="en-GB" dirty="0" smtClean="0">
                <a:solidFill>
                  <a:srgbClr val="7030A0"/>
                </a:solidFill>
              </a:rPr>
              <a:t>What quotations can you find in the chapter to show us that Cameron isn’t very happy? Try and find 3 of your own examples!</a:t>
            </a:r>
          </a:p>
          <a:p>
            <a:pPr marL="514350" indent="-514350">
              <a:buAutoNum type="arabicPeriod" startAt="3"/>
            </a:pPr>
            <a:endParaRPr lang="en-GB" dirty="0" smtClean="0">
              <a:solidFill>
                <a:srgbClr val="7030A0"/>
              </a:solidFill>
            </a:endParaRPr>
          </a:p>
          <a:p>
            <a:pPr marL="514350" indent="-514350">
              <a:buAutoNum type="arabicPeriod" startAt="3"/>
            </a:pPr>
            <a:r>
              <a:rPr lang="en-GB" dirty="0"/>
              <a:t>How does Cam’s attitude change (briefly) in the shower?</a:t>
            </a:r>
            <a:endParaRPr lang="en-GB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04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4449</TotalTime>
  <Words>286</Words>
  <Application>Microsoft Office PowerPoint</Application>
  <PresentationFormat>Widescreen</PresentationFormat>
  <Paragraphs>86</Paragraphs>
  <Slides>8</Slides>
  <Notes>1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Candara</vt:lpstr>
      <vt:lpstr>XCCW Joined 8a</vt:lpstr>
      <vt:lpstr>Office Theme</vt:lpstr>
      <vt:lpstr>Chapter 2</vt:lpstr>
      <vt:lpstr>Let’s read: Chapter 2 - Ticking</vt:lpstr>
      <vt:lpstr>Why do you think Cam shouldn’t be at the pool?</vt:lpstr>
      <vt:lpstr>What does he mean by, ‘I hated to be clucked over’?</vt:lpstr>
      <vt:lpstr>What does he mean by, ‘my mind swimming as my body could not’?</vt:lpstr>
      <vt:lpstr>Why did Cam’s smile fade?</vt:lpstr>
      <vt:lpstr>Do you understand why his heart is weak? Listen again and work it out. </vt:lpstr>
      <vt:lpstr>Chapter 2  In your book- Tasks: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</dc:title>
  <dc:creator>Hannah Dannell</dc:creator>
  <cp:lastModifiedBy>Hannah Dannell</cp:lastModifiedBy>
  <cp:revision>13</cp:revision>
  <dcterms:created xsi:type="dcterms:W3CDTF">2020-04-15T13:34:44Z</dcterms:created>
  <dcterms:modified xsi:type="dcterms:W3CDTF">2020-04-20T21:59:39Z</dcterms:modified>
</cp:coreProperties>
</file>