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8" r:id="rId3"/>
    <p:sldId id="289" r:id="rId4"/>
    <p:sldId id="290" r:id="rId5"/>
    <p:sldId id="291" r:id="rId6"/>
    <p:sldId id="292" r:id="rId7"/>
    <p:sldId id="294" r:id="rId8"/>
    <p:sldId id="282" r:id="rId9"/>
    <p:sldId id="293" r:id="rId10"/>
    <p:sldId id="296" r:id="rId11"/>
    <p:sldId id="284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72" userDrawn="1">
          <p15:clr>
            <a:srgbClr val="A4A3A4"/>
          </p15:clr>
        </p15:guide>
        <p15:guide id="10" orient="horz" pos="3793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pos="4059" userDrawn="1">
          <p15:clr>
            <a:srgbClr val="A4A3A4"/>
          </p15:clr>
        </p15:guide>
        <p15:guide id="13" pos="392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A94D"/>
    <a:srgbClr val="87BD31"/>
    <a:srgbClr val="0079C3"/>
    <a:srgbClr val="FFE76D"/>
    <a:srgbClr val="072F54"/>
    <a:srgbClr val="003464"/>
    <a:srgbClr val="004382"/>
    <a:srgbClr val="00529C"/>
    <a:srgbClr val="007AC3"/>
    <a:srgbClr val="4EB2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3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72"/>
        <p:guide orient="horz" pos="3793"/>
        <p:guide pos="5284"/>
        <p:guide pos="4059"/>
        <p:guide pos="392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13716618360214725"/>
          <c:y val="7.50666967940170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Day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Day 2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3385040"/>
        <c:axId val="483387392"/>
      </c:lineChart>
      <c:catAx>
        <c:axId val="4833850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483387392"/>
        <c:crosses val="autoZero"/>
        <c:auto val="1"/>
        <c:lblAlgn val="ctr"/>
        <c:lblOffset val="100"/>
        <c:noMultiLvlLbl val="0"/>
      </c:catAx>
      <c:valAx>
        <c:axId val="483387392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3385040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32224636807"/>
          <c:y val="0.24904814178595289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13716618360214725"/>
          <c:y val="7.50666967940170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Day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Day 2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43460576"/>
        <c:axId val="482799152"/>
      </c:lineChart>
      <c:catAx>
        <c:axId val="2434605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482799152"/>
        <c:crosses val="autoZero"/>
        <c:auto val="1"/>
        <c:lblAlgn val="ctr"/>
        <c:lblOffset val="100"/>
        <c:noMultiLvlLbl val="0"/>
      </c:catAx>
      <c:valAx>
        <c:axId val="482799152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3460576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32224636807"/>
          <c:y val="0.24904814178595289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13716618360214725"/>
          <c:y val="7.50666967940170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Day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Day 2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2803856"/>
        <c:axId val="482799936"/>
      </c:lineChart>
      <c:catAx>
        <c:axId val="4828038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482799936"/>
        <c:crosses val="autoZero"/>
        <c:auto val="1"/>
        <c:lblAlgn val="ctr"/>
        <c:lblOffset val="100"/>
        <c:noMultiLvlLbl val="0"/>
      </c:catAx>
      <c:valAx>
        <c:axId val="482799936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803856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32224636807"/>
          <c:y val="0.24904814178595289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13716618360214725"/>
          <c:y val="7.50666967940170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Day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Day 2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2801112"/>
        <c:axId val="482797584"/>
      </c:lineChart>
      <c:catAx>
        <c:axId val="482801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482797584"/>
        <c:crosses val="autoZero"/>
        <c:auto val="1"/>
        <c:lblAlgn val="ctr"/>
        <c:lblOffset val="100"/>
        <c:noMultiLvlLbl val="0"/>
      </c:catAx>
      <c:valAx>
        <c:axId val="482797584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801112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32224636807"/>
          <c:y val="0.24904814178595289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13716618360214725"/>
          <c:y val="7.50666967940170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Day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Day 2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2801896"/>
        <c:axId val="482803072"/>
      </c:lineChart>
      <c:catAx>
        <c:axId val="4828018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482803072"/>
        <c:crosses val="autoZero"/>
        <c:auto val="1"/>
        <c:lblAlgn val="ctr"/>
        <c:lblOffset val="100"/>
        <c:noMultiLvlLbl val="0"/>
      </c:catAx>
      <c:valAx>
        <c:axId val="482803072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801896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32224636807"/>
          <c:y val="0.24904814178595289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13716618360214725"/>
          <c:y val="7.50666967940170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Day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Day 2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2801504"/>
        <c:axId val="483385432"/>
      </c:lineChart>
      <c:catAx>
        <c:axId val="4828015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483385432"/>
        <c:crosses val="autoZero"/>
        <c:auto val="1"/>
        <c:lblAlgn val="ctr"/>
        <c:lblOffset val="100"/>
        <c:noMultiLvlLbl val="0"/>
      </c:catAx>
      <c:valAx>
        <c:axId val="483385432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801504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32224636807"/>
          <c:y val="0.24904814178595289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13716618360214725"/>
          <c:y val="7.50666967940170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Day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Day 2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3383080"/>
        <c:axId val="483387000"/>
      </c:lineChart>
      <c:catAx>
        <c:axId val="4833830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483387000"/>
        <c:crosses val="autoZero"/>
        <c:auto val="1"/>
        <c:lblAlgn val="ctr"/>
        <c:lblOffset val="100"/>
        <c:noMultiLvlLbl val="0"/>
      </c:catAx>
      <c:valAx>
        <c:axId val="483387000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3383080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32224636807"/>
          <c:y val="0.24904814178595289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25685113770227541"/>
          <c:y val="4.964674495626345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Monday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Tuesday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3385824"/>
        <c:axId val="558216280"/>
      </c:lineChart>
      <c:catAx>
        <c:axId val="4833858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558216280"/>
        <c:crosses val="autoZero"/>
        <c:auto val="1"/>
        <c:lblAlgn val="ctr"/>
        <c:lblOffset val="100"/>
        <c:noMultiLvlLbl val="0"/>
      </c:catAx>
      <c:valAx>
        <c:axId val="558216280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3385824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28625457247"/>
          <c:y val="0.28630658826170091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r>
              <a:rPr lang="en-US" sz="1600" u="none" dirty="0">
                <a:solidFill>
                  <a:schemeClr val="tx1"/>
                </a:solidFill>
                <a:latin typeface="Twinkl" pitchFamily="50" charset="0"/>
              </a:rPr>
              <a:t>A Line Graph to Show the Temperature on Mars</a:t>
            </a:r>
          </a:p>
        </c:rich>
      </c:tx>
      <c:layout>
        <c:manualLayout>
          <c:xMode val="edge"/>
          <c:yMode val="edge"/>
          <c:x val="0.25685113770227541"/>
          <c:y val="4.964674495626345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'Mars Day Temp'!$C$3</c:f>
              <c:strCache>
                <c:ptCount val="1"/>
                <c:pt idx="0">
                  <c:v>Monday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Temp'!$C$4:$C$9</c:f>
              <c:numCache>
                <c:formatCode>General</c:formatCode>
                <c:ptCount val="6"/>
                <c:pt idx="0">
                  <c:v>-25</c:v>
                </c:pt>
                <c:pt idx="1">
                  <c:v>-19</c:v>
                </c:pt>
                <c:pt idx="2">
                  <c:v>-19</c:v>
                </c:pt>
                <c:pt idx="3">
                  <c:v>-18</c:v>
                </c:pt>
                <c:pt idx="4">
                  <c:v>-15</c:v>
                </c:pt>
                <c:pt idx="5">
                  <c:v>-14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36-47E2-B608-3F95F781CFE8}"/>
            </c:ext>
          </c:extLst>
        </c:ser>
        <c:ser>
          <c:idx val="1"/>
          <c:order val="1"/>
          <c:tx>
            <c:strRef>
              <c:f>'Mars Day Temp'!$D$3</c:f>
              <c:strCache>
                <c:ptCount val="1"/>
                <c:pt idx="0">
                  <c:v>Tuesday</c:v>
                </c:pt>
              </c:strCache>
            </c:strRef>
          </c:tx>
          <c:spPr>
            <a:ln w="28575" cap="rnd">
              <a:solidFill>
                <a:srgbClr val="C0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'Mars Day Temp'!$B$4:$B$9</c:f>
              <c:numCache>
                <c:formatCode>h:mm</c:formatCode>
                <c:ptCount val="6"/>
                <c:pt idx="0">
                  <c:v>0.45833333333333331</c:v>
                </c:pt>
                <c:pt idx="1">
                  <c:v>0.5</c:v>
                </c:pt>
                <c:pt idx="2">
                  <c:v>0.54166666666666663</c:v>
                </c:pt>
                <c:pt idx="3">
                  <c:v>0.58333333333333337</c:v>
                </c:pt>
                <c:pt idx="4">
                  <c:v>0.625</c:v>
                </c:pt>
                <c:pt idx="5">
                  <c:v>0.66666666666666663</c:v>
                </c:pt>
              </c:numCache>
            </c:numRef>
          </c:cat>
          <c:val>
            <c:numRef>
              <c:f>'Mars Day Temp'!$D$4:$D$9</c:f>
              <c:numCache>
                <c:formatCode>General</c:formatCode>
                <c:ptCount val="6"/>
                <c:pt idx="0">
                  <c:v>-20</c:v>
                </c:pt>
                <c:pt idx="1">
                  <c:v>-15</c:v>
                </c:pt>
                <c:pt idx="2">
                  <c:v>-10</c:v>
                </c:pt>
                <c:pt idx="3">
                  <c:v>-14</c:v>
                </c:pt>
                <c:pt idx="4">
                  <c:v>-18</c:v>
                </c:pt>
                <c:pt idx="5">
                  <c:v>-20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436-47E2-B608-3F95F781C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58212360"/>
        <c:axId val="558214320"/>
      </c:lineChart>
      <c:catAx>
        <c:axId val="5582123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>
                    <a:solidFill>
                      <a:schemeClr val="tx1"/>
                    </a:solidFill>
                    <a:latin typeface="Twinkl" pitchFamily="50" charset="0"/>
                  </a:rPr>
                  <a:t>Time</a:t>
                </a:r>
                <a:r>
                  <a:rPr lang="en-GB" sz="1600" baseline="0" dirty="0">
                    <a:solidFill>
                      <a:schemeClr val="tx1"/>
                    </a:solidFill>
                    <a:latin typeface="Twinkl" pitchFamily="50" charset="0"/>
                  </a:rPr>
                  <a:t> (24-hour clock)</a:t>
                </a:r>
                <a:endParaRPr lang="en-GB" sz="1600" dirty="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h:mm" sourceLinked="1"/>
        <c:majorTickMark val="in"/>
        <c:minorTickMark val="none"/>
        <c:tickLblPos val="high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558214320"/>
        <c:crosses val="autoZero"/>
        <c:auto val="1"/>
        <c:lblAlgn val="ctr"/>
        <c:lblOffset val="100"/>
        <c:noMultiLvlLbl val="0"/>
      </c:catAx>
      <c:valAx>
        <c:axId val="558214320"/>
        <c:scaling>
          <c:orientation val="minMax"/>
          <c:max val="0"/>
        </c:scaling>
        <c:delete val="0"/>
        <c:axPos val="l"/>
        <c:majorGridlines>
          <c:spPr>
            <a:ln w="12700" cap="flat" cmpd="sng" algn="ctr">
              <a:solidFill>
                <a:schemeClr val="bg2">
                  <a:lumMod val="7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2">
                  <a:lumMod val="90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</a:rPr>
                  <a:t>Temperature in </a:t>
                </a:r>
                <a:r>
                  <a:rPr lang="en-GB" sz="1600">
                    <a:solidFill>
                      <a:schemeClr val="tx1"/>
                    </a:solidFill>
                    <a:latin typeface="Twinkl" pitchFamily="50" charset="0"/>
                    <a:cs typeface="Arial" panose="020B0604020202020204" pitchFamily="34" charset="0"/>
                  </a:rPr>
                  <a:t>°C</a:t>
                </a:r>
                <a:endParaRPr lang="en-GB" sz="1600">
                  <a:solidFill>
                    <a:schemeClr val="tx1"/>
                  </a:solidFill>
                  <a:latin typeface="Twinkl" pitchFamily="50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\−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8212360"/>
        <c:crosses val="autoZero"/>
        <c:crossBetween val="midCat"/>
        <c:minorUnit val="1"/>
      </c:valAx>
      <c:spPr>
        <a:solidFill>
          <a:schemeClr val="bg1"/>
        </a:solidFill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312728625457247"/>
          <c:y val="0.28630658826170091"/>
          <c:w val="0.45588262393800194"/>
          <c:h val="7.51391981439654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Solve comparison, sum and difference problems using information presented in a line graph.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38558" y="1232955"/>
            <a:ext cx="78486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Here is a line graph showing the temperature on Mars on two different days.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4033615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870961" y="3234022"/>
            <a:ext cx="3273039" cy="923330"/>
          </a:xfrm>
          <a:prstGeom prst="rect">
            <a:avLst/>
          </a:prstGeom>
          <a:solidFill>
            <a:srgbClr val="FFC000"/>
          </a:solidFill>
        </p:spPr>
        <p:txBody>
          <a:bodyPr wrap="square" lIns="576000" rIns="612000">
            <a:spAutoFit/>
          </a:bodyPr>
          <a:lstStyle/>
          <a:p>
            <a:r>
              <a:rPr lang="en-GB" dirty="0"/>
              <a:t>What was the temperature at 12:00 on Day 1?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55131" y="4363832"/>
            <a:ext cx="74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−19°C</a:t>
            </a:r>
          </a:p>
        </p:txBody>
      </p:sp>
      <p:sp>
        <p:nvSpPr>
          <p:cNvPr id="3" name="Rectangle 2"/>
          <p:cNvSpPr/>
          <p:nvPr/>
        </p:nvSpPr>
        <p:spPr>
          <a:xfrm>
            <a:off x="8682183" y="3234022"/>
            <a:ext cx="461818" cy="92333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5623364"/>
              </p:ext>
            </p:extLst>
          </p:nvPr>
        </p:nvGraphicFramePr>
        <p:xfrm>
          <a:off x="539750" y="1777332"/>
          <a:ext cx="5633823" cy="449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8529">
            <a:off x="6968528" y="2442132"/>
            <a:ext cx="2929029" cy="169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14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2.22222E-6 3.7037E-7 L -0.31215 0.00509 " pathEditMode="relative" rAng="0" ptsTypes="AA">
                                      <p:cBhvr>
                                        <p:cTn id="10" dur="1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8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62637" y="3234022"/>
            <a:ext cx="3281363" cy="923330"/>
          </a:xfrm>
          <a:prstGeom prst="rect">
            <a:avLst/>
          </a:prstGeom>
          <a:solidFill>
            <a:srgbClr val="FFC000"/>
          </a:solidFill>
        </p:spPr>
        <p:txBody>
          <a:bodyPr wrap="square" lIns="576000" rIns="612000">
            <a:spAutoFit/>
          </a:bodyPr>
          <a:lstStyle/>
          <a:p>
            <a:r>
              <a:rPr lang="en-GB" dirty="0"/>
              <a:t>What was the temperature at 14:00 on Day 2?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8558" y="1232955"/>
            <a:ext cx="78486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Here is a line graph showing the temperature on Mars on two different days.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4016525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63669" y="4434351"/>
            <a:ext cx="75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−14°C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933" y="3514358"/>
            <a:ext cx="2929029" cy="1694800"/>
          </a:xfrm>
          <a:prstGeom prst="rect">
            <a:avLst/>
          </a:prstGeom>
        </p:spPr>
      </p:pic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5623364"/>
              </p:ext>
            </p:extLst>
          </p:nvPr>
        </p:nvGraphicFramePr>
        <p:xfrm>
          <a:off x="539750" y="1777332"/>
          <a:ext cx="5633823" cy="449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Rectangle 14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908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00121 -0.285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1425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" dur="1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70181" y="3234022"/>
            <a:ext cx="3273820" cy="1200329"/>
          </a:xfrm>
          <a:prstGeom prst="rect">
            <a:avLst/>
          </a:prstGeom>
          <a:solidFill>
            <a:srgbClr val="FFC000"/>
          </a:solidFill>
        </p:spPr>
        <p:txBody>
          <a:bodyPr wrap="square" lIns="360000" rIns="720000">
            <a:spAutoFit/>
          </a:bodyPr>
          <a:lstStyle/>
          <a:p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At 15:00, what was the difference in temperature between the two days?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8558" y="1232955"/>
            <a:ext cx="78486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Here is a line graph showing the temperature on Mars on two different days.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4033615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32630" y="4555547"/>
            <a:ext cx="516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3°C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879" y="2495021"/>
            <a:ext cx="2929029" cy="1694800"/>
          </a:xfrm>
          <a:prstGeom prst="rect">
            <a:avLst/>
          </a:prstGeom>
        </p:spPr>
      </p:pic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5623364"/>
              </p:ext>
            </p:extLst>
          </p:nvPr>
        </p:nvGraphicFramePr>
        <p:xfrm>
          <a:off x="539750" y="1777332"/>
          <a:ext cx="5633823" cy="449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Rectangle 12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84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0.00122 0.285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428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9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" dur="19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62638" y="3234022"/>
            <a:ext cx="3281363" cy="1200329"/>
          </a:xfrm>
          <a:prstGeom prst="rect">
            <a:avLst/>
          </a:prstGeom>
          <a:solidFill>
            <a:srgbClr val="FFC000"/>
          </a:solidFill>
        </p:spPr>
        <p:txBody>
          <a:bodyPr wrap="square" lIns="360000" rIns="684000">
            <a:spAutoFit/>
          </a:bodyPr>
          <a:lstStyle/>
          <a:p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At which time did the two days have the smallest difference in temperature?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8558" y="1232955"/>
            <a:ext cx="78486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Here is a line graph showing the temperature on Mars on two different days.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4033615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35473" y="4509443"/>
            <a:ext cx="23293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Approximately 14:30.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682183" y="3234021"/>
            <a:ext cx="461818" cy="120032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5623364"/>
              </p:ext>
            </p:extLst>
          </p:nvPr>
        </p:nvGraphicFramePr>
        <p:xfrm>
          <a:off x="539750" y="1777332"/>
          <a:ext cx="5633823" cy="449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822" y="2542419"/>
            <a:ext cx="2401368" cy="138948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8192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05556E-6 -7.40741E-7 L -0.30677 -0.00046 " pathEditMode="relative" rAng="0" ptsTypes="AA">
                                      <p:cBhvr>
                                        <p:cTn id="1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4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4033615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60915" y="1181978"/>
            <a:ext cx="8003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Decide whether each statement is true or false. If you think the statement is false, explain how to change it to make it true.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8936716"/>
              </p:ext>
            </p:extLst>
          </p:nvPr>
        </p:nvGraphicFramePr>
        <p:xfrm>
          <a:off x="539750" y="1777332"/>
          <a:ext cx="5633823" cy="449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38558" y="1232955"/>
            <a:ext cx="78486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Here is a line graph showing the temperature on Mars on two different days.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27763" y="3904220"/>
            <a:ext cx="2160587" cy="1049106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tIns="144000" bIns="72000">
            <a:spAutoFit/>
          </a:bodyPr>
          <a:lstStyle/>
          <a:p>
            <a:pPr algn="ctr"/>
            <a:r>
              <a:rPr lang="en-GB" dirty="0"/>
              <a:t>The temperature at 12:00 on Day 2 was −21°C.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443663" y="5043300"/>
            <a:ext cx="18683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False - </a:t>
            </a:r>
            <a:r>
              <a:rPr lang="en-GB" dirty="0">
                <a:solidFill>
                  <a:srgbClr val="00B05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the temperature was −15°C.</a:t>
            </a:r>
            <a:endParaRPr lang="en-GB" dirty="0">
              <a:solidFill>
                <a:srgbClr val="00B05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707096" y="2818804"/>
            <a:ext cx="1201920" cy="1199168"/>
            <a:chOff x="6707096" y="2818804"/>
            <a:chExt cx="1201920" cy="1199168"/>
          </a:xfrm>
        </p:grpSpPr>
        <p:sp>
          <p:nvSpPr>
            <p:cNvPr id="15" name="Oval 14"/>
            <p:cNvSpPr/>
            <p:nvPr/>
          </p:nvSpPr>
          <p:spPr>
            <a:xfrm>
              <a:off x="6717592" y="2818804"/>
              <a:ext cx="1191424" cy="11926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0130" y="2827328"/>
              <a:ext cx="894381" cy="1190644"/>
            </a:xfrm>
            <a:prstGeom prst="rect">
              <a:avLst/>
            </a:prstGeom>
          </p:spPr>
        </p:pic>
        <p:sp>
          <p:nvSpPr>
            <p:cNvPr id="8" name="Oval 7"/>
            <p:cNvSpPr/>
            <p:nvPr/>
          </p:nvSpPr>
          <p:spPr>
            <a:xfrm>
              <a:off x="6707096" y="2818804"/>
              <a:ext cx="1192684" cy="1192684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146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404034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60915" y="1181978"/>
            <a:ext cx="8003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Decide whether each statement is true or false. If you think the statement is false, explain how to change it to make it true.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1720837"/>
              </p:ext>
            </p:extLst>
          </p:nvPr>
        </p:nvGraphicFramePr>
        <p:xfrm>
          <a:off x="539750" y="1777332"/>
          <a:ext cx="5633823" cy="449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902250" y="578196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6227763" y="3904220"/>
            <a:ext cx="2160587" cy="136245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tIns="144000" bIns="72000">
            <a:spAutoFit/>
          </a:bodyPr>
          <a:lstStyle/>
          <a:p>
            <a:pPr algn="ctr"/>
            <a:r>
              <a:rPr lang="en-GB" dirty="0"/>
              <a:t>The difference in temperature at 11:00 on the two days was 10°C.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707096" y="2818804"/>
            <a:ext cx="1201920" cy="1220392"/>
            <a:chOff x="6226503" y="2805174"/>
            <a:chExt cx="1201920" cy="1220392"/>
          </a:xfrm>
        </p:grpSpPr>
        <p:sp>
          <p:nvSpPr>
            <p:cNvPr id="15" name="Oval 14"/>
            <p:cNvSpPr/>
            <p:nvPr/>
          </p:nvSpPr>
          <p:spPr>
            <a:xfrm>
              <a:off x="6236999" y="2805174"/>
              <a:ext cx="1191424" cy="11926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6226503" y="2805174"/>
              <a:ext cx="1192684" cy="1220392"/>
              <a:chOff x="6279535" y="4308726"/>
              <a:chExt cx="1192684" cy="1220392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43663" y="4402960"/>
                <a:ext cx="948892" cy="1126158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6279535" y="4308726"/>
                <a:ext cx="1192684" cy="1192684"/>
              </a:xfrm>
              <a:prstGeom prst="ellipse">
                <a:avLst/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8" name="Rectangle 17"/>
          <p:cNvSpPr/>
          <p:nvPr/>
        </p:nvSpPr>
        <p:spPr>
          <a:xfrm>
            <a:off x="6411477" y="5320299"/>
            <a:ext cx="18683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False - the difference was 5°C.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404216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60915" y="1181978"/>
            <a:ext cx="8003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Decide whether each statement is true or false. If you think the statement is false, explain how to change it to make it true.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2250" y="578196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6227763" y="3904220"/>
            <a:ext cx="2160587" cy="1326105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tIns="144000" bIns="72000">
            <a:spAutoFit/>
          </a:bodyPr>
          <a:lstStyle/>
          <a:p>
            <a:pPr algn="ctr"/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On Day 1, the temperature increased by 11°C over the six hours.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6411477" y="5320299"/>
            <a:ext cx="18683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True.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707096" y="2818804"/>
            <a:ext cx="1201920" cy="1192684"/>
            <a:chOff x="6707096" y="2818804"/>
            <a:chExt cx="1201920" cy="1192684"/>
          </a:xfrm>
        </p:grpSpPr>
        <p:sp>
          <p:nvSpPr>
            <p:cNvPr id="15" name="Oval 14"/>
            <p:cNvSpPr/>
            <p:nvPr/>
          </p:nvSpPr>
          <p:spPr>
            <a:xfrm>
              <a:off x="6717592" y="2818804"/>
              <a:ext cx="1191424" cy="11926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0716" y="2890941"/>
              <a:ext cx="949905" cy="1120547"/>
            </a:xfrm>
            <a:prstGeom prst="rect">
              <a:avLst/>
            </a:prstGeom>
          </p:spPr>
        </p:pic>
        <p:sp>
          <p:nvSpPr>
            <p:cNvPr id="8" name="Oval 7"/>
            <p:cNvSpPr/>
            <p:nvPr/>
          </p:nvSpPr>
          <p:spPr>
            <a:xfrm>
              <a:off x="6707096" y="2818804"/>
              <a:ext cx="1192684" cy="1192684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9" name="Chart 18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3151011"/>
              </p:ext>
            </p:extLst>
          </p:nvPr>
        </p:nvGraphicFramePr>
        <p:xfrm>
          <a:off x="539750" y="1777332"/>
          <a:ext cx="5633823" cy="449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Rectangle 19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875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4033615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0914" y="1140448"/>
            <a:ext cx="80038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Complete the table of data for the NASA scientists.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27"/>
          <a:stretch/>
        </p:blipFill>
        <p:spPr>
          <a:xfrm>
            <a:off x="4426579" y="1303253"/>
            <a:ext cx="4154225" cy="5554747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6826453"/>
              </p:ext>
            </p:extLst>
          </p:nvPr>
        </p:nvGraphicFramePr>
        <p:xfrm>
          <a:off x="447167" y="1509780"/>
          <a:ext cx="4032250" cy="4722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7C30327-FC27-444F-BCB4-CEC1FDBB6A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416604"/>
              </p:ext>
            </p:extLst>
          </p:nvPr>
        </p:nvGraphicFramePr>
        <p:xfrm>
          <a:off x="4664366" y="2588489"/>
          <a:ext cx="3685309" cy="35529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94179">
                  <a:extLst>
                    <a:ext uri="{9D8B030D-6E8A-4147-A177-3AD203B41FA5}">
                      <a16:colId xmlns:a16="http://schemas.microsoft.com/office/drawing/2014/main" val="2968182273"/>
                    </a:ext>
                  </a:extLst>
                </a:gridCol>
                <a:gridCol w="591130">
                  <a:extLst>
                    <a:ext uri="{9D8B030D-6E8A-4147-A177-3AD203B41FA5}">
                      <a16:colId xmlns:a16="http://schemas.microsoft.com/office/drawing/2014/main" val="1831085954"/>
                    </a:ext>
                  </a:extLst>
                </a:gridCol>
              </a:tblGrid>
              <a:tr h="5276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dirty="0">
                          <a:effectLst/>
                          <a:latin typeface="+mn-lt"/>
                        </a:rPr>
                        <a:t>Coolest temperature on Monday: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5074835"/>
                  </a:ext>
                </a:extLst>
              </a:tr>
              <a:tr h="5276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effectLst/>
                          <a:latin typeface="+mn-lt"/>
                        </a:rPr>
                        <a:t>Warmest temperature on Monday: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2465404"/>
                  </a:ext>
                </a:extLst>
              </a:tr>
              <a:tr h="5276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dirty="0">
                          <a:effectLst/>
                          <a:latin typeface="+mn-lt"/>
                        </a:rPr>
                        <a:t>Coolest temperature on Tuesday: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0620076"/>
                  </a:ext>
                </a:extLst>
              </a:tr>
              <a:tr h="5276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effectLst/>
                          <a:latin typeface="+mn-lt"/>
                        </a:rPr>
                        <a:t>Warmest</a:t>
                      </a:r>
                      <a:r>
                        <a:rPr lang="en-GB" sz="1500" baseline="0" dirty="0">
                          <a:effectLst/>
                          <a:latin typeface="+mn-lt"/>
                        </a:rPr>
                        <a:t> t</a:t>
                      </a:r>
                      <a:r>
                        <a:rPr lang="en-GB" sz="1500" dirty="0">
                          <a:effectLst/>
                          <a:latin typeface="+mn-lt"/>
                        </a:rPr>
                        <a:t>emperature on Tuesday: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12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Difference in coolest temperatures between Monday and Tuesday: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12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Difference in warmest</a:t>
                      </a:r>
                      <a:r>
                        <a:rPr lang="en-GB" sz="15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temperatures between Monday and Tuesday: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707859" y="2688937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−25°C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07859" y="3206173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−14°C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07859" y="3751119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−20°C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07859" y="4274680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−10°C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07859" y="4873502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5°C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07859" y="5593218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4°C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76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4033615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0914" y="1140448"/>
            <a:ext cx="80038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Complete the table of data for the NASA scientists.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27"/>
          <a:stretch/>
        </p:blipFill>
        <p:spPr>
          <a:xfrm>
            <a:off x="4426579" y="1303253"/>
            <a:ext cx="4154225" cy="5554747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68D53E40-67E8-470C-8D11-2A17CDEAEE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3803846"/>
              </p:ext>
            </p:extLst>
          </p:nvPr>
        </p:nvGraphicFramePr>
        <p:xfrm>
          <a:off x="447167" y="1509780"/>
          <a:ext cx="4032250" cy="4722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7C30327-FC27-444F-BCB4-CEC1FDBB6A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4206"/>
              </p:ext>
            </p:extLst>
          </p:nvPr>
        </p:nvGraphicFramePr>
        <p:xfrm>
          <a:off x="4661036" y="2807158"/>
          <a:ext cx="3685309" cy="29269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69800">
                  <a:extLst>
                    <a:ext uri="{9D8B030D-6E8A-4147-A177-3AD203B41FA5}">
                      <a16:colId xmlns:a16="http://schemas.microsoft.com/office/drawing/2014/main" val="2968182273"/>
                    </a:ext>
                  </a:extLst>
                </a:gridCol>
                <a:gridCol w="615509">
                  <a:extLst>
                    <a:ext uri="{9D8B030D-6E8A-4147-A177-3AD203B41FA5}">
                      <a16:colId xmlns:a16="http://schemas.microsoft.com/office/drawing/2014/main" val="1831085954"/>
                    </a:ext>
                  </a:extLst>
                </a:gridCol>
              </a:tblGrid>
              <a:tr h="1346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difference between the temperature at 14:00 on Monday and on Tuesday is 4°C.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difference between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temperatures of the two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days at 15:00? 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06" marR="453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5074835"/>
                  </a:ext>
                </a:extLst>
              </a:tr>
              <a:tr h="8220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what time did the temperatures on Monday and Tuesday have the greatest difference?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06" marR="453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2465404"/>
                  </a:ext>
                </a:extLst>
              </a:tr>
              <a:tr h="637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was the difference between the two temperatures at this time?</a:t>
                      </a:r>
                      <a:endParaRPr lang="en-GB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06" marR="4530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062007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707859" y="3317004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3°C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07859" y="4481853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13:00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07859" y="5234087"/>
            <a:ext cx="66501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9°C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5574" y="702863"/>
            <a:ext cx="358804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Use Line Graphs to Solve Problems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4016525" y="681176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43689DF9-D287-432E-9F40-D237B819A1A7}" vid="{5144CDE6-24FE-4389-99E0-1DDC4C0A7B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184</TotalTime>
  <Words>636</Words>
  <Application>Microsoft Office PowerPoint</Application>
  <PresentationFormat>On-screen Show (4:3)</PresentationFormat>
  <Paragraphs>93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Times New Roman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 Ford</dc:creator>
  <cp:lastModifiedBy>Richard Gunson</cp:lastModifiedBy>
  <cp:revision>25</cp:revision>
  <dcterms:created xsi:type="dcterms:W3CDTF">2019-10-03T15:34:14Z</dcterms:created>
  <dcterms:modified xsi:type="dcterms:W3CDTF">2020-06-02T20:40:08Z</dcterms:modified>
</cp:coreProperties>
</file>