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8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68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931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65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98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49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433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515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347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799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444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706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029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263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74348-8BF8-48C0-BD36-46006EA1AEBB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8FF46-6329-43A2-96E9-453A2D61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132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4a"/><Relationship Id="rId3" Type="http://schemas.microsoft.com/office/2007/relationships/media" Target="../media/media3.m4a"/><Relationship Id="rId7" Type="http://schemas.microsoft.com/office/2007/relationships/media" Target="../media/media5.m4a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11" Type="http://schemas.openxmlformats.org/officeDocument/2006/relationships/image" Target="../media/image2.png"/><Relationship Id="rId5" Type="http://schemas.microsoft.com/office/2007/relationships/media" Target="../media/media4.m4a"/><Relationship Id="rId10" Type="http://schemas.openxmlformats.org/officeDocument/2006/relationships/image" Target="../media/image4.png"/><Relationship Id="rId4" Type="http://schemas.openxmlformats.org/officeDocument/2006/relationships/audio" Target="../media/media3.m4a"/><Relationship Id="rId9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4a"/><Relationship Id="rId3" Type="http://schemas.microsoft.com/office/2007/relationships/media" Target="../media/media7.m4a"/><Relationship Id="rId7" Type="http://schemas.microsoft.com/office/2007/relationships/media" Target="../media/media9.m4a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openxmlformats.org/officeDocument/2006/relationships/image" Target="../media/image2.png"/><Relationship Id="rId5" Type="http://schemas.microsoft.com/office/2007/relationships/media" Target="../media/media8.m4a"/><Relationship Id="rId10" Type="http://schemas.openxmlformats.org/officeDocument/2006/relationships/image" Target="../media/image5.PNG"/><Relationship Id="rId4" Type="http://schemas.openxmlformats.org/officeDocument/2006/relationships/audio" Target="../media/media7.m4a"/><Relationship Id="rId9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1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audio" Target="../media/media12.m4a"/><Relationship Id="rId5" Type="http://schemas.microsoft.com/office/2007/relationships/media" Target="../media/media12.m4a"/><Relationship Id="rId4" Type="http://schemas.openxmlformats.org/officeDocument/2006/relationships/audio" Target="../media/media11.m4a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14.m4a"/><Relationship Id="rId7" Type="http://schemas.openxmlformats.org/officeDocument/2006/relationships/image" Target="../media/image2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4.m4a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0377"/>
            <a:ext cx="9144000" cy="617525"/>
          </a:xfrm>
        </p:spPr>
        <p:txBody>
          <a:bodyPr>
            <a:normAutofit fontScale="90000"/>
          </a:bodyPr>
          <a:lstStyle/>
          <a:p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Starter </a:t>
            </a:r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Activity</a:t>
            </a:r>
            <a:endParaRPr lang="en-GB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64609"/>
            <a:ext cx="9144000" cy="830948"/>
          </a:xfrm>
        </p:spPr>
        <p:txBody>
          <a:bodyPr>
            <a:normAutofit/>
          </a:bodyPr>
          <a:lstStyle/>
          <a:p>
            <a:r>
              <a:rPr lang="en-GB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Match the word to the definition</a:t>
            </a:r>
            <a:r>
              <a:rPr lang="en-GB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GB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7881" y="2310713"/>
            <a:ext cx="3155092" cy="6096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IMPERATIVE VERB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57881" y="3078892"/>
            <a:ext cx="3155092" cy="6096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AUTHOR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57881" y="3863546"/>
            <a:ext cx="3155092" cy="6096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NOVEL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57881" y="4699687"/>
            <a:ext cx="3155092" cy="6096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STRUCTURE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57881" y="5535828"/>
            <a:ext cx="3155092" cy="6096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TRANSPLANT</a:t>
            </a: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123033" y="5535828"/>
            <a:ext cx="7830065" cy="6096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FFFF00"/>
                </a:solidFill>
              </a:rPr>
              <a:t>A ‘bossy’ verb.</a:t>
            </a:r>
            <a:endParaRPr lang="en-GB" sz="2400" dirty="0">
              <a:solidFill>
                <a:srgbClr val="FFFF0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123031" y="3861488"/>
            <a:ext cx="7830065" cy="6096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FFFF00"/>
                </a:solidFill>
              </a:rPr>
              <a:t>A person who writes novels.</a:t>
            </a:r>
            <a:endParaRPr lang="en-GB" sz="2400" dirty="0">
              <a:solidFill>
                <a:srgbClr val="FFFF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123032" y="4723373"/>
            <a:ext cx="7830065" cy="6096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FFFF00"/>
                </a:solidFill>
              </a:rPr>
              <a:t>A story with interesting characters and a detailed plot.</a:t>
            </a:r>
            <a:endParaRPr lang="en-GB" sz="2400" dirty="0">
              <a:solidFill>
                <a:srgbClr val="FFFF0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123031" y="3078892"/>
            <a:ext cx="7830065" cy="6096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FFFF00"/>
                </a:solidFill>
              </a:rPr>
              <a:t>The way a text is put together.</a:t>
            </a:r>
            <a:endParaRPr lang="en-GB" sz="2400" dirty="0">
              <a:solidFill>
                <a:srgbClr val="FFFF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123031" y="2316891"/>
            <a:ext cx="7830065" cy="6096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rgbClr val="FFFF00"/>
                </a:solidFill>
              </a:rPr>
              <a:t>Movement of something from one place to another.</a:t>
            </a:r>
            <a:endParaRPr lang="en-GB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82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9917" y="191588"/>
            <a:ext cx="9144000" cy="896983"/>
          </a:xfrm>
        </p:spPr>
        <p:txBody>
          <a:bodyPr>
            <a:normAutofit fontScale="90000"/>
          </a:bodyPr>
          <a:lstStyle/>
          <a:p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Pig Heart Boy</a:t>
            </a:r>
            <a:endParaRPr lang="en-GB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7751" y="2224582"/>
            <a:ext cx="7150442" cy="1947115"/>
          </a:xfrm>
        </p:spPr>
        <p:txBody>
          <a:bodyPr>
            <a:noAutofit/>
          </a:bodyPr>
          <a:lstStyle/>
          <a:p>
            <a:pPr algn="l"/>
            <a:r>
              <a:rPr lang="en-GB" b="1" i="1" u="sng" dirty="0" smtClean="0">
                <a:solidFill>
                  <a:srgbClr val="FF0000"/>
                </a:solidFill>
              </a:rPr>
              <a:t>IALT:</a:t>
            </a:r>
            <a:endParaRPr lang="en-GB" b="1" i="1" u="sng" dirty="0" smtClean="0">
              <a:solidFill>
                <a:srgbClr val="FF0000"/>
              </a:solidFill>
            </a:endParaRPr>
          </a:p>
          <a:p>
            <a:pPr algn="l"/>
            <a:endParaRPr lang="en-GB" b="1" u="sng" dirty="0">
              <a:solidFill>
                <a:srgbClr val="FF0000"/>
              </a:solidFill>
            </a:endParaRPr>
          </a:p>
          <a:p>
            <a:pPr algn="l"/>
            <a:r>
              <a:rPr lang="en-GB" dirty="0" smtClean="0"/>
              <a:t>understand </a:t>
            </a:r>
            <a:r>
              <a:rPr lang="en-GB" dirty="0" smtClean="0"/>
              <a:t>the next chapter of the novel.</a:t>
            </a:r>
          </a:p>
          <a:p>
            <a:pPr algn="l"/>
            <a:r>
              <a:rPr lang="en-GB" dirty="0" smtClean="0"/>
              <a:t>identify </a:t>
            </a:r>
            <a:r>
              <a:rPr lang="en-GB" dirty="0" smtClean="0"/>
              <a:t>character feelings and emotions.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7000949" y="2823561"/>
            <a:ext cx="4036542" cy="2619633"/>
          </a:xfrm>
          <a:prstGeom prst="ellipse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i="1" u="sng" dirty="0" smtClean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KEYWORD FOR TODAY:</a:t>
            </a:r>
          </a:p>
          <a:p>
            <a:pPr algn="ctr"/>
            <a:endParaRPr lang="en-GB" sz="2400" i="1" u="sng" dirty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GB" sz="2400" i="1" dirty="0" smtClean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TRANSGENIC</a:t>
            </a:r>
          </a:p>
          <a:p>
            <a:pPr algn="ctr"/>
            <a:endParaRPr lang="en-GB" sz="2400" i="1" dirty="0" smtClean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GB" dirty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830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 challenge:</a:t>
            </a:r>
            <a:endParaRPr lang="en-GB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007443" cy="4351338"/>
          </a:xfrm>
        </p:spPr>
        <p:txBody>
          <a:bodyPr/>
          <a:lstStyle/>
          <a:p>
            <a:r>
              <a:rPr lang="en-GB" dirty="0" smtClean="0"/>
              <a:t>Write down </a:t>
            </a:r>
            <a:r>
              <a:rPr lang="en-GB" dirty="0" smtClean="0"/>
              <a:t>in </a:t>
            </a:r>
            <a:r>
              <a:rPr lang="en-GB" dirty="0" smtClean="0"/>
              <a:t>your </a:t>
            </a:r>
            <a:r>
              <a:rPr lang="en-GB" dirty="0" smtClean="0"/>
              <a:t>book what </a:t>
            </a:r>
            <a:r>
              <a:rPr lang="en-GB" dirty="0" smtClean="0"/>
              <a:t>you think the word ‘</a:t>
            </a:r>
            <a: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transgenic</a:t>
            </a:r>
            <a:r>
              <a:rPr lang="en-GB" dirty="0" smtClean="0"/>
              <a:t>’ means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We’ll come back to this after reading the chapter to see how close you were!</a:t>
            </a:r>
            <a:endParaRPr lang="en-GB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664" y="1690688"/>
            <a:ext cx="3048000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0" y="45522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GB" b="1" i="1" u="sng" dirty="0" smtClean="0">
                <a:solidFill>
                  <a:schemeClr val="bg1"/>
                </a:solidFill>
              </a:rPr>
              <a:t>LO:</a:t>
            </a:r>
            <a:r>
              <a:rPr lang="en-GB" b="1" u="sng" dirty="0" smtClean="0">
                <a:solidFill>
                  <a:schemeClr val="bg1"/>
                </a:solidFill>
              </a:rPr>
              <a:t> </a:t>
            </a:r>
            <a:r>
              <a:rPr lang="en-GB" dirty="0" smtClean="0"/>
              <a:t>To </a:t>
            </a:r>
            <a:r>
              <a:rPr lang="en-GB" dirty="0"/>
              <a:t>understand the next chapter of the novel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4014251" y="27273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227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u="sng" dirty="0" smtClean="0"/>
              <a:t>Let’s read!</a:t>
            </a:r>
            <a:endParaRPr lang="en-GB" b="1" i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591" y="1825625"/>
            <a:ext cx="5420932" cy="4351338"/>
          </a:xfrm>
        </p:spPr>
        <p:txBody>
          <a:bodyPr/>
          <a:lstStyle/>
          <a:p>
            <a:r>
              <a:rPr lang="en-GB" i="1" dirty="0" smtClean="0"/>
              <a:t>We’re going to read </a:t>
            </a:r>
            <a:r>
              <a:rPr lang="en-GB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Chapter </a:t>
            </a:r>
            <a:r>
              <a:rPr lang="en-GB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n-GB" i="1" dirty="0" smtClean="0"/>
              <a:t>.</a:t>
            </a:r>
            <a:endParaRPr lang="en-GB" i="1" dirty="0" smtClean="0"/>
          </a:p>
          <a:p>
            <a:endParaRPr lang="en-GB" dirty="0"/>
          </a:p>
          <a:p>
            <a:r>
              <a:rPr lang="en-GB" dirty="0" smtClean="0"/>
              <a:t>When we read, see how many </a:t>
            </a:r>
            <a: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imperative verbs </a:t>
            </a:r>
            <a:r>
              <a:rPr lang="en-GB" dirty="0" smtClean="0"/>
              <a:t>you can spot!</a:t>
            </a:r>
          </a:p>
          <a:p>
            <a:endParaRPr lang="en-GB" dirty="0" smtClean="0"/>
          </a:p>
          <a:p>
            <a:r>
              <a:rPr lang="en-GB" dirty="0" smtClean="0"/>
              <a:t>When we get closer to the end of the chapter you’ll find the </a:t>
            </a:r>
            <a: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 for today’s keyword</a:t>
            </a:r>
            <a:r>
              <a:rPr lang="en-GB" dirty="0" smtClean="0"/>
              <a:t>!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641">
            <a:off x="6246508" y="2218024"/>
            <a:ext cx="5194581" cy="233126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5"/>
          <p:cNvSpPr/>
          <p:nvPr/>
        </p:nvSpPr>
        <p:spPr>
          <a:xfrm>
            <a:off x="0" y="45522"/>
            <a:ext cx="12192000" cy="36933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GB" b="1" i="1" u="sng" dirty="0" smtClean="0">
                <a:solidFill>
                  <a:schemeClr val="bg1"/>
                </a:solidFill>
              </a:rPr>
              <a:t>LO:</a:t>
            </a:r>
            <a:r>
              <a:rPr lang="en-GB" b="1" u="sng" dirty="0" smtClean="0">
                <a:solidFill>
                  <a:schemeClr val="bg1"/>
                </a:solidFill>
              </a:rPr>
              <a:t> </a:t>
            </a:r>
            <a:r>
              <a:rPr lang="en-GB" dirty="0" smtClean="0"/>
              <a:t>To </a:t>
            </a:r>
            <a:r>
              <a:rPr lang="en-GB" dirty="0"/>
              <a:t>understand the next chapter of the novel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895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926" y="365125"/>
            <a:ext cx="6514011" cy="1325563"/>
          </a:xfrm>
        </p:spPr>
        <p:txBody>
          <a:bodyPr/>
          <a:lstStyle/>
          <a:p>
            <a:r>
              <a:rPr lang="en-GB" dirty="0" smtClean="0">
                <a:latin typeface="Candara" panose="020E0502030303020204" pitchFamily="34" charset="0"/>
              </a:rPr>
              <a:t>Can you spot the simile used?</a:t>
            </a:r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360" y="0"/>
            <a:ext cx="5120640" cy="6831012"/>
          </a:xfrm>
        </p:spPr>
      </p:pic>
      <p:sp>
        <p:nvSpPr>
          <p:cNvPr id="7" name="TextBox 6"/>
          <p:cNvSpPr txBox="1"/>
          <p:nvPr/>
        </p:nvSpPr>
        <p:spPr>
          <a:xfrm>
            <a:off x="330926" y="2812869"/>
            <a:ext cx="638338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solidFill>
                  <a:srgbClr val="FF0000"/>
                </a:solidFill>
                <a:latin typeface="Candara" panose="020E0502030303020204" pitchFamily="34" charset="0"/>
              </a:rPr>
              <a:t>Glossary</a:t>
            </a:r>
          </a:p>
          <a:p>
            <a:endParaRPr lang="en-GB" b="1" u="sng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Pro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Con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Deform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biLevel thresh="75000"/>
          </a:blip>
          <a:stretch>
            <a:fillRect/>
          </a:stretch>
        </p:blipFill>
        <p:spPr>
          <a:xfrm>
            <a:off x="6958306" y="540543"/>
            <a:ext cx="487363" cy="4873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78880" y="180459"/>
            <a:ext cx="2203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listen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>
            <a:biLevel thresh="75000"/>
          </a:blip>
          <a:stretch>
            <a:fillRect/>
          </a:stretch>
        </p:blipFill>
        <p:spPr>
          <a:xfrm>
            <a:off x="1053102" y="3315154"/>
            <a:ext cx="487363" cy="487363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>
            <a:biLevel thresh="75000"/>
          </a:blip>
          <a:stretch>
            <a:fillRect/>
          </a:stretch>
        </p:blipFill>
        <p:spPr>
          <a:xfrm>
            <a:off x="1017474" y="3847806"/>
            <a:ext cx="487363" cy="487363"/>
          </a:xfrm>
          <a:prstGeom prst="rect">
            <a:avLst/>
          </a:prstGeom>
        </p:spPr>
      </p:pic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>
            <a:biLevel thresh="75000"/>
          </a:blip>
          <a:stretch>
            <a:fillRect/>
          </a:stretch>
        </p:blipFill>
        <p:spPr>
          <a:xfrm>
            <a:off x="1261155" y="446520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054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4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15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18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43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058989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ndara" panose="020E0502030303020204" pitchFamily="34" charset="0"/>
              </a:rPr>
              <a:t>Do you agree with his mum or dad? Do they both have a point? Why?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62"/>
          <a:stretch/>
        </p:blipFill>
        <p:spPr>
          <a:xfrm>
            <a:off x="6897189" y="69668"/>
            <a:ext cx="5294811" cy="68536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0926" y="2812869"/>
            <a:ext cx="638338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solidFill>
                  <a:srgbClr val="FF0000"/>
                </a:solidFill>
                <a:latin typeface="Candara" panose="020E0502030303020204" pitchFamily="34" charset="0"/>
              </a:rPr>
              <a:t>Glossary</a:t>
            </a:r>
          </a:p>
          <a:p>
            <a:endParaRPr lang="en-GB" b="1" u="sng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Pro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Con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Deform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Skin graft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Insulin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Liquidiser 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biLevel thresh="75000"/>
          </a:blip>
          <a:stretch>
            <a:fillRect/>
          </a:stretch>
        </p:blipFill>
        <p:spPr>
          <a:xfrm>
            <a:off x="7253605" y="121443"/>
            <a:ext cx="487363" cy="487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63216" y="121443"/>
            <a:ext cx="2203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listen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>
            <a:biLevel thresh="75000"/>
          </a:blip>
          <a:stretch>
            <a:fillRect/>
          </a:stretch>
        </p:blipFill>
        <p:spPr>
          <a:xfrm>
            <a:off x="1540782" y="4961073"/>
            <a:ext cx="487363" cy="487363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>
            <a:biLevel thresh="75000"/>
          </a:blip>
          <a:stretch>
            <a:fillRect/>
          </a:stretch>
        </p:blipFill>
        <p:spPr>
          <a:xfrm>
            <a:off x="1513862" y="5489948"/>
            <a:ext cx="487363" cy="487363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>
            <a:biLevel thresh="75000"/>
          </a:blip>
          <a:stretch>
            <a:fillRect/>
          </a:stretch>
        </p:blipFill>
        <p:spPr>
          <a:xfrm>
            <a:off x="1540782" y="60603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989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3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2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622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713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503126" cy="1325563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andara" panose="020E0502030303020204" pitchFamily="34" charset="0"/>
              </a:rPr>
              <a:t>Why doesn’t he like the phrase ‘people like you’?</a:t>
            </a:r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326" y="0"/>
            <a:ext cx="4850674" cy="6925252"/>
          </a:xfrm>
        </p:spPr>
      </p:pic>
      <p:sp>
        <p:nvSpPr>
          <p:cNvPr id="5" name="TextBox 4"/>
          <p:cNvSpPr txBox="1"/>
          <p:nvPr/>
        </p:nvSpPr>
        <p:spPr>
          <a:xfrm>
            <a:off x="330926" y="2497909"/>
            <a:ext cx="6383383" cy="424731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b="1" u="sng" dirty="0" smtClean="0">
                <a:solidFill>
                  <a:srgbClr val="FF0000"/>
                </a:solidFill>
                <a:latin typeface="Candara" panose="020E0502030303020204" pitchFamily="34" charset="0"/>
              </a:rPr>
              <a:t>Glossary</a:t>
            </a:r>
          </a:p>
          <a:p>
            <a:endParaRPr lang="en-GB" b="1" u="sng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Pro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Con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Deform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Skin graft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Insulin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Liquidiser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endParaRPr lang="en-GB" dirty="0" smtClean="0">
              <a:latin typeface="Candara" panose="020E0502030303020204" pitchFamily="34" charset="0"/>
            </a:endParaRP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Preamble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Eavesdropping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biLevel thresh="75000"/>
          </a:blip>
          <a:stretch>
            <a:fillRect/>
          </a:stretch>
        </p:blipFill>
        <p:spPr>
          <a:xfrm>
            <a:off x="7097644" y="214902"/>
            <a:ext cx="487363" cy="487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63216" y="121443"/>
            <a:ext cx="2203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listen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biLevel thresh="75000"/>
          </a:blip>
          <a:stretch>
            <a:fillRect/>
          </a:stretch>
        </p:blipFill>
        <p:spPr>
          <a:xfrm>
            <a:off x="4723765" y="2717165"/>
            <a:ext cx="487363" cy="487363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>
            <a:biLevel thresh="75000"/>
          </a:blip>
          <a:stretch>
            <a:fillRect/>
          </a:stretch>
        </p:blipFill>
        <p:spPr>
          <a:xfrm>
            <a:off x="5089524" y="330006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98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2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50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09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491505" cy="1325563"/>
          </a:xfrm>
        </p:spPr>
        <p:txBody>
          <a:bodyPr/>
          <a:lstStyle/>
          <a:p>
            <a:r>
              <a:rPr lang="en-GB" dirty="0" smtClean="0"/>
              <a:t>Why didn’t his dad tell Cam about Dr Bryce?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620" y="-1"/>
            <a:ext cx="4767379" cy="6774471"/>
          </a:xfrm>
        </p:spPr>
      </p:pic>
      <p:sp>
        <p:nvSpPr>
          <p:cNvPr id="5" name="TextBox 4"/>
          <p:cNvSpPr txBox="1"/>
          <p:nvPr/>
        </p:nvSpPr>
        <p:spPr>
          <a:xfrm>
            <a:off x="330926" y="2497909"/>
            <a:ext cx="6383383" cy="424731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b="1" u="sng" dirty="0" smtClean="0">
                <a:solidFill>
                  <a:srgbClr val="FF0000"/>
                </a:solidFill>
                <a:latin typeface="Candara" panose="020E0502030303020204" pitchFamily="34" charset="0"/>
              </a:rPr>
              <a:t>Glossary</a:t>
            </a:r>
          </a:p>
          <a:p>
            <a:endParaRPr lang="en-GB" b="1" u="sng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Pro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Con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Deform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Skin graft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Insulin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Liquidiser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endParaRPr lang="en-GB" dirty="0" smtClean="0">
              <a:latin typeface="Candara" panose="020E0502030303020204" pitchFamily="34" charset="0"/>
            </a:endParaRP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Preamble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Eavesdropping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Expertise 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r>
              <a:rPr lang="en-GB" dirty="0" smtClean="0">
                <a:latin typeface="Candara" panose="020E0502030303020204" pitchFamily="34" charset="0"/>
              </a:rPr>
              <a:t> </a:t>
            </a:r>
          </a:p>
          <a:p>
            <a:endParaRPr lang="en-GB" dirty="0">
              <a:latin typeface="Candara" panose="020E0502030303020204" pitchFamily="34" charset="0"/>
            </a:endParaRPr>
          </a:p>
          <a:p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63216" y="121443"/>
            <a:ext cx="2203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to listen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biLevel thresh="75000"/>
          </a:blip>
          <a:stretch>
            <a:fillRect/>
          </a:stretch>
        </p:blipFill>
        <p:spPr>
          <a:xfrm>
            <a:off x="7180938" y="121443"/>
            <a:ext cx="487363" cy="487363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>
            <a:biLevel thresh="75000"/>
          </a:blip>
          <a:stretch>
            <a:fillRect/>
          </a:stretch>
        </p:blipFill>
        <p:spPr>
          <a:xfrm>
            <a:off x="4632325" y="38652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807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9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1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/>
          <a:lstStyle/>
          <a:p>
            <a:pPr algn="ctr"/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‘Huh? What’s that? What’s trans…</a:t>
            </a:r>
            <a:r>
              <a:rPr lang="en-GB" b="1" i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transgenics</a:t>
            </a:r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?’</a:t>
            </a:r>
            <a:endParaRPr lang="en-GB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12135"/>
            <a:ext cx="10515600" cy="4064828"/>
          </a:xfrm>
        </p:spPr>
        <p:txBody>
          <a:bodyPr/>
          <a:lstStyle/>
          <a:p>
            <a:r>
              <a:rPr lang="en-GB" dirty="0" smtClean="0"/>
              <a:t>Find the </a:t>
            </a:r>
            <a:r>
              <a:rPr lang="en-GB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evidence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smtClean="0"/>
              <a:t>in the text to explain what today’s keyword means.</a:t>
            </a:r>
          </a:p>
          <a:p>
            <a:endParaRPr lang="en-GB" dirty="0"/>
          </a:p>
          <a:p>
            <a:r>
              <a:rPr lang="en-GB" dirty="0" smtClean="0"/>
              <a:t>Write the definition for this word as a </a:t>
            </a:r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quotation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smtClean="0"/>
              <a:t>– make sure you use quotation marks!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sz="4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‘Transplanting the organs of one species of animal into another.’</a:t>
            </a:r>
            <a:endParaRPr lang="en-GB" sz="48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572" y="45522"/>
            <a:ext cx="12118428" cy="36933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GB" b="1" i="1" u="sng" dirty="0" smtClean="0">
                <a:solidFill>
                  <a:schemeClr val="bg1"/>
                </a:solidFill>
              </a:rPr>
              <a:t>LO:</a:t>
            </a:r>
            <a:r>
              <a:rPr lang="en-GB" b="1" u="sng" dirty="0" smtClean="0">
                <a:solidFill>
                  <a:schemeClr val="bg1"/>
                </a:solidFill>
              </a:rPr>
              <a:t> </a:t>
            </a:r>
            <a:r>
              <a:rPr lang="en-GB" dirty="0" smtClean="0"/>
              <a:t>To </a:t>
            </a:r>
            <a:r>
              <a:rPr lang="en-GB" dirty="0"/>
              <a:t>understand the next chapter of the novel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463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5071"/>
            <a:ext cx="10515600" cy="1325563"/>
          </a:xfrm>
        </p:spPr>
        <p:txBody>
          <a:bodyPr/>
          <a:lstStyle/>
          <a:p>
            <a:pPr algn="ctr"/>
            <a:r>
              <a:rPr lang="en-GB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 – following imperatives!</a:t>
            </a:r>
            <a:endParaRPr lang="en-GB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77" y="1828800"/>
            <a:ext cx="3293106" cy="40323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ounded Rectangle 4"/>
          <p:cNvSpPr/>
          <p:nvPr/>
        </p:nvSpPr>
        <p:spPr>
          <a:xfrm>
            <a:off x="4364749" y="1139625"/>
            <a:ext cx="7624293" cy="541072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arenR"/>
            </a:pP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Draw an outline of Cameron in your book.</a:t>
            </a:r>
          </a:p>
          <a:p>
            <a:pPr marL="342900" indent="-342900" algn="ctr">
              <a:buAutoNum type="arabicParenR"/>
            </a:pPr>
            <a:endParaRPr lang="en-GB" sz="24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 algn="ctr">
              <a:buAutoNum type="arabicParenR"/>
            </a:pP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INSIDE the space of the body write down how Cameron feels during this chapter.</a:t>
            </a:r>
          </a:p>
          <a:p>
            <a:pPr marL="342900" indent="-342900" algn="ctr">
              <a:buAutoNum type="arabicParenR"/>
            </a:pPr>
            <a:endParaRPr lang="en-GB" sz="24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 algn="ctr">
              <a:buAutoNum type="arabicParenR"/>
            </a:pP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INSIDE the body write down some quotations to prove your ideas about how Cameron feels.</a:t>
            </a:r>
          </a:p>
          <a:p>
            <a:pPr marL="342900" indent="-342900" algn="ctr">
              <a:buAutoNum type="arabicParenR"/>
            </a:pPr>
            <a:endParaRPr lang="en-GB" sz="24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 algn="ctr">
              <a:buAutoNum type="arabicParenR"/>
            </a:pP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Around the OUTSIDE of the body, write down what advice you would give to Cameron.</a:t>
            </a:r>
          </a:p>
          <a:p>
            <a:pPr marL="342900" indent="-342900" algn="ctr">
              <a:buAutoNum type="arabicParenR"/>
            </a:pPr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342900" indent="-342900" algn="ctr">
              <a:buAutoNum type="arabicParenR"/>
            </a:pPr>
            <a:r>
              <a:rPr lang="en-GB" sz="24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Add a speech bubble to your diagram and write in this what you think Cameron would have to say to his parents about their arguing.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5302" y="3221"/>
            <a:ext cx="12146697" cy="291069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b="1" i="1" u="sng" dirty="0" smtClean="0">
                <a:solidFill>
                  <a:srgbClr val="FF0000"/>
                </a:solidFill>
              </a:rPr>
              <a:t>IALT</a:t>
            </a:r>
            <a:r>
              <a:rPr lang="en-GB" sz="1800" b="1" i="1" u="sng" dirty="0" smtClean="0">
                <a:solidFill>
                  <a:srgbClr val="FF0000"/>
                </a:solidFill>
              </a:rPr>
              <a:t>: </a:t>
            </a:r>
            <a:r>
              <a:rPr lang="en-GB" sz="1800" dirty="0" smtClean="0"/>
              <a:t> </a:t>
            </a:r>
            <a:r>
              <a:rPr lang="en-GB" sz="1800" dirty="0"/>
              <a:t>identify character feelings and emotions.</a:t>
            </a:r>
          </a:p>
          <a:p>
            <a:pPr marL="0" indent="0">
              <a:buNone/>
            </a:pPr>
            <a:endParaRPr lang="en-GB" b="1" i="1" u="sng" dirty="0" smtClean="0">
              <a:solidFill>
                <a:srgbClr val="FF0000"/>
              </a:solidFill>
            </a:endParaRPr>
          </a:p>
          <a:p>
            <a:endParaRPr lang="en-GB" b="1" u="sng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45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u="sng" dirty="0" smtClean="0">
                <a:solidFill>
                  <a:srgbClr val="FF0000"/>
                </a:solidFill>
              </a:rPr>
              <a:t>Quote Quest!</a:t>
            </a:r>
            <a:endParaRPr lang="en-GB" b="1" i="1" u="sng" dirty="0">
              <a:solidFill>
                <a:srgbClr val="FF0000"/>
              </a:solidFill>
            </a:endParaRPr>
          </a:p>
        </p:txBody>
      </p:sp>
      <p:sp>
        <p:nvSpPr>
          <p:cNvPr id="5" name="AutoShape 1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2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3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5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6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7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8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9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0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11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12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13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14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15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16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AutoShape 17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AutoShape 18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19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20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AutoShape 21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AutoShape 22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AutoShape 23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AutoShape 24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AutoShape 25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31" name="AutoShape 26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32" name="AutoShape 27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33" name="AutoShape 28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34" name="AutoShape 29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35" name="AutoShape 30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36" name="AutoShape 31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37" name="AutoShape 32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38" name="AutoShape 33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39" name="AutoShape 34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0" name="AutoShape 35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1" name="AutoShape 36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2" name="AutoShape 37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3" name="AutoShape 38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4" name="AutoShape 39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5" name="AutoShape 40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6" name="AutoShape 41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7" name="AutoShape 42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8" name="AutoShape 43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49" name="AutoShape 44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50" name="AutoShape 45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51" name="AutoShape 46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52" name="AutoShape 47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53" name="AutoShape 48" descr="picture"/>
          <p:cNvSpPr>
            <a:spLocks noChangeAspect="1" noChangeArrowheads="1"/>
          </p:cNvSpPr>
          <p:nvPr/>
        </p:nvSpPr>
        <p:spPr bwMode="auto">
          <a:xfrm>
            <a:off x="5457825" y="1825625"/>
            <a:ext cx="1428750" cy="9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i="1"/>
          </a:p>
        </p:txBody>
      </p:sp>
      <p:sp>
        <p:nvSpPr>
          <p:cNvPr id="54" name="Content Placeholder 53"/>
          <p:cNvSpPr>
            <a:spLocks noGrp="1"/>
          </p:cNvSpPr>
          <p:nvPr>
            <p:ph idx="1"/>
          </p:nvPr>
        </p:nvSpPr>
        <p:spPr>
          <a:xfrm>
            <a:off x="838200" y="1825625"/>
            <a:ext cx="6909486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Find a quotation in Chapter 3 which proves the following:</a:t>
            </a:r>
            <a:endParaRPr lang="en-GB" dirty="0"/>
          </a:p>
          <a:p>
            <a:pPr marL="0" indent="0">
              <a:buNone/>
            </a:pPr>
            <a:r>
              <a:rPr lang="en-GB" i="1" dirty="0" smtClean="0">
                <a:solidFill>
                  <a:srgbClr val="7030A0"/>
                </a:solidFill>
              </a:rPr>
              <a:t>1) Cameron doesn’t like it when his parents argue.</a:t>
            </a:r>
          </a:p>
          <a:p>
            <a:pPr marL="0" indent="0">
              <a:buNone/>
            </a:pPr>
            <a:r>
              <a:rPr lang="en-GB" i="1" dirty="0" smtClean="0">
                <a:solidFill>
                  <a:srgbClr val="7030A0"/>
                </a:solidFill>
              </a:rPr>
              <a:t>2) Cameron’s mum was angry at his father.</a:t>
            </a:r>
          </a:p>
          <a:p>
            <a:pPr marL="0" indent="0">
              <a:buNone/>
            </a:pPr>
            <a:r>
              <a:rPr lang="en-GB" i="1" dirty="0" smtClean="0">
                <a:solidFill>
                  <a:srgbClr val="7030A0"/>
                </a:solidFill>
              </a:rPr>
              <a:t>3) Cameron’s parents disagree on something.</a:t>
            </a:r>
          </a:p>
          <a:p>
            <a:pPr marL="0" indent="0">
              <a:buNone/>
            </a:pPr>
            <a:r>
              <a:rPr lang="en-GB" i="1" dirty="0" smtClean="0">
                <a:solidFill>
                  <a:srgbClr val="7030A0"/>
                </a:solidFill>
              </a:rPr>
              <a:t>4) Cameron’s parents are talking about the possibility of </a:t>
            </a:r>
            <a:r>
              <a:rPr lang="en-GB" i="1" dirty="0" err="1" smtClean="0">
                <a:solidFill>
                  <a:srgbClr val="7030A0"/>
                </a:solidFill>
              </a:rPr>
              <a:t>transgenics</a:t>
            </a:r>
            <a:r>
              <a:rPr lang="en-GB" i="1" dirty="0" smtClean="0">
                <a:solidFill>
                  <a:srgbClr val="7030A0"/>
                </a:solidFill>
              </a:rPr>
              <a:t>.</a:t>
            </a:r>
          </a:p>
          <a:p>
            <a:pPr marL="0" indent="0">
              <a:buNone/>
            </a:pPr>
            <a:r>
              <a:rPr lang="en-GB" i="1" dirty="0" smtClean="0">
                <a:solidFill>
                  <a:srgbClr val="7030A0"/>
                </a:solidFill>
              </a:rPr>
              <a:t>5) Cameron’s father was worried about letting him down.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518" y="2097415"/>
            <a:ext cx="3620530" cy="27153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5" name="Subtitle 2"/>
          <p:cNvSpPr txBox="1">
            <a:spLocks/>
          </p:cNvSpPr>
          <p:nvPr/>
        </p:nvSpPr>
        <p:spPr>
          <a:xfrm>
            <a:off x="45302" y="3221"/>
            <a:ext cx="12146697" cy="291069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b="1" i="1" u="sng" dirty="0" smtClean="0">
                <a:solidFill>
                  <a:srgbClr val="FF0000"/>
                </a:solidFill>
              </a:rPr>
              <a:t>LO: </a:t>
            </a:r>
            <a:r>
              <a:rPr lang="en-GB" sz="1800" dirty="0" smtClean="0"/>
              <a:t>To </a:t>
            </a:r>
            <a:r>
              <a:rPr lang="en-GB" sz="1800" dirty="0"/>
              <a:t>identify character feelings and emotions.</a:t>
            </a:r>
          </a:p>
          <a:p>
            <a:pPr marL="0" indent="0">
              <a:buNone/>
            </a:pPr>
            <a:endParaRPr lang="en-GB" b="1" i="1" u="sng" dirty="0" smtClean="0">
              <a:solidFill>
                <a:srgbClr val="FF0000"/>
              </a:solidFill>
            </a:endParaRPr>
          </a:p>
          <a:p>
            <a:endParaRPr lang="en-GB" b="1" u="sng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08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177" y="1230580"/>
            <a:ext cx="6921843" cy="4351338"/>
          </a:xfrm>
        </p:spPr>
        <p:txBody>
          <a:bodyPr>
            <a:normAutofit lnSpcReduction="10000"/>
          </a:bodyPr>
          <a:lstStyle/>
          <a:p>
            <a:r>
              <a:rPr lang="en-GB" sz="3200" dirty="0" smtClean="0"/>
              <a:t>Write </a:t>
            </a:r>
            <a:r>
              <a:rPr lang="en-GB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GB" sz="3200" dirty="0" smtClean="0"/>
              <a:t> </a:t>
            </a:r>
            <a:r>
              <a:rPr lang="en-GB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sentence</a:t>
            </a:r>
            <a:r>
              <a:rPr lang="en-GB" sz="3200" dirty="0" smtClean="0"/>
              <a:t> to tell me what you think about the book so far.</a:t>
            </a:r>
          </a:p>
          <a:p>
            <a:endParaRPr lang="en-GB" sz="3200" dirty="0"/>
          </a:p>
          <a:p>
            <a:r>
              <a:rPr lang="en-GB" sz="3200" dirty="0" smtClean="0"/>
              <a:t>Write </a:t>
            </a:r>
            <a:r>
              <a:rPr lang="en-GB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GB" sz="3200" dirty="0" smtClean="0"/>
              <a:t> </a:t>
            </a:r>
            <a:r>
              <a:rPr lang="en-GB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things</a:t>
            </a:r>
            <a:r>
              <a:rPr lang="en-GB" sz="3200" dirty="0" smtClean="0"/>
              <a:t> that happen in Chapter 3.</a:t>
            </a:r>
          </a:p>
          <a:p>
            <a:endParaRPr lang="en-GB" sz="3200" dirty="0"/>
          </a:p>
          <a:p>
            <a:r>
              <a:rPr lang="en-GB" sz="3200" dirty="0" smtClean="0"/>
              <a:t>Write </a:t>
            </a:r>
            <a:r>
              <a:rPr lang="en-GB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en-GB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words</a:t>
            </a:r>
            <a:r>
              <a:rPr lang="en-GB" sz="3200" dirty="0" smtClean="0"/>
              <a:t> to describe how Cameron feels in Chapter 3.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523" y="1780649"/>
            <a:ext cx="3683000" cy="32512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0" y="1"/>
            <a:ext cx="12192000" cy="414669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b="1" i="1" u="sng" dirty="0" smtClean="0">
                <a:solidFill>
                  <a:schemeClr val="bg1"/>
                </a:solidFill>
              </a:rPr>
              <a:t>Learning Objectives:</a:t>
            </a:r>
            <a:r>
              <a:rPr lang="en-GB" sz="2000" b="1" i="1" u="sng" dirty="0" smtClean="0">
                <a:solidFill>
                  <a:srgbClr val="FF0000"/>
                </a:solidFill>
              </a:rPr>
              <a:t> </a:t>
            </a:r>
            <a:r>
              <a:rPr lang="en-GB" sz="2000" dirty="0" smtClean="0">
                <a:solidFill>
                  <a:srgbClr val="FFFF00"/>
                </a:solidFill>
              </a:rPr>
              <a:t>To understand the next chapter of the novel/To identify character feelings and emotions.</a:t>
            </a:r>
            <a:endParaRPr lang="en-GB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88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6134</TotalTime>
  <Words>555</Words>
  <Application>Microsoft Office PowerPoint</Application>
  <PresentationFormat>Widescreen</PresentationFormat>
  <Paragraphs>136</Paragraphs>
  <Slides>12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Candara</vt:lpstr>
      <vt:lpstr>XCCW Joined 8a</vt:lpstr>
      <vt:lpstr>Office Theme</vt:lpstr>
      <vt:lpstr>Starter Activity</vt:lpstr>
      <vt:lpstr> Pig Heart Boy</vt:lpstr>
      <vt:lpstr>Definition challenge:</vt:lpstr>
      <vt:lpstr>Let’s read!</vt:lpstr>
      <vt:lpstr>Can you spot the simile used?</vt:lpstr>
      <vt:lpstr>Do you agree with his mum or dad? Do they both have a point? Why?</vt:lpstr>
      <vt:lpstr>Why doesn’t he like the phrase ‘people like you’?</vt:lpstr>
      <vt:lpstr>Why didn’t his dad tell Cam about Dr Bryce?</vt:lpstr>
      <vt:lpstr>‘Huh? What’s that? What’s trans…transgenics?’</vt:lpstr>
      <vt:lpstr>Task – following imperatives!</vt:lpstr>
      <vt:lpstr>Quote Quest!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Settler Activity</dc:title>
  <dc:creator>Sammy-Jo Farrell</dc:creator>
  <cp:lastModifiedBy>Hannah Dannell</cp:lastModifiedBy>
  <cp:revision>21</cp:revision>
  <dcterms:created xsi:type="dcterms:W3CDTF">2016-01-28T16:42:51Z</dcterms:created>
  <dcterms:modified xsi:type="dcterms:W3CDTF">2020-04-26T19:48:54Z</dcterms:modified>
</cp:coreProperties>
</file>