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7" r:id="rId6"/>
  </p:sldIdLst>
  <p:sldSz cx="13208000" cy="990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B91D8C-A746-1F75-58F3-59454A62B3D6}" v="43" dt="2025-03-05T10:46:29.6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14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621191"/>
            <a:ext cx="11226800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1000" y="5202944"/>
            <a:ext cx="9906000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619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130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1172" y="2469624"/>
            <a:ext cx="11391900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1172" y="6629226"/>
            <a:ext cx="11391900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491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8050" y="2637014"/>
            <a:ext cx="561340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86550" y="2637014"/>
            <a:ext cx="561340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100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527405"/>
            <a:ext cx="11391900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9772" y="2428347"/>
            <a:ext cx="5587602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9772" y="3618442"/>
            <a:ext cx="5587602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6551" y="2428347"/>
            <a:ext cx="5615120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86551" y="3618442"/>
            <a:ext cx="5615120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619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806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033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5120" y="1426283"/>
            <a:ext cx="6686550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261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15120" y="1426283"/>
            <a:ext cx="6686550" cy="7039681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940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154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51976" y="527403"/>
            <a:ext cx="2847975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08051" y="527403"/>
            <a:ext cx="8378825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05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8050" y="527405"/>
            <a:ext cx="11391900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8050" y="2637014"/>
            <a:ext cx="11391900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80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C112B-32D0-4591-992E-A3ADBD8987D3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5150" y="9181397"/>
            <a:ext cx="4457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81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F8379-D1D2-4C76-BE21-CFE85A511F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300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320759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966A7C34-3C7B-4E0D-BBBB-DE45A659C8EE}"/>
              </a:ext>
            </a:extLst>
          </p:cNvPr>
          <p:cNvGrpSpPr/>
          <p:nvPr/>
        </p:nvGrpSpPr>
        <p:grpSpPr>
          <a:xfrm>
            <a:off x="3572565" y="377687"/>
            <a:ext cx="6102626" cy="8795198"/>
            <a:chOff x="3572565" y="377687"/>
            <a:chExt cx="6102626" cy="8795198"/>
          </a:xfrm>
        </p:grpSpPr>
        <p:sp>
          <p:nvSpPr>
            <p:cNvPr id="4" name="Rectangle 3"/>
            <p:cNvSpPr/>
            <p:nvPr/>
          </p:nvSpPr>
          <p:spPr>
            <a:xfrm>
              <a:off x="3572565" y="377687"/>
              <a:ext cx="6102626" cy="8795198"/>
            </a:xfrm>
            <a:prstGeom prst="rect">
              <a:avLst/>
            </a:prstGeom>
            <a:noFill/>
            <a:ln w="1905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572565" y="536713"/>
              <a:ext cx="6102626" cy="791415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GB" sz="4400" b="1" dirty="0">
                  <a:solidFill>
                    <a:srgbClr val="00B050"/>
                  </a:solidFill>
                  <a:latin typeface="XCCW Joined 8a" panose="03050602040000000000" pitchFamily="66" charset="0"/>
                </a:rPr>
                <a:t>Love to Learn</a:t>
              </a:r>
              <a:endParaRPr lang="en-US"/>
            </a:p>
            <a:p>
              <a:pPr algn="ctr"/>
              <a:r>
                <a:rPr lang="en-GB" sz="1600" dirty="0">
                  <a:latin typeface="XCCW Joined 8a"/>
                  <a:ea typeface="+mn-lt"/>
                  <a:cs typeface="+mn-lt"/>
                </a:rPr>
                <a:t>This term our topic is all about </a:t>
              </a:r>
              <a:r>
                <a:rPr lang="en-GB" sz="1600" b="1" dirty="0">
                  <a:latin typeface="XCCW Joined 8a"/>
                  <a:ea typeface="+mn-lt"/>
                  <a:cs typeface="+mn-lt"/>
                </a:rPr>
                <a:t>Significant People: </a:t>
              </a:r>
              <a:r>
                <a:rPr lang="en-GB" sz="1600" dirty="0">
                  <a:latin typeface="XCCW Joined 8a"/>
                  <a:ea typeface="+mn-lt"/>
                  <a:cs typeface="+mn-lt"/>
                </a:rPr>
                <a:t>a</a:t>
              </a:r>
              <a:r>
                <a:rPr lang="en-GB" sz="1600" b="1" dirty="0">
                  <a:latin typeface="XCCW Joined 8a"/>
                  <a:ea typeface="+mn-lt"/>
                  <a:cs typeface="+mn-lt"/>
                </a:rPr>
                <a:t> </a:t>
              </a:r>
              <a:r>
                <a:rPr lang="en-GB" sz="1600" dirty="0">
                  <a:latin typeface="XCCW Joined 8a"/>
                  <a:ea typeface="+mn-lt"/>
                  <a:cs typeface="+mn-lt"/>
                </a:rPr>
                <a:t>history-based unit exploring historical figures who have had a major impact on the world as we know it today! This term's Love to Learn project is to create a diorama (3D model) of a significant person in action! </a:t>
              </a:r>
            </a:p>
            <a:p>
              <a:pPr algn="ctr"/>
              <a:endParaRPr lang="en-GB" sz="2000" dirty="0">
                <a:latin typeface="XCCW Joined 8a"/>
                <a:ea typeface="+mn-lt"/>
                <a:cs typeface="+mn-lt"/>
              </a:endParaRPr>
            </a:p>
            <a:p>
              <a:pPr algn="ctr"/>
              <a:endParaRPr lang="en-GB" sz="2000" dirty="0">
                <a:latin typeface="XCCW Joined 8a"/>
                <a:ea typeface="+mn-lt"/>
                <a:cs typeface="+mn-lt"/>
              </a:endParaRPr>
            </a:p>
            <a:p>
              <a:pPr algn="ctr">
                <a:lnSpc>
                  <a:spcPct val="150000"/>
                </a:lnSpc>
              </a:pPr>
              <a:endParaRPr lang="en-GB" sz="3600" dirty="0">
                <a:latin typeface="XCCW Joined 8a" panose="03050602040000000000" pitchFamily="66" charset="0"/>
                <a:cs typeface="Calibri" panose="020F0502020204030204"/>
              </a:endParaRPr>
            </a:p>
            <a:p>
              <a:pPr algn="ctr">
                <a:lnSpc>
                  <a:spcPct val="150000"/>
                </a:lnSpc>
              </a:pPr>
              <a:endParaRPr lang="en-GB" sz="3600" dirty="0">
                <a:latin typeface="XCCW Joined 8a" panose="03050602040000000000" pitchFamily="66" charset="0"/>
              </a:endParaRPr>
            </a:p>
            <a:p>
              <a:pPr algn="ctr">
                <a:lnSpc>
                  <a:spcPct val="150000"/>
                </a:lnSpc>
              </a:pPr>
              <a:endParaRPr lang="en-GB" sz="3600" dirty="0">
                <a:latin typeface="XCCW Joined 8a" panose="03050602040000000000" pitchFamily="66" charset="0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r>
                <a:rPr lang="en-GB" sz="2400" b="1" dirty="0">
                  <a:latin typeface="XCCW Joined 8a"/>
                </a:rPr>
                <a:t>Due: w/b Monday 31st March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748B74D-AAF3-B679-BA92-1EB9A079D2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077360" y="536713"/>
              <a:ext cx="436452" cy="457603"/>
            </a:xfrm>
            <a:prstGeom prst="rect">
              <a:avLst/>
            </a:prstGeom>
          </p:spPr>
        </p:pic>
        <p:pic>
          <p:nvPicPr>
            <p:cNvPr id="3" name="Picture 2" descr="Florence Nightingale Museum... - Florence Nightingale Museum">
              <a:extLst>
                <a:ext uri="{FF2B5EF4-FFF2-40B4-BE49-F238E27FC236}">
                  <a16:creationId xmlns:a16="http://schemas.microsoft.com/office/drawing/2014/main" id="{B48B75A7-3765-AFE5-FB67-A73BEFAF44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55250" y="3172199"/>
              <a:ext cx="2350605" cy="1775119"/>
            </a:xfrm>
            <a:prstGeom prst="rect">
              <a:avLst/>
            </a:prstGeom>
          </p:spPr>
        </p:pic>
        <p:pic>
          <p:nvPicPr>
            <p:cNvPr id="8" name="Picture 7" descr="Pablo Picasso Miniature Sized Artist With Easel Diorama Art Spanish Painter  Shelf Decor - Etsy">
              <a:extLst>
                <a:ext uri="{FF2B5EF4-FFF2-40B4-BE49-F238E27FC236}">
                  <a16:creationId xmlns:a16="http://schemas.microsoft.com/office/drawing/2014/main" id="{60F17681-63F4-8543-EB5C-78FCDB146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89225" y="3348976"/>
              <a:ext cx="1969968" cy="1618061"/>
            </a:xfrm>
            <a:prstGeom prst="rect">
              <a:avLst/>
            </a:prstGeom>
          </p:spPr>
        </p:pic>
        <p:pic>
          <p:nvPicPr>
            <p:cNvPr id="9" name="Picture 8" descr="Model of Wright Flyer | Science Museum Group Collection">
              <a:extLst>
                <a:ext uri="{FF2B5EF4-FFF2-40B4-BE49-F238E27FC236}">
                  <a16:creationId xmlns:a16="http://schemas.microsoft.com/office/drawing/2014/main" id="{773645C2-82D6-9FD0-3E82-6842595334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96192" y="5035643"/>
              <a:ext cx="1806338" cy="1329724"/>
            </a:xfrm>
            <a:prstGeom prst="rect">
              <a:avLst/>
            </a:prstGeom>
          </p:spPr>
        </p:pic>
        <p:pic>
          <p:nvPicPr>
            <p:cNvPr id="10" name="Picture 9" descr="Papermau: Man In The Moon Diorama for Kids - by HP Papercrafts | Diorama  kids, Space art projects, Kids art projects">
              <a:extLst>
                <a:ext uri="{FF2B5EF4-FFF2-40B4-BE49-F238E27FC236}">
                  <a16:creationId xmlns:a16="http://schemas.microsoft.com/office/drawing/2014/main" id="{9AFBE306-0FCC-58E4-B735-B02397382C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7937" r="4703" b="-1150"/>
            <a:stretch/>
          </p:blipFill>
          <p:spPr>
            <a:xfrm>
              <a:off x="7896702" y="5036756"/>
              <a:ext cx="1598601" cy="1286679"/>
            </a:xfrm>
            <a:prstGeom prst="rect">
              <a:avLst/>
            </a:prstGeom>
          </p:spPr>
        </p:pic>
        <p:pic>
          <p:nvPicPr>
            <p:cNvPr id="11" name="Picture 10" descr="Paper Dioramas | Japanese paper art, Art lessons, Paper art">
              <a:extLst>
                <a:ext uri="{FF2B5EF4-FFF2-40B4-BE49-F238E27FC236}">
                  <a16:creationId xmlns:a16="http://schemas.microsoft.com/office/drawing/2014/main" id="{E4AF57BB-248D-85AA-43F6-B60BB88F08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179" r="334" b="588"/>
            <a:stretch/>
          </p:blipFill>
          <p:spPr>
            <a:xfrm>
              <a:off x="7864971" y="6506851"/>
              <a:ext cx="1650970" cy="1315883"/>
            </a:xfrm>
            <a:prstGeom prst="rect">
              <a:avLst/>
            </a:prstGeom>
          </p:spPr>
        </p:pic>
        <p:pic>
          <p:nvPicPr>
            <p:cNvPr id="12" name="Picture 11" descr="Alexander Graham Bell Diorama Educational Paper Toy Kit - Etsy">
              <a:extLst>
                <a:ext uri="{FF2B5EF4-FFF2-40B4-BE49-F238E27FC236}">
                  <a16:creationId xmlns:a16="http://schemas.microsoft.com/office/drawing/2014/main" id="{01C285BF-625E-2974-9161-A0AF43330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802041" y="5044270"/>
              <a:ext cx="2015887" cy="1567481"/>
            </a:xfrm>
            <a:prstGeom prst="rect">
              <a:avLst/>
            </a:prstGeom>
          </p:spPr>
        </p:pic>
        <p:pic>
          <p:nvPicPr>
            <p:cNvPr id="13" name="Picture 12" descr="Tribute To Marie Curie - Diorama in a Shoe Box - Nobel Prize - YouTube">
              <a:extLst>
                <a:ext uri="{FF2B5EF4-FFF2-40B4-BE49-F238E27FC236}">
                  <a16:creationId xmlns:a16="http://schemas.microsoft.com/office/drawing/2014/main" id="{209622F6-C025-2835-0321-08A736E347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r="5508" b="12030"/>
            <a:stretch/>
          </p:blipFill>
          <p:spPr>
            <a:xfrm>
              <a:off x="3898549" y="6679119"/>
              <a:ext cx="2592094" cy="13574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3357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532C5EF4-C086-9162-896A-9E213AA13461}"/>
              </a:ext>
            </a:extLst>
          </p:cNvPr>
          <p:cNvGrpSpPr/>
          <p:nvPr/>
        </p:nvGrpSpPr>
        <p:grpSpPr>
          <a:xfrm>
            <a:off x="325163" y="278906"/>
            <a:ext cx="6102626" cy="8795198"/>
            <a:chOff x="3572565" y="377687"/>
            <a:chExt cx="6102626" cy="8795198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FFB5A50-394B-860F-E3FA-ABB7B926A6CC}"/>
                </a:ext>
              </a:extLst>
            </p:cNvPr>
            <p:cNvSpPr/>
            <p:nvPr/>
          </p:nvSpPr>
          <p:spPr>
            <a:xfrm>
              <a:off x="3572565" y="377687"/>
              <a:ext cx="6102626" cy="8795198"/>
            </a:xfrm>
            <a:prstGeom prst="rect">
              <a:avLst/>
            </a:prstGeom>
            <a:noFill/>
            <a:ln w="1905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A9B96D4-2ADF-6B94-CB17-2222B7BF44F5}"/>
                </a:ext>
              </a:extLst>
            </p:cNvPr>
            <p:cNvSpPr txBox="1"/>
            <p:nvPr/>
          </p:nvSpPr>
          <p:spPr>
            <a:xfrm>
              <a:off x="3572565" y="536713"/>
              <a:ext cx="6102626" cy="791415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GB" sz="4400" b="1" dirty="0">
                  <a:solidFill>
                    <a:srgbClr val="00B050"/>
                  </a:solidFill>
                  <a:latin typeface="XCCW Joined 8a" panose="03050602040000000000" pitchFamily="66" charset="0"/>
                </a:rPr>
                <a:t>Love to Learn</a:t>
              </a:r>
              <a:endParaRPr lang="en-US"/>
            </a:p>
            <a:p>
              <a:pPr algn="ctr"/>
              <a:r>
                <a:rPr lang="en-GB" sz="1600" dirty="0">
                  <a:latin typeface="XCCW Joined 8a"/>
                  <a:ea typeface="+mn-lt"/>
                  <a:cs typeface="+mn-lt"/>
                </a:rPr>
                <a:t>This term our topic is all about </a:t>
              </a:r>
              <a:r>
                <a:rPr lang="en-GB" sz="1600" b="1" dirty="0">
                  <a:latin typeface="XCCW Joined 8a"/>
                  <a:ea typeface="+mn-lt"/>
                  <a:cs typeface="+mn-lt"/>
                </a:rPr>
                <a:t>Significant People: </a:t>
              </a:r>
              <a:r>
                <a:rPr lang="en-GB" sz="1600" dirty="0">
                  <a:latin typeface="XCCW Joined 8a"/>
                  <a:ea typeface="+mn-lt"/>
                  <a:cs typeface="+mn-lt"/>
                </a:rPr>
                <a:t>a</a:t>
              </a:r>
              <a:r>
                <a:rPr lang="en-GB" sz="1600" b="1" dirty="0">
                  <a:latin typeface="XCCW Joined 8a"/>
                  <a:ea typeface="+mn-lt"/>
                  <a:cs typeface="+mn-lt"/>
                </a:rPr>
                <a:t> </a:t>
              </a:r>
              <a:r>
                <a:rPr lang="en-GB" sz="1600" dirty="0">
                  <a:latin typeface="XCCW Joined 8a"/>
                  <a:ea typeface="+mn-lt"/>
                  <a:cs typeface="+mn-lt"/>
                </a:rPr>
                <a:t>history-based unit exploring historical figures who have had a major impact on the world as we know it today! This term's Love to Learn project is to create a diorama (3D model) of a significant person in action! </a:t>
              </a:r>
            </a:p>
            <a:p>
              <a:pPr algn="ctr"/>
              <a:endParaRPr lang="en-GB" sz="2000" dirty="0">
                <a:latin typeface="XCCW Joined 8a"/>
                <a:ea typeface="+mn-lt"/>
                <a:cs typeface="+mn-lt"/>
              </a:endParaRPr>
            </a:p>
            <a:p>
              <a:pPr algn="ctr"/>
              <a:endParaRPr lang="en-GB" sz="2000" dirty="0">
                <a:latin typeface="XCCW Joined 8a"/>
                <a:ea typeface="+mn-lt"/>
                <a:cs typeface="+mn-lt"/>
              </a:endParaRPr>
            </a:p>
            <a:p>
              <a:pPr algn="ctr">
                <a:lnSpc>
                  <a:spcPct val="150000"/>
                </a:lnSpc>
              </a:pPr>
              <a:endParaRPr lang="en-GB" sz="3600" dirty="0">
                <a:latin typeface="XCCW Joined 8a" panose="03050602040000000000" pitchFamily="66" charset="0"/>
                <a:cs typeface="Calibri" panose="020F0502020204030204"/>
              </a:endParaRPr>
            </a:p>
            <a:p>
              <a:pPr algn="ctr">
                <a:lnSpc>
                  <a:spcPct val="150000"/>
                </a:lnSpc>
              </a:pPr>
              <a:endParaRPr lang="en-GB" sz="3600" dirty="0">
                <a:latin typeface="XCCW Joined 8a" panose="03050602040000000000" pitchFamily="66" charset="0"/>
              </a:endParaRPr>
            </a:p>
            <a:p>
              <a:pPr algn="ctr">
                <a:lnSpc>
                  <a:spcPct val="150000"/>
                </a:lnSpc>
              </a:pPr>
              <a:endParaRPr lang="en-GB" sz="3600" dirty="0">
                <a:latin typeface="XCCW Joined 8a" panose="03050602040000000000" pitchFamily="66" charset="0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r>
                <a:rPr lang="en-GB" sz="2400" b="1" dirty="0">
                  <a:latin typeface="XCCW Joined 8a"/>
                </a:rPr>
                <a:t>Due: w/b Monday 31st March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00B3CE57-DDA0-ED3C-82D4-B9C33B8E93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077360" y="536713"/>
              <a:ext cx="436452" cy="457603"/>
            </a:xfrm>
            <a:prstGeom prst="rect">
              <a:avLst/>
            </a:prstGeom>
          </p:spPr>
        </p:pic>
        <p:pic>
          <p:nvPicPr>
            <p:cNvPr id="18" name="Picture 17" descr="Florence Nightingale Museum... - Florence Nightingale Museum">
              <a:extLst>
                <a:ext uri="{FF2B5EF4-FFF2-40B4-BE49-F238E27FC236}">
                  <a16:creationId xmlns:a16="http://schemas.microsoft.com/office/drawing/2014/main" id="{C6479EDB-C2AA-0679-5781-DC1933D86C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55250" y="3172199"/>
              <a:ext cx="2350605" cy="1775119"/>
            </a:xfrm>
            <a:prstGeom prst="rect">
              <a:avLst/>
            </a:prstGeom>
          </p:spPr>
        </p:pic>
        <p:pic>
          <p:nvPicPr>
            <p:cNvPr id="19" name="Picture 18" descr="Pablo Picasso Miniature Sized Artist With Easel Diorama Art Spanish Painter  Shelf Decor - Etsy">
              <a:extLst>
                <a:ext uri="{FF2B5EF4-FFF2-40B4-BE49-F238E27FC236}">
                  <a16:creationId xmlns:a16="http://schemas.microsoft.com/office/drawing/2014/main" id="{AAFAD80E-58A9-7EEA-F847-C1AFED951C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89225" y="3348976"/>
              <a:ext cx="1969968" cy="1618061"/>
            </a:xfrm>
            <a:prstGeom prst="rect">
              <a:avLst/>
            </a:prstGeom>
          </p:spPr>
        </p:pic>
        <p:pic>
          <p:nvPicPr>
            <p:cNvPr id="20" name="Picture 19" descr="Model of Wright Flyer | Science Museum Group Collection">
              <a:extLst>
                <a:ext uri="{FF2B5EF4-FFF2-40B4-BE49-F238E27FC236}">
                  <a16:creationId xmlns:a16="http://schemas.microsoft.com/office/drawing/2014/main" id="{BB10694A-E0AF-3624-D4DB-A1D50209F9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96192" y="5035643"/>
              <a:ext cx="1806338" cy="1329724"/>
            </a:xfrm>
            <a:prstGeom prst="rect">
              <a:avLst/>
            </a:prstGeom>
          </p:spPr>
        </p:pic>
        <p:pic>
          <p:nvPicPr>
            <p:cNvPr id="21" name="Picture 20" descr="Papermau: Man In The Moon Diorama for Kids - by HP Papercrafts | Diorama  kids, Space art projects, Kids art projects">
              <a:extLst>
                <a:ext uri="{FF2B5EF4-FFF2-40B4-BE49-F238E27FC236}">
                  <a16:creationId xmlns:a16="http://schemas.microsoft.com/office/drawing/2014/main" id="{38D2ABA4-D820-1658-F6A5-D602C5BA9A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7937" r="4703" b="-1150"/>
            <a:stretch/>
          </p:blipFill>
          <p:spPr>
            <a:xfrm>
              <a:off x="7896702" y="5036756"/>
              <a:ext cx="1598601" cy="1286679"/>
            </a:xfrm>
            <a:prstGeom prst="rect">
              <a:avLst/>
            </a:prstGeom>
          </p:spPr>
        </p:pic>
        <p:pic>
          <p:nvPicPr>
            <p:cNvPr id="22" name="Picture 21" descr="Paper Dioramas | Japanese paper art, Art lessons, Paper art">
              <a:extLst>
                <a:ext uri="{FF2B5EF4-FFF2-40B4-BE49-F238E27FC236}">
                  <a16:creationId xmlns:a16="http://schemas.microsoft.com/office/drawing/2014/main" id="{63B632B9-011B-3B10-32C2-425A1C7EB3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179" r="334" b="588"/>
            <a:stretch/>
          </p:blipFill>
          <p:spPr>
            <a:xfrm>
              <a:off x="7864971" y="6506851"/>
              <a:ext cx="1650970" cy="1315883"/>
            </a:xfrm>
            <a:prstGeom prst="rect">
              <a:avLst/>
            </a:prstGeom>
          </p:spPr>
        </p:pic>
        <p:pic>
          <p:nvPicPr>
            <p:cNvPr id="23" name="Picture 22" descr="Alexander Graham Bell Diorama Educational Paper Toy Kit - Etsy">
              <a:extLst>
                <a:ext uri="{FF2B5EF4-FFF2-40B4-BE49-F238E27FC236}">
                  <a16:creationId xmlns:a16="http://schemas.microsoft.com/office/drawing/2014/main" id="{E8688623-2F10-410C-2C5D-E054334D29E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802041" y="5044270"/>
              <a:ext cx="2015887" cy="1567481"/>
            </a:xfrm>
            <a:prstGeom prst="rect">
              <a:avLst/>
            </a:prstGeom>
          </p:spPr>
        </p:pic>
        <p:pic>
          <p:nvPicPr>
            <p:cNvPr id="24" name="Picture 23" descr="Tribute To Marie Curie - Diorama in a Shoe Box - Nobel Prize - YouTube">
              <a:extLst>
                <a:ext uri="{FF2B5EF4-FFF2-40B4-BE49-F238E27FC236}">
                  <a16:creationId xmlns:a16="http://schemas.microsoft.com/office/drawing/2014/main" id="{7788CCAA-9E1B-EB48-D668-A80A54FB681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r="5508" b="12030"/>
            <a:stretch/>
          </p:blipFill>
          <p:spPr>
            <a:xfrm>
              <a:off x="3898549" y="6679119"/>
              <a:ext cx="2592094" cy="1357422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EAE1C029-B7D2-A73F-9CC4-B5EB2FA9A9F9}"/>
              </a:ext>
            </a:extLst>
          </p:cNvPr>
          <p:cNvGrpSpPr/>
          <p:nvPr/>
        </p:nvGrpSpPr>
        <p:grpSpPr>
          <a:xfrm>
            <a:off x="6795272" y="278907"/>
            <a:ext cx="6102626" cy="8795198"/>
            <a:chOff x="3572565" y="377687"/>
            <a:chExt cx="6102626" cy="8795198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F8B79CD-81CB-73FC-FA73-501D87F2EBF8}"/>
                </a:ext>
              </a:extLst>
            </p:cNvPr>
            <p:cNvSpPr/>
            <p:nvPr/>
          </p:nvSpPr>
          <p:spPr>
            <a:xfrm>
              <a:off x="3572565" y="377687"/>
              <a:ext cx="6102626" cy="8795198"/>
            </a:xfrm>
            <a:prstGeom prst="rect">
              <a:avLst/>
            </a:prstGeom>
            <a:noFill/>
            <a:ln w="1905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1ED114B-B4E2-88FB-B98B-1E76B7743521}"/>
                </a:ext>
              </a:extLst>
            </p:cNvPr>
            <p:cNvSpPr txBox="1"/>
            <p:nvPr/>
          </p:nvSpPr>
          <p:spPr>
            <a:xfrm>
              <a:off x="3572565" y="536713"/>
              <a:ext cx="6102626" cy="791415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GB" sz="4400" b="1" dirty="0">
                  <a:solidFill>
                    <a:srgbClr val="00B050"/>
                  </a:solidFill>
                  <a:latin typeface="XCCW Joined 8a" panose="03050602040000000000" pitchFamily="66" charset="0"/>
                </a:rPr>
                <a:t>Love to Learn</a:t>
              </a:r>
              <a:endParaRPr lang="en-US"/>
            </a:p>
            <a:p>
              <a:pPr algn="ctr"/>
              <a:r>
                <a:rPr lang="en-GB" sz="1600" dirty="0">
                  <a:latin typeface="XCCW Joined 8a"/>
                  <a:ea typeface="+mn-lt"/>
                  <a:cs typeface="+mn-lt"/>
                </a:rPr>
                <a:t>This term our topic is all about </a:t>
              </a:r>
              <a:r>
                <a:rPr lang="en-GB" sz="1600" b="1" dirty="0">
                  <a:latin typeface="XCCW Joined 8a"/>
                  <a:ea typeface="+mn-lt"/>
                  <a:cs typeface="+mn-lt"/>
                </a:rPr>
                <a:t>Significant People: </a:t>
              </a:r>
              <a:r>
                <a:rPr lang="en-GB" sz="1600" dirty="0">
                  <a:latin typeface="XCCW Joined 8a"/>
                  <a:ea typeface="+mn-lt"/>
                  <a:cs typeface="+mn-lt"/>
                </a:rPr>
                <a:t>a</a:t>
              </a:r>
              <a:r>
                <a:rPr lang="en-GB" sz="1600" b="1" dirty="0">
                  <a:latin typeface="XCCW Joined 8a"/>
                  <a:ea typeface="+mn-lt"/>
                  <a:cs typeface="+mn-lt"/>
                </a:rPr>
                <a:t> </a:t>
              </a:r>
              <a:r>
                <a:rPr lang="en-GB" sz="1600" dirty="0">
                  <a:latin typeface="XCCW Joined 8a"/>
                  <a:ea typeface="+mn-lt"/>
                  <a:cs typeface="+mn-lt"/>
                </a:rPr>
                <a:t>history-based unit exploring historical figures who have had a major impact on the world as we know it today! This term's Love to Learn project is to create a diorama (3D model) of a significant person in action! </a:t>
              </a:r>
            </a:p>
            <a:p>
              <a:pPr algn="ctr"/>
              <a:endParaRPr lang="en-GB" sz="2000" dirty="0">
                <a:latin typeface="XCCW Joined 8a"/>
                <a:ea typeface="+mn-lt"/>
                <a:cs typeface="+mn-lt"/>
              </a:endParaRPr>
            </a:p>
            <a:p>
              <a:pPr algn="ctr"/>
              <a:endParaRPr lang="en-GB" sz="2000" dirty="0">
                <a:latin typeface="XCCW Joined 8a"/>
                <a:ea typeface="+mn-lt"/>
                <a:cs typeface="+mn-lt"/>
              </a:endParaRPr>
            </a:p>
            <a:p>
              <a:pPr algn="ctr">
                <a:lnSpc>
                  <a:spcPct val="150000"/>
                </a:lnSpc>
              </a:pPr>
              <a:endParaRPr lang="en-GB" sz="3600" dirty="0">
                <a:latin typeface="XCCW Joined 8a" panose="03050602040000000000" pitchFamily="66" charset="0"/>
                <a:cs typeface="Calibri" panose="020F0502020204030204"/>
              </a:endParaRPr>
            </a:p>
            <a:p>
              <a:pPr algn="ctr">
                <a:lnSpc>
                  <a:spcPct val="150000"/>
                </a:lnSpc>
              </a:pPr>
              <a:endParaRPr lang="en-GB" sz="3600" dirty="0">
                <a:latin typeface="XCCW Joined 8a" panose="03050602040000000000" pitchFamily="66" charset="0"/>
              </a:endParaRPr>
            </a:p>
            <a:p>
              <a:pPr algn="ctr">
                <a:lnSpc>
                  <a:spcPct val="150000"/>
                </a:lnSpc>
              </a:pPr>
              <a:endParaRPr lang="en-GB" sz="3600" dirty="0">
                <a:latin typeface="XCCW Joined 8a" panose="03050602040000000000" pitchFamily="66" charset="0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endParaRPr lang="en-GB" sz="2400" dirty="0">
                <a:latin typeface="XCCW Joined 8a"/>
              </a:endParaRPr>
            </a:p>
            <a:p>
              <a:pPr algn="ctr">
                <a:lnSpc>
                  <a:spcPct val="150000"/>
                </a:lnSpc>
              </a:pPr>
              <a:r>
                <a:rPr lang="en-GB" sz="2400" b="1" dirty="0">
                  <a:latin typeface="XCCW Joined 8a"/>
                </a:rPr>
                <a:t>Due: w/b Monday 31st March</a:t>
              </a: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02ED0C65-E46C-C3AC-EA18-1F55B06C58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077360" y="536713"/>
              <a:ext cx="436452" cy="457603"/>
            </a:xfrm>
            <a:prstGeom prst="rect">
              <a:avLst/>
            </a:prstGeom>
          </p:spPr>
        </p:pic>
        <p:pic>
          <p:nvPicPr>
            <p:cNvPr id="30" name="Picture 29" descr="Florence Nightingale Museum... - Florence Nightingale Museum">
              <a:extLst>
                <a:ext uri="{FF2B5EF4-FFF2-40B4-BE49-F238E27FC236}">
                  <a16:creationId xmlns:a16="http://schemas.microsoft.com/office/drawing/2014/main" id="{F3EE173D-B45D-3CD1-FD71-44E0ACF72E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55250" y="3172199"/>
              <a:ext cx="2350605" cy="1775119"/>
            </a:xfrm>
            <a:prstGeom prst="rect">
              <a:avLst/>
            </a:prstGeom>
          </p:spPr>
        </p:pic>
        <p:pic>
          <p:nvPicPr>
            <p:cNvPr id="31" name="Picture 30" descr="Pablo Picasso Miniature Sized Artist With Easel Diorama Art Spanish Painter  Shelf Decor - Etsy">
              <a:extLst>
                <a:ext uri="{FF2B5EF4-FFF2-40B4-BE49-F238E27FC236}">
                  <a16:creationId xmlns:a16="http://schemas.microsoft.com/office/drawing/2014/main" id="{BC136F18-8C61-0F78-4A5C-23103F37AC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89225" y="3348976"/>
              <a:ext cx="1969968" cy="1618061"/>
            </a:xfrm>
            <a:prstGeom prst="rect">
              <a:avLst/>
            </a:prstGeom>
          </p:spPr>
        </p:pic>
        <p:pic>
          <p:nvPicPr>
            <p:cNvPr id="32" name="Picture 31" descr="Model of Wright Flyer | Science Museum Group Collection">
              <a:extLst>
                <a:ext uri="{FF2B5EF4-FFF2-40B4-BE49-F238E27FC236}">
                  <a16:creationId xmlns:a16="http://schemas.microsoft.com/office/drawing/2014/main" id="{2292EA91-971B-7004-79D6-A10C26E5D2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96192" y="5035643"/>
              <a:ext cx="1806338" cy="1329724"/>
            </a:xfrm>
            <a:prstGeom prst="rect">
              <a:avLst/>
            </a:prstGeom>
          </p:spPr>
        </p:pic>
        <p:pic>
          <p:nvPicPr>
            <p:cNvPr id="33" name="Picture 32" descr="Papermau: Man In The Moon Diorama for Kids - by HP Papercrafts | Diorama  kids, Space art projects, Kids art projects">
              <a:extLst>
                <a:ext uri="{FF2B5EF4-FFF2-40B4-BE49-F238E27FC236}">
                  <a16:creationId xmlns:a16="http://schemas.microsoft.com/office/drawing/2014/main" id="{B0957C37-0F7E-7D38-0472-33E7D6F8BF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7937" r="4703" b="-1150"/>
            <a:stretch/>
          </p:blipFill>
          <p:spPr>
            <a:xfrm>
              <a:off x="7896702" y="5036756"/>
              <a:ext cx="1598601" cy="1286679"/>
            </a:xfrm>
            <a:prstGeom prst="rect">
              <a:avLst/>
            </a:prstGeom>
          </p:spPr>
        </p:pic>
        <p:pic>
          <p:nvPicPr>
            <p:cNvPr id="34" name="Picture 33" descr="Paper Dioramas | Japanese paper art, Art lessons, Paper art">
              <a:extLst>
                <a:ext uri="{FF2B5EF4-FFF2-40B4-BE49-F238E27FC236}">
                  <a16:creationId xmlns:a16="http://schemas.microsoft.com/office/drawing/2014/main" id="{728360E7-FE0C-BF4B-779D-FCE9CBEE84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179" r="334" b="588"/>
            <a:stretch/>
          </p:blipFill>
          <p:spPr>
            <a:xfrm>
              <a:off x="7864971" y="6506851"/>
              <a:ext cx="1650970" cy="1315883"/>
            </a:xfrm>
            <a:prstGeom prst="rect">
              <a:avLst/>
            </a:prstGeom>
          </p:spPr>
        </p:pic>
        <p:pic>
          <p:nvPicPr>
            <p:cNvPr id="35" name="Picture 34" descr="Alexander Graham Bell Diorama Educational Paper Toy Kit - Etsy">
              <a:extLst>
                <a:ext uri="{FF2B5EF4-FFF2-40B4-BE49-F238E27FC236}">
                  <a16:creationId xmlns:a16="http://schemas.microsoft.com/office/drawing/2014/main" id="{9D87A457-FFC8-DC4F-0CAB-11923EBAF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802041" y="5044270"/>
              <a:ext cx="2015887" cy="1567481"/>
            </a:xfrm>
            <a:prstGeom prst="rect">
              <a:avLst/>
            </a:prstGeom>
          </p:spPr>
        </p:pic>
        <p:pic>
          <p:nvPicPr>
            <p:cNvPr id="36" name="Picture 35" descr="Tribute To Marie Curie - Diorama in a Shoe Box - Nobel Prize - YouTube">
              <a:extLst>
                <a:ext uri="{FF2B5EF4-FFF2-40B4-BE49-F238E27FC236}">
                  <a16:creationId xmlns:a16="http://schemas.microsoft.com/office/drawing/2014/main" id="{B00DB1DD-251F-D847-68AC-3E4515DC70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r="5508" b="12030"/>
            <a:stretch/>
          </p:blipFill>
          <p:spPr>
            <a:xfrm>
              <a:off x="3898549" y="6679119"/>
              <a:ext cx="2592094" cy="13574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59284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D506C110229A4F8F69D091145AF1A6" ma:contentTypeVersion="18" ma:contentTypeDescription="Create a new document." ma:contentTypeScope="" ma:versionID="4854d6408250eca72786f7c41785cd58">
  <xsd:schema xmlns:xsd="http://www.w3.org/2001/XMLSchema" xmlns:xs="http://www.w3.org/2001/XMLSchema" xmlns:p="http://schemas.microsoft.com/office/2006/metadata/properties" xmlns:ns2="470c8432-7b8a-4dcb-89ec-aa4837633d66" xmlns:ns3="82bf742c-28af-4b22-825a-be22ea25a822" targetNamespace="http://schemas.microsoft.com/office/2006/metadata/properties" ma:root="true" ma:fieldsID="8260f27e8c395ba79b27fb59438ee960" ns2:_="" ns3:_="">
    <xsd:import namespace="470c8432-7b8a-4dcb-89ec-aa4837633d66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0c8432-7b8a-4dcb-89ec-aa4837633d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70c8432-7b8a-4dcb-89ec-aa4837633d66">
      <Terms xmlns="http://schemas.microsoft.com/office/infopath/2007/PartnerControls"/>
    </lcf76f155ced4ddcb4097134ff3c332f>
    <TaxCatchAll xmlns="82bf742c-28af-4b22-825a-be22ea25a822" xsi:nil="true"/>
  </documentManagement>
</p:properties>
</file>

<file path=customXml/itemProps1.xml><?xml version="1.0" encoding="utf-8"?>
<ds:datastoreItem xmlns:ds="http://schemas.openxmlformats.org/officeDocument/2006/customXml" ds:itemID="{118370D5-B99E-4BFF-AE69-656B683D87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0c8432-7b8a-4dcb-89ec-aa4837633d66"/>
    <ds:schemaRef ds:uri="82bf742c-28af-4b22-825a-be22ea25a8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3037B19-B468-4074-96A5-0E438CC5E1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C94A22-BAB7-4864-9D57-534F78C2E51F}">
  <ds:schemaRefs>
    <ds:schemaRef ds:uri="http://schemas.microsoft.com/office/2006/metadata/properties"/>
    <ds:schemaRef ds:uri="http://schemas.microsoft.com/office/infopath/2007/PartnerControls"/>
    <ds:schemaRef ds:uri="470c8432-7b8a-4dcb-89ec-aa4837633d66"/>
    <ds:schemaRef ds:uri="82bf742c-28af-4b22-825a-be22ea25a82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14</TotalTime>
  <Words>183</Words>
  <Application>Microsoft Office PowerPoint</Application>
  <PresentationFormat>Custom</PresentationFormat>
  <Paragraphs>32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Rebecca Morris</cp:lastModifiedBy>
  <cp:revision>128</cp:revision>
  <dcterms:created xsi:type="dcterms:W3CDTF">2018-09-09T17:18:52Z</dcterms:created>
  <dcterms:modified xsi:type="dcterms:W3CDTF">2026-03-13T07:40:45Z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0x0101001ED506C110229A4F8F69D091145AF1A6</vt:lpwstr>
  </property>
  <property fmtid="{D5CDD505-2E9C-101B-9397-08002B2CF9AE}" pid="3" name="MediaServiceImageTags">
    <vt:lpwstr/>
  </property>
</Properties>
</file>