
<file path=[Content_Types].xml><?xml version="1.0" encoding="utf-8"?>
<Types xmlns="http://schemas.openxmlformats.org/package/2006/content-types">
  <Default Extension="png" ContentType="image/png"/>
  <Default Extension="wma" ContentType="audio/x-ms-wma"/>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324" r:id="rId2"/>
    <p:sldId id="325" r:id="rId3"/>
    <p:sldId id="304" r:id="rId4"/>
    <p:sldId id="263" r:id="rId5"/>
    <p:sldId id="313" r:id="rId6"/>
    <p:sldId id="265" r:id="rId7"/>
    <p:sldId id="264" r:id="rId8"/>
    <p:sldId id="260" r:id="rId9"/>
    <p:sldId id="261" r:id="rId10"/>
    <p:sldId id="268" r:id="rId11"/>
    <p:sldId id="269" r:id="rId12"/>
    <p:sldId id="27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1C89"/>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94660"/>
  </p:normalViewPr>
  <p:slideViewPr>
    <p:cSldViewPr>
      <p:cViewPr varScale="1">
        <p:scale>
          <a:sx n="83" d="100"/>
          <a:sy n="83" d="100"/>
        </p:scale>
        <p:origin x="1075"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13026C-EC77-46E6-B79D-778B40BE6074}" type="datetimeFigureOut">
              <a:rPr lang="en-GB" smtClean="0"/>
              <a:t>01/07/2020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194EF1-C087-404C-9F53-A73441451753}" type="slidenum">
              <a:rPr lang="en-GB" smtClean="0"/>
              <a:t>‹#›</a:t>
            </a:fld>
            <a:endParaRPr lang="en-GB"/>
          </a:p>
        </p:txBody>
      </p:sp>
    </p:spTree>
    <p:extLst>
      <p:ext uri="{BB962C8B-B14F-4D97-AF65-F5344CB8AC3E}">
        <p14:creationId xmlns:p14="http://schemas.microsoft.com/office/powerpoint/2010/main" val="1658550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45FDF99-2D92-4097-8345-7D2A2961BC28}"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3551868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5FDF99-2D92-4097-8345-7D2A2961BC28}"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271939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5FDF99-2D92-4097-8345-7D2A2961BC28}"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960602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45FDF99-2D92-4097-8345-7D2A2961BC28}"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4098358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45FDF99-2D92-4097-8345-7D2A2961BC28}" type="datetimeFigureOut">
              <a:rPr lang="en-GB" smtClean="0"/>
              <a:t>01/07/2020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3412231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45FDF99-2D92-4097-8345-7D2A2961BC28}" type="datetimeFigureOut">
              <a:rPr lang="en-GB" smtClean="0"/>
              <a:t>01/07/2020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4102740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5FDF99-2D92-4097-8345-7D2A2961BC28}" type="datetimeFigureOut">
              <a:rPr lang="en-GB" smtClean="0"/>
              <a:t>01/07/2020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2977678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5FDF99-2D92-4097-8345-7D2A2961BC28}"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3236908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5FDF99-2D92-4097-8345-7D2A2961BC28}"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1727237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5FDF99-2D92-4097-8345-7D2A2961BC28}"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393260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5FDF99-2D92-4097-8345-7D2A2961BC28}"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AF682-86F6-4E2D-94BE-324C484C5FB7}" type="slidenum">
              <a:rPr lang="en-GB" smtClean="0"/>
              <a:t>‹#›</a:t>
            </a:fld>
            <a:endParaRPr lang="en-GB"/>
          </a:p>
        </p:txBody>
      </p:sp>
    </p:spTree>
    <p:extLst>
      <p:ext uri="{BB962C8B-B14F-4D97-AF65-F5344CB8AC3E}">
        <p14:creationId xmlns:p14="http://schemas.microsoft.com/office/powerpoint/2010/main" val="2580262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5FDF99-2D92-4097-8345-7D2A2961BC28}" type="datetimeFigureOut">
              <a:rPr lang="en-GB" smtClean="0"/>
              <a:t>01/07/2020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AF682-86F6-4E2D-94BE-324C484C5FB7}" type="slidenum">
              <a:rPr lang="en-GB" smtClean="0"/>
              <a:t>‹#›</a:t>
            </a:fld>
            <a:endParaRPr lang="en-GB"/>
          </a:p>
        </p:txBody>
      </p:sp>
    </p:spTree>
    <p:extLst>
      <p:ext uri="{BB962C8B-B14F-4D97-AF65-F5344CB8AC3E}">
        <p14:creationId xmlns:p14="http://schemas.microsoft.com/office/powerpoint/2010/main" val="18583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slide" Target="slide12.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10.xml"/><Relationship Id="rId5" Type="http://schemas.openxmlformats.org/officeDocument/2006/relationships/slide" Target="slide8.xml"/><Relationship Id="rId4"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slide" Target="slide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5.png"/><Relationship Id="rId5" Type="http://schemas.microsoft.com/office/2007/relationships/hdphoto" Target="../media/hdphoto2.wdp"/><Relationship Id="rId4" Type="http://schemas.openxmlformats.org/officeDocument/2006/relationships/image" Target="../media/image4.pn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media" Target="../media/media3.wma"/><Relationship Id="rId7" Type="http://schemas.openxmlformats.org/officeDocument/2006/relationships/image" Target="../media/image8.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7.png"/><Relationship Id="rId11" Type="http://schemas.openxmlformats.org/officeDocument/2006/relationships/image" Target="../media/image3.png"/><Relationship Id="rId5" Type="http://schemas.openxmlformats.org/officeDocument/2006/relationships/slideLayout" Target="../slideLayouts/slideLayout2.xml"/><Relationship Id="rId10" Type="http://schemas.openxmlformats.org/officeDocument/2006/relationships/slide" Target="slide2.xml"/><Relationship Id="rId4" Type="http://schemas.openxmlformats.org/officeDocument/2006/relationships/audio" Target="../media/media3.wma"/><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slide" Target="slide2.xml"/><Relationship Id="rId2" Type="http://schemas.openxmlformats.org/officeDocument/2006/relationships/audio" Target="../media/media4.wma"/><Relationship Id="rId1" Type="http://schemas.microsoft.com/office/2007/relationships/media" Target="../media/media4.wma"/><Relationship Id="rId6" Type="http://schemas.microsoft.com/office/2007/relationships/hdphoto" Target="../media/hdphoto3.wdp"/><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slide" Target="slide2.xml"/><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slide" Target="slide2.xml"/><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slide" Target="slide2.xml"/><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slide" Target="slide2.xml"/><Relationship Id="rId2" Type="http://schemas.openxmlformats.org/officeDocument/2006/relationships/audio" Target="../media/media8.wma"/><Relationship Id="rId1" Type="http://schemas.microsoft.com/office/2007/relationships/media" Target="../media/media8.wm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51720" y="1410820"/>
            <a:ext cx="5040560" cy="3139321"/>
          </a:xfrm>
          <a:prstGeom prst="rect">
            <a:avLst/>
          </a:prstGeom>
          <a:noFill/>
        </p:spPr>
        <p:txBody>
          <a:bodyPr wrap="square" rtlCol="0">
            <a:spAutoFit/>
          </a:bodyPr>
          <a:lstStyle/>
          <a:p>
            <a:pPr algn="ctr"/>
            <a:r>
              <a:rPr lang="en-GB" sz="6600" b="1" dirty="0" smtClean="0"/>
              <a:t>Radio Adverts to Persuade</a:t>
            </a:r>
            <a:endParaRPr lang="en-GB" sz="6600" b="1" dirty="0"/>
          </a:p>
        </p:txBody>
      </p:sp>
    </p:spTree>
    <p:extLst>
      <p:ext uri="{BB962C8B-B14F-4D97-AF65-F5344CB8AC3E}">
        <p14:creationId xmlns:p14="http://schemas.microsoft.com/office/powerpoint/2010/main" val="11800418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lvl="1"/>
            <a:endParaRPr lang="en-GB" dirty="0"/>
          </a:p>
        </p:txBody>
      </p:sp>
      <p:sp>
        <p:nvSpPr>
          <p:cNvPr id="5" name="TextBox 4"/>
          <p:cNvSpPr txBox="1"/>
          <p:nvPr/>
        </p:nvSpPr>
        <p:spPr>
          <a:xfrm>
            <a:off x="251520" y="260648"/>
            <a:ext cx="1584177" cy="52322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sz="2800" b="1" dirty="0" smtClean="0">
                <a:solidFill>
                  <a:schemeClr val="bg1"/>
                </a:solidFill>
              </a:rPr>
              <a:t>Contents</a:t>
            </a:r>
            <a:endParaRPr lang="en-GB" sz="2800" b="1" dirty="0">
              <a:solidFill>
                <a:schemeClr val="bg1"/>
              </a:solidFill>
            </a:endParaRPr>
          </a:p>
        </p:txBody>
      </p:sp>
      <p:sp>
        <p:nvSpPr>
          <p:cNvPr id="10" name="Rectangle 9"/>
          <p:cNvSpPr/>
          <p:nvPr/>
        </p:nvSpPr>
        <p:spPr>
          <a:xfrm>
            <a:off x="3135056" y="2398822"/>
            <a:ext cx="2915014"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0" lvl="1"/>
            <a:r>
              <a:rPr lang="en-GB" dirty="0" smtClean="0">
                <a:hlinkClick r:id="rId2" action="ppaction://hlinksldjump"/>
              </a:rPr>
              <a:t>The Cup</a:t>
            </a:r>
            <a:endParaRPr lang="en-GB" dirty="0"/>
          </a:p>
          <a:p>
            <a:r>
              <a:rPr lang="en-GB" dirty="0" smtClean="0">
                <a:hlinkClick r:id="rId3" action="ppaction://hlinksldjump"/>
              </a:rPr>
              <a:t>The Plan</a:t>
            </a:r>
            <a:endParaRPr lang="en-GB" dirty="0"/>
          </a:p>
          <a:p>
            <a:r>
              <a:rPr lang="en-GB" dirty="0" smtClean="0">
                <a:hlinkClick r:id="rId4" action="ppaction://hlinksldjump"/>
              </a:rPr>
              <a:t>Sonic </a:t>
            </a:r>
            <a:r>
              <a:rPr lang="en-GB" dirty="0" err="1">
                <a:hlinkClick r:id="rId4" action="ppaction://hlinksldjump"/>
              </a:rPr>
              <a:t>Handwriter</a:t>
            </a:r>
            <a:endParaRPr lang="en-GB" dirty="0"/>
          </a:p>
          <a:p>
            <a:r>
              <a:rPr lang="en-GB" dirty="0" smtClean="0">
                <a:hlinkClick r:id="rId5" action="ppaction://hlinksldjump"/>
              </a:rPr>
              <a:t>Jet </a:t>
            </a:r>
            <a:r>
              <a:rPr lang="en-GB" dirty="0">
                <a:hlinkClick r:id="rId5" action="ppaction://hlinksldjump"/>
              </a:rPr>
              <a:t>Skate ZX9</a:t>
            </a:r>
            <a:endParaRPr lang="en-GB" dirty="0"/>
          </a:p>
          <a:p>
            <a:r>
              <a:rPr lang="en-GB" dirty="0" smtClean="0">
                <a:hlinkClick r:id="rId6" action="ppaction://hlinksldjump"/>
              </a:rPr>
              <a:t>ClassX4000</a:t>
            </a:r>
            <a:endParaRPr lang="en-GB" dirty="0"/>
          </a:p>
          <a:p>
            <a:r>
              <a:rPr lang="en-GB" dirty="0">
                <a:hlinkClick r:id="rId7" action="ppaction://hlinksldjump"/>
              </a:rPr>
              <a:t>Task- Radio Advert </a:t>
            </a:r>
            <a:r>
              <a:rPr lang="en-GB" dirty="0" err="1">
                <a:hlinkClick r:id="rId7" action="ppaction://hlinksldjump"/>
              </a:rPr>
              <a:t>Vestibag</a:t>
            </a:r>
            <a:endParaRPr lang="en-GB" dirty="0"/>
          </a:p>
          <a:p>
            <a:r>
              <a:rPr lang="en-GB" dirty="0">
                <a:hlinkClick r:id="" action="ppaction://noaction"/>
              </a:rPr>
              <a:t>Task – Movie Advert Healthy</a:t>
            </a:r>
            <a:endParaRPr lang="en-GB" dirty="0"/>
          </a:p>
        </p:txBody>
      </p:sp>
      <p:sp>
        <p:nvSpPr>
          <p:cNvPr id="12" name="TextBox 11"/>
          <p:cNvSpPr txBox="1"/>
          <p:nvPr/>
        </p:nvSpPr>
        <p:spPr>
          <a:xfrm>
            <a:off x="3130241" y="1844824"/>
            <a:ext cx="2883518"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b="1" dirty="0" smtClean="0"/>
              <a:t>Radio Adverts</a:t>
            </a:r>
            <a:endParaRPr lang="en-GB" b="1" dirty="0"/>
          </a:p>
        </p:txBody>
      </p:sp>
    </p:spTree>
    <p:extLst>
      <p:ext uri="{BB962C8B-B14F-4D97-AF65-F5344CB8AC3E}">
        <p14:creationId xmlns:p14="http://schemas.microsoft.com/office/powerpoint/2010/main" val="1969611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59" y="1556792"/>
            <a:ext cx="4752528" cy="286232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6000" b="1" dirty="0" smtClean="0"/>
              <a:t>Adverts to Persuade</a:t>
            </a:r>
          </a:p>
          <a:p>
            <a:pPr algn="ctr"/>
            <a:r>
              <a:rPr lang="en-GB" sz="6000" b="1" dirty="0" smtClean="0"/>
              <a:t>Radio </a:t>
            </a:r>
            <a:r>
              <a:rPr lang="en-GB" sz="4000" b="1" dirty="0" smtClean="0"/>
              <a:t>(objects)</a:t>
            </a:r>
            <a:endParaRPr lang="en-GB" sz="4000" b="1"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4922900"/>
            <a:ext cx="2843386" cy="1680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40882" y1="22316" x2="40882" y2="22316"/>
                        <a14:foregroundMark x1="91471" y1="30226" x2="91471" y2="30226"/>
                        <a14:foregroundMark x1="92647" y1="35593" x2="92647" y2="35593"/>
                        <a14:foregroundMark x1="5000" y1="33333" x2="5000" y2="33333"/>
                        <a14:foregroundMark x1="25000" y1="22316" x2="25000" y2="22316"/>
                      </a14:backgroundRemoval>
                    </a14:imgEffect>
                  </a14:imgLayer>
                </a14:imgProps>
              </a:ext>
              <a:ext uri="{28A0092B-C50C-407E-A947-70E740481C1C}">
                <a14:useLocalDpi xmlns:a14="http://schemas.microsoft.com/office/drawing/2010/main" val="0"/>
              </a:ext>
            </a:extLst>
          </a:blip>
          <a:srcRect/>
          <a:stretch>
            <a:fillRect/>
          </a:stretch>
        </p:blipFill>
        <p:spPr bwMode="auto">
          <a:xfrm>
            <a:off x="6948264" y="4646485"/>
            <a:ext cx="1895891" cy="19739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3703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156" y="1125346"/>
            <a:ext cx="8551792" cy="4832092"/>
          </a:xfrm>
          <a:prstGeom prst="rect">
            <a:avLst/>
          </a:prstGeom>
        </p:spPr>
        <p:txBody>
          <a:bodyPr wrap="square">
            <a:spAutoFit/>
          </a:bodyPr>
          <a:lstStyle/>
          <a:p>
            <a:r>
              <a:rPr lang="en-GB" sz="1400" dirty="0" smtClean="0"/>
              <a:t>Are </a:t>
            </a:r>
            <a:r>
              <a:rPr lang="en-GB" sz="1400" dirty="0"/>
              <a:t>you bored with scooping water up in your hand? Do you find drinking water a pain? </a:t>
            </a:r>
            <a:endParaRPr lang="en-GB" sz="1400" dirty="0" smtClean="0"/>
          </a:p>
          <a:p>
            <a:r>
              <a:rPr lang="en-GB" sz="1400" dirty="0" smtClean="0"/>
              <a:t>Well </a:t>
            </a:r>
            <a:r>
              <a:rPr lang="en-GB" sz="1400" dirty="0"/>
              <a:t>worry no longer because </a:t>
            </a:r>
            <a:r>
              <a:rPr lang="en-GB" sz="1400" dirty="0" err="1" smtClean="0"/>
              <a:t>Crocko</a:t>
            </a:r>
            <a:r>
              <a:rPr lang="en-GB" sz="1400" dirty="0" smtClean="0"/>
              <a:t> </a:t>
            </a:r>
            <a:r>
              <a:rPr lang="en-GB" sz="1400" dirty="0"/>
              <a:t>have created the cup, just for you. </a:t>
            </a:r>
            <a:r>
              <a:rPr lang="en-GB" sz="1400" b="1" dirty="0" smtClean="0">
                <a:solidFill>
                  <a:srgbClr val="7030A0"/>
                </a:solidFill>
              </a:rPr>
              <a:t>(questions to draw us in)</a:t>
            </a:r>
            <a:r>
              <a:rPr lang="en-GB" sz="1400" dirty="0"/>
              <a:t/>
            </a:r>
            <a:br>
              <a:rPr lang="en-GB" sz="1400" dirty="0"/>
            </a:br>
            <a:endParaRPr lang="en-GB" sz="1400" dirty="0"/>
          </a:p>
          <a:p>
            <a:r>
              <a:rPr lang="en-GB" sz="1400" dirty="0" smtClean="0"/>
              <a:t>The </a:t>
            </a:r>
            <a:r>
              <a:rPr lang="en-GB" sz="1400" dirty="0"/>
              <a:t>cup has taken 2000 years to develop and is made using space age technology. Its </a:t>
            </a:r>
            <a:r>
              <a:rPr lang="en-GB" sz="1400" dirty="0" smtClean="0"/>
              <a:t>fantastic! </a:t>
            </a:r>
          </a:p>
          <a:p>
            <a:r>
              <a:rPr lang="en-GB" sz="1400" b="1" dirty="0" smtClean="0">
                <a:solidFill>
                  <a:srgbClr val="7030A0"/>
                </a:solidFill>
              </a:rPr>
              <a:t>(company and how long it's taken)</a:t>
            </a:r>
            <a:r>
              <a:rPr lang="en-GB" sz="1400" dirty="0"/>
              <a:t/>
            </a:r>
            <a:br>
              <a:rPr lang="en-GB" sz="1400" dirty="0"/>
            </a:br>
            <a:endParaRPr lang="en-GB" sz="1400" dirty="0"/>
          </a:p>
          <a:p>
            <a:r>
              <a:rPr lang="en-GB" sz="1400" dirty="0" smtClean="0"/>
              <a:t>The </a:t>
            </a:r>
            <a:r>
              <a:rPr lang="en-GB" sz="1400" dirty="0"/>
              <a:t>cup has many features to delight young and old. Along its side is an amazing loop called a </a:t>
            </a:r>
            <a:r>
              <a:rPr lang="en-GB" sz="1400" dirty="0" smtClean="0"/>
              <a:t>handle</a:t>
            </a:r>
            <a:r>
              <a:rPr lang="en-GB" sz="1400" dirty="0"/>
              <a:t>. The handle will allow you to scoop up water without getting your hand wet. Truly superb. </a:t>
            </a:r>
            <a:r>
              <a:rPr lang="en-GB" sz="1400" dirty="0" smtClean="0"/>
              <a:t> </a:t>
            </a:r>
            <a:r>
              <a:rPr lang="en-GB" sz="1400" b="1" dirty="0" smtClean="0">
                <a:solidFill>
                  <a:srgbClr val="7030A0"/>
                </a:solidFill>
              </a:rPr>
              <a:t>(features)</a:t>
            </a:r>
            <a:r>
              <a:rPr lang="en-GB" sz="1400" dirty="0"/>
              <a:t/>
            </a:r>
            <a:br>
              <a:rPr lang="en-GB" sz="1400" dirty="0"/>
            </a:br>
            <a:endParaRPr lang="en-GB" sz="1400" dirty="0"/>
          </a:p>
          <a:p>
            <a:r>
              <a:rPr lang="en-GB" sz="1400" dirty="0" smtClean="0"/>
              <a:t>Find </a:t>
            </a:r>
            <a:r>
              <a:rPr lang="en-GB" sz="1400" dirty="0"/>
              <a:t>it hard to get a decent drink? The cup is the answer to all your problems. The cup, with </a:t>
            </a:r>
            <a:r>
              <a:rPr lang="en-GB" sz="1400" dirty="0" smtClean="0"/>
              <a:t>its rounded </a:t>
            </a:r>
            <a:r>
              <a:rPr lang="en-GB" sz="1400" dirty="0"/>
              <a:t>smooth </a:t>
            </a:r>
            <a:r>
              <a:rPr lang="en-GB" sz="1400" dirty="0" smtClean="0"/>
              <a:t>edges, </a:t>
            </a:r>
            <a:r>
              <a:rPr lang="en-GB" sz="1400" dirty="0"/>
              <a:t>will allow you to place your lips along its rim and empty the whole contents into your mouth. You'll be refreshed like never before</a:t>
            </a:r>
            <a:r>
              <a:rPr lang="en-GB" sz="1400" dirty="0" smtClean="0"/>
              <a:t>! </a:t>
            </a:r>
            <a:r>
              <a:rPr lang="en-GB" sz="1400" b="1" dirty="0" smtClean="0">
                <a:solidFill>
                  <a:srgbClr val="7030A0"/>
                </a:solidFill>
              </a:rPr>
              <a:t>(what it does)</a:t>
            </a:r>
            <a:r>
              <a:rPr lang="en-GB" sz="1400" dirty="0"/>
              <a:t/>
            </a:r>
            <a:br>
              <a:rPr lang="en-GB" sz="1400" dirty="0"/>
            </a:br>
            <a:endParaRPr lang="en-GB" sz="1400" dirty="0"/>
          </a:p>
          <a:p>
            <a:r>
              <a:rPr lang="en-GB" sz="1400" dirty="0" smtClean="0"/>
              <a:t>Your </a:t>
            </a:r>
            <a:r>
              <a:rPr lang="en-GB" sz="1400" dirty="0"/>
              <a:t>friends will be amazed when they see your cup. They will want one. Everyone will want one! </a:t>
            </a:r>
            <a:br>
              <a:rPr lang="en-GB" sz="1400" dirty="0"/>
            </a:br>
            <a:r>
              <a:rPr lang="en-GB" sz="1400" dirty="0" smtClean="0"/>
              <a:t>Don't </a:t>
            </a:r>
            <a:r>
              <a:rPr lang="en-GB" sz="1400" dirty="0"/>
              <a:t>think it's trendy enough? Well.. the cup comes in many shades of colour. And for those wild enough we have </a:t>
            </a:r>
            <a:r>
              <a:rPr lang="en-GB" sz="1400" b="1" dirty="0"/>
              <a:t>'the cup plus</a:t>
            </a:r>
            <a:r>
              <a:rPr lang="en-GB" sz="1400" dirty="0"/>
              <a:t>' which has bold daring stripes down its side or </a:t>
            </a:r>
            <a:r>
              <a:rPr lang="en-GB" sz="1400" dirty="0" smtClean="0"/>
              <a:t>even wild </a:t>
            </a:r>
            <a:r>
              <a:rPr lang="en-GB" sz="1400" dirty="0"/>
              <a:t>wacky spots</a:t>
            </a:r>
            <a:r>
              <a:rPr lang="en-GB" sz="1400" dirty="0" smtClean="0"/>
              <a:t>. </a:t>
            </a:r>
            <a:r>
              <a:rPr lang="en-GB" sz="1400" b="1" dirty="0" smtClean="0">
                <a:solidFill>
                  <a:srgbClr val="7030A0"/>
                </a:solidFill>
              </a:rPr>
              <a:t>(what others think of it)</a:t>
            </a:r>
            <a:r>
              <a:rPr lang="en-GB" sz="1400" dirty="0"/>
              <a:t/>
            </a:r>
            <a:br>
              <a:rPr lang="en-GB" sz="1400" dirty="0"/>
            </a:br>
            <a:r>
              <a:rPr lang="en-GB" sz="1400" dirty="0" smtClean="0"/>
              <a:t>	</a:t>
            </a:r>
          </a:p>
          <a:p>
            <a:r>
              <a:rPr lang="en-GB" sz="1400" dirty="0" smtClean="0"/>
              <a:t>The </a:t>
            </a:r>
            <a:r>
              <a:rPr lang="en-GB" sz="1400" dirty="0"/>
              <a:t>cup has been tested in dishwashers for hundreds of washes and it came </a:t>
            </a:r>
            <a:r>
              <a:rPr lang="en-GB" sz="1400" dirty="0" smtClean="0"/>
              <a:t>out clean </a:t>
            </a:r>
            <a:r>
              <a:rPr lang="en-GB" sz="1400" dirty="0"/>
              <a:t>time and time again. Yes, the cup is almost indestructible. It's the accessory of the decade</a:t>
            </a:r>
            <a:r>
              <a:rPr lang="en-GB" sz="1400" dirty="0" smtClean="0"/>
              <a:t>. </a:t>
            </a:r>
            <a:r>
              <a:rPr lang="en-GB" sz="1400" b="1" dirty="0" smtClean="0">
                <a:solidFill>
                  <a:srgbClr val="7030A0"/>
                </a:solidFill>
              </a:rPr>
              <a:t>(what it's made of and how strong it is)</a:t>
            </a:r>
            <a:r>
              <a:rPr lang="en-GB" sz="1400" dirty="0"/>
              <a:t/>
            </a:r>
            <a:br>
              <a:rPr lang="en-GB" sz="1400" dirty="0"/>
            </a:br>
            <a:r>
              <a:rPr lang="en-GB" sz="1400" dirty="0" smtClean="0"/>
              <a:t>	</a:t>
            </a:r>
          </a:p>
          <a:p>
            <a:r>
              <a:rPr lang="en-GB" sz="1400" dirty="0" smtClean="0"/>
              <a:t>The </a:t>
            </a:r>
            <a:r>
              <a:rPr lang="en-GB" sz="1400" dirty="0"/>
              <a:t>cup is priced at just £2.99 or in a fantastic gift box of 6 for just £20. Don't wait for the weekly shop, get down NOW to your local supermarket and get </a:t>
            </a:r>
            <a:r>
              <a:rPr lang="en-GB" sz="1400" dirty="0" smtClean="0"/>
              <a:t>one. </a:t>
            </a:r>
            <a:r>
              <a:rPr lang="en-GB" sz="1400" dirty="0"/>
              <a:t>It's a MUST-HAVE! </a:t>
            </a:r>
            <a:r>
              <a:rPr lang="en-GB" sz="1400" b="1" dirty="0" smtClean="0">
                <a:solidFill>
                  <a:srgbClr val="7030A0"/>
                </a:solidFill>
              </a:rPr>
              <a:t>(rush out, buy one, wow phrases - ONLY price)</a:t>
            </a:r>
            <a:endParaRPr lang="en-GB" sz="1400" dirty="0"/>
          </a:p>
        </p:txBody>
      </p:sp>
      <p:sp>
        <p:nvSpPr>
          <p:cNvPr id="5" name="TextBox 4"/>
          <p:cNvSpPr txBox="1"/>
          <p:nvPr/>
        </p:nvSpPr>
        <p:spPr>
          <a:xfrm>
            <a:off x="251520" y="116632"/>
            <a:ext cx="3456384" cy="584775"/>
          </a:xfrm>
          <a:prstGeom prst="rect">
            <a:avLst/>
          </a:prstGeom>
          <a:noFill/>
        </p:spPr>
        <p:txBody>
          <a:bodyPr wrap="square" rtlCol="0">
            <a:spAutoFit/>
          </a:bodyPr>
          <a:lstStyle/>
          <a:p>
            <a:r>
              <a:rPr lang="en-GB" sz="3200" b="1" dirty="0" smtClean="0">
                <a:solidFill>
                  <a:srgbClr val="FF0000"/>
                </a:solidFill>
              </a:rPr>
              <a:t>The Amazing Cup!</a:t>
            </a:r>
            <a:endParaRPr lang="en-GB" sz="3200" b="1" dirty="0">
              <a:solidFill>
                <a:srgbClr val="FF0000"/>
              </a:solidFill>
            </a:endParaRPr>
          </a:p>
        </p:txBody>
      </p:sp>
      <p:pic>
        <p:nvPicPr>
          <p:cNvPr id="39938" name="Picture 2"/>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99123" l="0" r="100000"/>
                    </a14:imgEffect>
                  </a14:imgLayer>
                </a14:imgProps>
              </a:ext>
              <a:ext uri="{28A0092B-C50C-407E-A947-70E740481C1C}">
                <a14:useLocalDpi xmlns:a14="http://schemas.microsoft.com/office/drawing/2010/main" val="0"/>
              </a:ext>
            </a:extLst>
          </a:blip>
          <a:srcRect/>
          <a:stretch>
            <a:fillRect/>
          </a:stretch>
        </p:blipFill>
        <p:spPr bwMode="auto">
          <a:xfrm>
            <a:off x="7236296" y="116632"/>
            <a:ext cx="1777740" cy="11921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cu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6136" y="5957438"/>
            <a:ext cx="609600" cy="609600"/>
          </a:xfrm>
          <a:prstGeom prst="rect">
            <a:avLst/>
          </a:prstGeom>
        </p:spPr>
      </p:pic>
      <p:pic>
        <p:nvPicPr>
          <p:cNvPr id="8" name="Picture 3" descr="C:\Users\Oliver\Documents\Untitled 45.png">
            <a:hlinkClick r:id="" action="ppaction://hlinkshowjump?jump=nextslide"/>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5032" y="6088841"/>
            <a:ext cx="857521" cy="61596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hlinkClick r:id="rId8" action="ppaction://hlinksldjump"/>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01391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6377"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3608" y="1484784"/>
            <a:ext cx="7200800" cy="3970318"/>
          </a:xfrm>
          <a:prstGeom prst="rect">
            <a:avLst/>
          </a:prstGeom>
        </p:spPr>
        <p:style>
          <a:lnRef idx="2">
            <a:schemeClr val="accent3"/>
          </a:lnRef>
          <a:fillRef idx="1001">
            <a:schemeClr val="lt2"/>
          </a:fillRef>
          <a:effectRef idx="0">
            <a:schemeClr val="accent3"/>
          </a:effectRef>
          <a:fontRef idx="minor">
            <a:schemeClr val="dk1"/>
          </a:fontRef>
        </p:style>
        <p:txBody>
          <a:bodyPr wrap="square">
            <a:spAutoFit/>
          </a:bodyPr>
          <a:lstStyle/>
          <a:p>
            <a:r>
              <a:rPr lang="en-GB" sz="2800" b="1" dirty="0"/>
              <a:t>1. Question to draw reader in</a:t>
            </a:r>
            <a:br>
              <a:rPr lang="en-GB" sz="2800" b="1" dirty="0"/>
            </a:br>
            <a:endParaRPr lang="en-GB" sz="2800" b="1" dirty="0" smtClean="0"/>
          </a:p>
          <a:p>
            <a:r>
              <a:rPr lang="en-GB" sz="2800" b="1" dirty="0" smtClean="0"/>
              <a:t>2</a:t>
            </a:r>
            <a:r>
              <a:rPr lang="en-GB" sz="2800" b="1" dirty="0"/>
              <a:t>. Explain what it does </a:t>
            </a:r>
            <a:br>
              <a:rPr lang="en-GB" sz="2800" b="1" dirty="0"/>
            </a:br>
            <a:endParaRPr lang="en-GB" sz="2800" b="1" dirty="0" smtClean="0"/>
          </a:p>
          <a:p>
            <a:r>
              <a:rPr lang="en-GB" sz="2800" b="1" dirty="0" smtClean="0"/>
              <a:t>3</a:t>
            </a:r>
            <a:r>
              <a:rPr lang="en-GB" sz="2800" b="1" dirty="0"/>
              <a:t>. Give peoples thoughts and opinions </a:t>
            </a:r>
            <a:br>
              <a:rPr lang="en-GB" sz="2800" b="1" dirty="0"/>
            </a:br>
            <a:endParaRPr lang="en-GB" sz="2800" b="1" dirty="0" smtClean="0"/>
          </a:p>
          <a:p>
            <a:r>
              <a:rPr lang="en-GB" sz="2800" b="1" dirty="0" smtClean="0"/>
              <a:t>4</a:t>
            </a:r>
            <a:r>
              <a:rPr lang="en-GB" sz="2800" b="1" dirty="0"/>
              <a:t>. What is it made of  </a:t>
            </a:r>
            <a:br>
              <a:rPr lang="en-GB" sz="2800" b="1" dirty="0"/>
            </a:br>
            <a:endParaRPr lang="en-GB" sz="2800" b="1" dirty="0" smtClean="0"/>
          </a:p>
          <a:p>
            <a:r>
              <a:rPr lang="en-GB" sz="2800" b="1" dirty="0" smtClean="0"/>
              <a:t>5</a:t>
            </a:r>
            <a:r>
              <a:rPr lang="en-GB" sz="2800" b="1" dirty="0"/>
              <a:t>. Make them think they can't live without it</a:t>
            </a:r>
          </a:p>
        </p:txBody>
      </p:sp>
      <p:sp>
        <p:nvSpPr>
          <p:cNvPr id="5" name="TextBox 4"/>
          <p:cNvSpPr txBox="1"/>
          <p:nvPr/>
        </p:nvSpPr>
        <p:spPr>
          <a:xfrm>
            <a:off x="251520" y="188640"/>
            <a:ext cx="3456384" cy="584775"/>
          </a:xfrm>
          <a:prstGeom prst="rect">
            <a:avLst/>
          </a:prstGeom>
          <a:noFill/>
        </p:spPr>
        <p:txBody>
          <a:bodyPr wrap="square" rtlCol="0">
            <a:spAutoFit/>
          </a:bodyPr>
          <a:lstStyle/>
          <a:p>
            <a:r>
              <a:rPr lang="en-GB" sz="3200" b="1" dirty="0" smtClean="0">
                <a:solidFill>
                  <a:srgbClr val="FF0000"/>
                </a:solidFill>
              </a:rPr>
              <a:t>Radio Advert Plan</a:t>
            </a:r>
            <a:endParaRPr lang="en-GB" sz="3200" b="1" dirty="0">
              <a:solidFill>
                <a:srgbClr val="FF0000"/>
              </a:solidFill>
            </a:endParaRPr>
          </a:p>
        </p:txBody>
      </p:sp>
      <p:pic>
        <p:nvPicPr>
          <p:cNvPr id="7"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1294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10782"/>
            <a:ext cx="8496944" cy="5062924"/>
          </a:xfrm>
          <a:prstGeom prst="rect">
            <a:avLst/>
          </a:prstGeom>
        </p:spPr>
        <p:txBody>
          <a:bodyPr wrap="square">
            <a:spAutoFit/>
          </a:bodyPr>
          <a:lstStyle/>
          <a:p>
            <a:r>
              <a:rPr lang="en-GB" sz="1700" dirty="0" smtClean="0"/>
              <a:t>Are you bored with your old toys? </a:t>
            </a:r>
          </a:p>
          <a:p>
            <a:r>
              <a:rPr lang="en-GB" sz="1700" dirty="0" smtClean="0"/>
              <a:t>Do you wish you had something more exciting to do? </a:t>
            </a:r>
            <a:br>
              <a:rPr lang="en-GB" sz="1700" dirty="0" smtClean="0"/>
            </a:br>
            <a:r>
              <a:rPr lang="en-GB" sz="1700" b="1" dirty="0" smtClean="0">
                <a:solidFill>
                  <a:srgbClr val="7030A0"/>
                </a:solidFill>
              </a:rPr>
              <a:t>(questions to draw us in)</a:t>
            </a:r>
            <a:r>
              <a:rPr lang="en-GB" sz="1700" dirty="0" smtClean="0"/>
              <a:t/>
            </a:r>
            <a:br>
              <a:rPr lang="en-GB" sz="1700" dirty="0" smtClean="0"/>
            </a:br>
            <a:r>
              <a:rPr lang="en-GB" sz="1700" dirty="0" smtClean="0"/>
              <a:t/>
            </a:r>
            <a:br>
              <a:rPr lang="en-GB" sz="1700" dirty="0" smtClean="0"/>
            </a:br>
            <a:r>
              <a:rPr lang="en-GB" sz="1700" dirty="0" smtClean="0"/>
              <a:t>Well now you have.... because </a:t>
            </a:r>
            <a:r>
              <a:rPr lang="en-GB" sz="1700" dirty="0" err="1" smtClean="0"/>
              <a:t>Matell</a:t>
            </a:r>
            <a:r>
              <a:rPr lang="en-GB" sz="1700" dirty="0" smtClean="0"/>
              <a:t> have created the  new Sonic </a:t>
            </a:r>
            <a:r>
              <a:rPr lang="en-GB" sz="1700" dirty="0" err="1" smtClean="0"/>
              <a:t>Handwriter</a:t>
            </a:r>
            <a:r>
              <a:rPr lang="en-GB" sz="1700" dirty="0" smtClean="0"/>
              <a:t>. The Sonic </a:t>
            </a:r>
            <a:r>
              <a:rPr lang="en-GB" sz="1700" dirty="0" err="1" smtClean="0"/>
              <a:t>Handwriter</a:t>
            </a:r>
            <a:r>
              <a:rPr lang="en-GB" sz="1700" dirty="0" smtClean="0"/>
              <a:t> has been in development for over 10 years, to make your life easier at school and to allow you to have some fun at the same time. </a:t>
            </a:r>
            <a:br>
              <a:rPr lang="en-GB" sz="1700" dirty="0" smtClean="0"/>
            </a:br>
            <a:r>
              <a:rPr lang="en-GB" sz="1700" b="1" dirty="0" smtClean="0">
                <a:solidFill>
                  <a:srgbClr val="7030A0"/>
                </a:solidFill>
              </a:rPr>
              <a:t>(company and how long it's taken)</a:t>
            </a:r>
            <a:r>
              <a:rPr lang="en-GB" sz="1700" dirty="0" smtClean="0"/>
              <a:t/>
            </a:r>
            <a:br>
              <a:rPr lang="en-GB" sz="1700" dirty="0" smtClean="0"/>
            </a:br>
            <a:r>
              <a:rPr lang="en-GB" sz="1700" dirty="0" smtClean="0"/>
              <a:t/>
            </a:r>
            <a:br>
              <a:rPr lang="en-GB" sz="1700" dirty="0" smtClean="0"/>
            </a:br>
            <a:r>
              <a:rPr lang="en-GB" sz="1700" dirty="0" smtClean="0"/>
              <a:t>Too much writing to do? Then get out the Sonic </a:t>
            </a:r>
            <a:r>
              <a:rPr lang="en-GB" sz="1700" dirty="0" err="1" smtClean="0"/>
              <a:t>Handwriter</a:t>
            </a:r>
            <a:r>
              <a:rPr lang="en-GB" sz="1700" dirty="0" smtClean="0"/>
              <a:t>, show it the title, tap in how many pages you want and in a few minutes your writing will be completed with beautiful handwriting. It's as easy as that! </a:t>
            </a:r>
            <a:br>
              <a:rPr lang="en-GB" sz="1700" dirty="0" smtClean="0"/>
            </a:br>
            <a:r>
              <a:rPr lang="en-GB" sz="1700" b="1" dirty="0" smtClean="0">
                <a:solidFill>
                  <a:srgbClr val="7030A0"/>
                </a:solidFill>
              </a:rPr>
              <a:t>(what it does)</a:t>
            </a:r>
            <a:r>
              <a:rPr lang="en-GB" sz="1700" dirty="0" smtClean="0"/>
              <a:t/>
            </a:r>
            <a:br>
              <a:rPr lang="en-GB" sz="1700" dirty="0" smtClean="0"/>
            </a:br>
            <a:r>
              <a:rPr lang="en-GB" sz="1700" dirty="0" smtClean="0"/>
              <a:t/>
            </a:r>
            <a:br>
              <a:rPr lang="en-GB" sz="1700" dirty="0" smtClean="0"/>
            </a:br>
            <a:r>
              <a:rPr lang="en-GB" sz="1700" dirty="0" smtClean="0"/>
              <a:t>However, that's not all! The Sonic </a:t>
            </a:r>
            <a:r>
              <a:rPr lang="en-GB" sz="1700" dirty="0" err="1" smtClean="0"/>
              <a:t>Handwriter</a:t>
            </a:r>
            <a:r>
              <a:rPr lang="en-GB" sz="1700" dirty="0" smtClean="0"/>
              <a:t> has been especially programmed to produce beautiful drawings too. You want a picture of horse, the Sonic </a:t>
            </a:r>
            <a:r>
              <a:rPr lang="en-GB" sz="1700" dirty="0" err="1" smtClean="0"/>
              <a:t>Handwriter</a:t>
            </a:r>
            <a:r>
              <a:rPr lang="en-GB" sz="1700" dirty="0" smtClean="0"/>
              <a:t> draws it. You want a picture of your favourite football star - your Sonic </a:t>
            </a:r>
            <a:r>
              <a:rPr lang="en-GB" sz="1700" dirty="0" err="1" smtClean="0"/>
              <a:t>Handwriter</a:t>
            </a:r>
            <a:r>
              <a:rPr lang="en-GB" sz="1700" dirty="0" smtClean="0"/>
              <a:t> sketches them out in perfect detail. </a:t>
            </a:r>
            <a:br>
              <a:rPr lang="en-GB" sz="1700" dirty="0" smtClean="0"/>
            </a:br>
            <a:r>
              <a:rPr lang="en-GB" sz="1700" b="1" dirty="0" smtClean="0">
                <a:solidFill>
                  <a:srgbClr val="7030A0"/>
                </a:solidFill>
              </a:rPr>
              <a:t>(what else it does)</a:t>
            </a:r>
            <a:endParaRPr lang="en-GB" sz="1700" b="1" dirty="0">
              <a:solidFill>
                <a:srgbClr val="7030A0"/>
              </a:solidFill>
            </a:endParaRPr>
          </a:p>
        </p:txBody>
      </p:sp>
      <p:sp>
        <p:nvSpPr>
          <p:cNvPr id="3" name="Rectangle 2"/>
          <p:cNvSpPr/>
          <p:nvPr/>
        </p:nvSpPr>
        <p:spPr>
          <a:xfrm>
            <a:off x="258052" y="44624"/>
            <a:ext cx="3972754" cy="584775"/>
          </a:xfrm>
          <a:prstGeom prst="rect">
            <a:avLst/>
          </a:prstGeom>
        </p:spPr>
        <p:txBody>
          <a:bodyPr wrap="none">
            <a:spAutoFit/>
          </a:bodyPr>
          <a:lstStyle/>
          <a:p>
            <a:r>
              <a:rPr lang="en-GB" sz="3200" b="1" dirty="0">
                <a:solidFill>
                  <a:srgbClr val="FF0000"/>
                </a:solidFill>
              </a:rPr>
              <a:t>Sonic </a:t>
            </a:r>
            <a:r>
              <a:rPr lang="en-GB" sz="3200" b="1" dirty="0" err="1" smtClean="0">
                <a:solidFill>
                  <a:srgbClr val="FF0000"/>
                </a:solidFill>
              </a:rPr>
              <a:t>Handwriter</a:t>
            </a:r>
            <a:r>
              <a:rPr lang="en-GB" sz="3200" b="1" dirty="0" smtClean="0">
                <a:solidFill>
                  <a:srgbClr val="FF0000"/>
                </a:solidFill>
              </a:rPr>
              <a:t> </a:t>
            </a:r>
            <a:r>
              <a:rPr lang="en-GB" sz="2000" b="1" dirty="0" smtClean="0"/>
              <a:t>Part 1</a:t>
            </a:r>
            <a:endParaRPr lang="en-GB" sz="3200" b="1" dirty="0"/>
          </a:p>
        </p:txBody>
      </p:sp>
      <p:sp>
        <p:nvSpPr>
          <p:cNvPr id="6" name="Rectangle 5"/>
          <p:cNvSpPr/>
          <p:nvPr/>
        </p:nvSpPr>
        <p:spPr>
          <a:xfrm>
            <a:off x="3203848" y="5541087"/>
            <a:ext cx="3096344" cy="1015663"/>
          </a:xfrm>
          <a:prstGeom prst="rect">
            <a:avLst/>
          </a:prstGeom>
        </p:spPr>
        <p:txBody>
          <a:bodyPr wrap="square">
            <a:spAutoFit/>
          </a:bodyPr>
          <a:lstStyle/>
          <a:p>
            <a:r>
              <a:rPr lang="en-GB" sz="1200" b="1" dirty="0"/>
              <a:t>1. Question to draw reader in</a:t>
            </a:r>
            <a:br>
              <a:rPr lang="en-GB" sz="1200" b="1" dirty="0"/>
            </a:br>
            <a:r>
              <a:rPr lang="en-GB" sz="1200" b="1" dirty="0"/>
              <a:t>2. Explain what it does </a:t>
            </a:r>
            <a:br>
              <a:rPr lang="en-GB" sz="1200" b="1" dirty="0"/>
            </a:br>
            <a:r>
              <a:rPr lang="en-GB" sz="1200" b="1" dirty="0"/>
              <a:t>3. Give peoples thoughts and opinions </a:t>
            </a:r>
            <a:br>
              <a:rPr lang="en-GB" sz="1200" b="1" dirty="0"/>
            </a:br>
            <a:r>
              <a:rPr lang="en-GB" sz="1200" b="1" dirty="0"/>
              <a:t>4. What is it made of  </a:t>
            </a:r>
            <a:br>
              <a:rPr lang="en-GB" sz="1200" b="1" dirty="0"/>
            </a:br>
            <a:r>
              <a:rPr lang="en-GB" sz="1200" b="1" dirty="0"/>
              <a:t>5. Make them think they can't live without it</a:t>
            </a:r>
          </a:p>
        </p:txBody>
      </p:sp>
      <p:pic>
        <p:nvPicPr>
          <p:cNvPr id="7" name="Radio Advert Example.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05598" y="5744118"/>
            <a:ext cx="609600" cy="609600"/>
          </a:xfrm>
          <a:prstGeom prst="rect">
            <a:avLst/>
          </a:prstGeom>
        </p:spPr>
      </p:pic>
      <p:pic>
        <p:nvPicPr>
          <p:cNvPr id="8" name="sonic 1.wav">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2314553" y="5744118"/>
            <a:ext cx="609600" cy="609600"/>
          </a:xfrm>
          <a:prstGeom prst="rect">
            <a:avLst/>
          </a:prstGeom>
        </p:spPr>
      </p:pic>
      <p:sp>
        <p:nvSpPr>
          <p:cNvPr id="9" name="TextBox 8"/>
          <p:cNvSpPr txBox="1"/>
          <p:nvPr/>
        </p:nvSpPr>
        <p:spPr>
          <a:xfrm>
            <a:off x="6904923" y="6372084"/>
            <a:ext cx="810950" cy="369332"/>
          </a:xfrm>
          <a:prstGeom prst="rect">
            <a:avLst/>
          </a:prstGeom>
          <a:noFill/>
        </p:spPr>
        <p:txBody>
          <a:bodyPr wrap="square" rtlCol="0">
            <a:spAutoFit/>
          </a:bodyPr>
          <a:lstStyle/>
          <a:p>
            <a:r>
              <a:rPr lang="en-GB" dirty="0" smtClean="0"/>
              <a:t>classic</a:t>
            </a:r>
            <a:endParaRPr lang="en-GB" dirty="0"/>
          </a:p>
        </p:txBody>
      </p:sp>
      <p:sp>
        <p:nvSpPr>
          <p:cNvPr id="10" name="TextBox 9"/>
          <p:cNvSpPr txBox="1"/>
          <p:nvPr/>
        </p:nvSpPr>
        <p:spPr>
          <a:xfrm>
            <a:off x="2051720" y="6372084"/>
            <a:ext cx="915122" cy="369332"/>
          </a:xfrm>
          <a:prstGeom prst="rect">
            <a:avLst/>
          </a:prstGeom>
          <a:noFill/>
        </p:spPr>
        <p:txBody>
          <a:bodyPr wrap="none" rtlCol="0">
            <a:spAutoFit/>
          </a:bodyPr>
          <a:lstStyle/>
          <a:p>
            <a:r>
              <a:rPr lang="en-GB" dirty="0" smtClean="0"/>
              <a:t>analysis</a:t>
            </a:r>
            <a:endParaRPr lang="en-GB" dirty="0"/>
          </a:p>
        </p:txBody>
      </p:sp>
      <p:pic>
        <p:nvPicPr>
          <p:cNvPr id="7169" name="Picture 1"/>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0" b="93363" l="2353" r="100000"/>
                    </a14:imgEffect>
                  </a14:imgLayer>
                </a14:imgProps>
              </a:ext>
              <a:ext uri="{28A0092B-C50C-407E-A947-70E740481C1C}">
                <a14:useLocalDpi xmlns:a14="http://schemas.microsoft.com/office/drawing/2010/main" val="0"/>
              </a:ext>
            </a:extLst>
          </a:blip>
          <a:srcRect/>
          <a:stretch>
            <a:fillRect/>
          </a:stretch>
        </p:blipFill>
        <p:spPr bwMode="auto">
          <a:xfrm>
            <a:off x="5796136" y="169431"/>
            <a:ext cx="2460527" cy="1635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descr="C:\Users\Oliver\Documents\Untitled 45.png">
            <a:hlinkClick r:id="" action="ppaction://hlinkshowjump?jump=nextslide"/>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45032" y="6088841"/>
            <a:ext cx="857521" cy="61596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4897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146"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7538" fill="hold"/>
                                        <p:tgtEl>
                                          <p:spTgt spid="8"/>
                                        </p:tgtEl>
                                      </p:cBhvr>
                                    </p:cmd>
                                  </p:childTnLst>
                                </p:cTn>
                              </p:par>
                            </p:childTnLst>
                          </p:cTn>
                        </p:par>
                      </p:childTnLst>
                    </p:cTn>
                  </p:par>
                </p:childTnLst>
              </p:cTn>
              <p:nextCondLst>
                <p:cond evt="onClick" delay="0">
                  <p:tgtEl>
                    <p:spTgt spid="8"/>
                  </p:tgtEl>
                </p:cond>
              </p:nextCondLst>
            </p:seq>
            <p:audio>
              <p:cMediaNode vol="80000">
                <p:cTn id="13"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6861" y="908720"/>
            <a:ext cx="8525820" cy="4524315"/>
          </a:xfrm>
          <a:prstGeom prst="rect">
            <a:avLst/>
          </a:prstGeom>
        </p:spPr>
        <p:txBody>
          <a:bodyPr wrap="square">
            <a:spAutoFit/>
          </a:bodyPr>
          <a:lstStyle/>
          <a:p>
            <a:r>
              <a:rPr lang="en-GB" sz="1600" dirty="0" smtClean="0"/>
              <a:t>Your </a:t>
            </a:r>
            <a:r>
              <a:rPr lang="en-GB" sz="1600" dirty="0"/>
              <a:t>friends will be amazed when they see </a:t>
            </a:r>
            <a:r>
              <a:rPr lang="en-GB" sz="1600" dirty="0" smtClean="0"/>
              <a:t>what </a:t>
            </a:r>
            <a:r>
              <a:rPr lang="en-GB" sz="1600" dirty="0"/>
              <a:t>you can do </a:t>
            </a:r>
            <a:endParaRPr lang="en-GB" sz="1600" dirty="0" smtClean="0"/>
          </a:p>
          <a:p>
            <a:r>
              <a:rPr lang="en-GB" sz="1600" dirty="0" smtClean="0"/>
              <a:t>with </a:t>
            </a:r>
            <a:r>
              <a:rPr lang="en-GB" sz="1600" dirty="0"/>
              <a:t>the Sonic </a:t>
            </a:r>
            <a:r>
              <a:rPr lang="en-GB" sz="1600" dirty="0" err="1"/>
              <a:t>Handwriter</a:t>
            </a:r>
            <a:r>
              <a:rPr lang="en-GB" sz="1600" dirty="0"/>
              <a:t>.   </a:t>
            </a:r>
            <a:r>
              <a:rPr lang="en-GB" sz="1600" dirty="0" smtClean="0"/>
              <a:t>It's amazing</a:t>
            </a:r>
            <a:r>
              <a:rPr lang="en-GB" sz="1600" dirty="0"/>
              <a:t>!</a:t>
            </a:r>
            <a:br>
              <a:rPr lang="en-GB" sz="1600" dirty="0"/>
            </a:br>
            <a:r>
              <a:rPr lang="en-GB" sz="1600" b="1" dirty="0">
                <a:solidFill>
                  <a:srgbClr val="7030A0"/>
                </a:solidFill>
              </a:rPr>
              <a:t>(what others think of it)</a:t>
            </a:r>
            <a:r>
              <a:rPr lang="en-GB" sz="1600" dirty="0"/>
              <a:t/>
            </a:r>
            <a:br>
              <a:rPr lang="en-GB" sz="1600" dirty="0"/>
            </a:br>
            <a:r>
              <a:rPr lang="en-GB" sz="1600" dirty="0"/>
              <a:t/>
            </a:r>
            <a:br>
              <a:rPr lang="en-GB" sz="1600" dirty="0"/>
            </a:br>
            <a:r>
              <a:rPr lang="en-GB" sz="1600" dirty="0"/>
              <a:t>The Sonic </a:t>
            </a:r>
            <a:r>
              <a:rPr lang="en-GB" sz="1600" dirty="0" err="1"/>
              <a:t>Handwriter</a:t>
            </a:r>
            <a:r>
              <a:rPr lang="en-GB" sz="1600" dirty="0"/>
              <a:t> has been 10 years in the making and is made from strong durable plastics. In recent tests the Sonic </a:t>
            </a:r>
            <a:r>
              <a:rPr lang="en-GB" sz="1600" dirty="0" err="1"/>
              <a:t>Handwriter</a:t>
            </a:r>
            <a:r>
              <a:rPr lang="en-GB" sz="1600" dirty="0"/>
              <a:t> was dropped from a tall building and it still wrote a perfect story when it reached the bottom. There wasn't even a </a:t>
            </a:r>
            <a:r>
              <a:rPr lang="en-GB" sz="1600" dirty="0" smtClean="0"/>
              <a:t>scratch! </a:t>
            </a:r>
            <a:r>
              <a:rPr lang="en-GB" sz="1600" dirty="0"/>
              <a:t/>
            </a:r>
            <a:br>
              <a:rPr lang="en-GB" sz="1600" dirty="0"/>
            </a:br>
            <a:r>
              <a:rPr lang="en-GB" sz="1600" b="1" dirty="0">
                <a:solidFill>
                  <a:srgbClr val="7030A0"/>
                </a:solidFill>
              </a:rPr>
              <a:t>(what it's made of and how strong it is)</a:t>
            </a:r>
            <a:r>
              <a:rPr lang="en-GB" sz="1600" dirty="0"/>
              <a:t/>
            </a:r>
            <a:br>
              <a:rPr lang="en-GB" sz="1600" dirty="0"/>
            </a:br>
            <a:endParaRPr lang="en-GB" sz="1600" dirty="0" smtClean="0"/>
          </a:p>
          <a:p>
            <a:r>
              <a:rPr lang="en-GB" sz="1600" dirty="0" smtClean="0"/>
              <a:t>Don't </a:t>
            </a:r>
            <a:r>
              <a:rPr lang="en-GB" sz="1600" dirty="0"/>
              <a:t>wait for a birthday or Christmas, get down to the shops </a:t>
            </a:r>
            <a:r>
              <a:rPr lang="en-GB" sz="1600" u="sng" dirty="0"/>
              <a:t>now</a:t>
            </a:r>
            <a:r>
              <a:rPr lang="en-GB" sz="1600" dirty="0"/>
              <a:t> and buy one! Parents will be amazed at the educational potential of the Sonic </a:t>
            </a:r>
            <a:r>
              <a:rPr lang="en-GB" sz="1600" dirty="0" err="1"/>
              <a:t>Handwriter</a:t>
            </a:r>
            <a:r>
              <a:rPr lang="en-GB" sz="1600" dirty="0"/>
              <a:t> and stunned at the incredible price of just £99.99. It's the gift of the year and a must-have for young and old!</a:t>
            </a:r>
            <a:br>
              <a:rPr lang="en-GB" sz="1600" dirty="0"/>
            </a:br>
            <a:r>
              <a:rPr lang="en-GB" sz="1600" b="1" dirty="0">
                <a:solidFill>
                  <a:srgbClr val="7030A0"/>
                </a:solidFill>
              </a:rPr>
              <a:t>(rush out, buy one, wow phrases - ONLY price)</a:t>
            </a:r>
            <a:r>
              <a:rPr lang="en-GB" sz="1600" dirty="0"/>
              <a:t/>
            </a:r>
            <a:br>
              <a:rPr lang="en-GB" sz="1600" dirty="0"/>
            </a:br>
            <a:r>
              <a:rPr lang="en-GB" sz="1600" dirty="0"/>
              <a:t/>
            </a:r>
            <a:br>
              <a:rPr lang="en-GB" sz="1600" dirty="0"/>
            </a:br>
            <a:r>
              <a:rPr lang="en-GB" sz="1600" dirty="0"/>
              <a:t>*the pen requires 15 AAA batteries and is not guaranteed to write a story or draw a picture. The Sonic </a:t>
            </a:r>
            <a:r>
              <a:rPr lang="en-GB" sz="1600" dirty="0" err="1"/>
              <a:t>Handwriter</a:t>
            </a:r>
            <a:r>
              <a:rPr lang="en-GB" sz="1600" dirty="0"/>
              <a:t> must be used with adult supervision and must not be used by children under 18. Prices may vary.</a:t>
            </a:r>
            <a:br>
              <a:rPr lang="en-GB" sz="1600" dirty="0"/>
            </a:br>
            <a:r>
              <a:rPr lang="en-GB" sz="1600" b="1" dirty="0">
                <a:solidFill>
                  <a:srgbClr val="7030A0"/>
                </a:solidFill>
              </a:rPr>
              <a:t>(small print)</a:t>
            </a:r>
          </a:p>
        </p:txBody>
      </p:sp>
      <p:sp>
        <p:nvSpPr>
          <p:cNvPr id="5" name="Rectangle 4"/>
          <p:cNvSpPr/>
          <p:nvPr/>
        </p:nvSpPr>
        <p:spPr>
          <a:xfrm>
            <a:off x="356861" y="170161"/>
            <a:ext cx="4065728" cy="584775"/>
          </a:xfrm>
          <a:prstGeom prst="rect">
            <a:avLst/>
          </a:prstGeom>
        </p:spPr>
        <p:txBody>
          <a:bodyPr wrap="none">
            <a:spAutoFit/>
          </a:bodyPr>
          <a:lstStyle/>
          <a:p>
            <a:r>
              <a:rPr lang="en-GB" sz="3200" b="1" dirty="0">
                <a:solidFill>
                  <a:srgbClr val="FF0000"/>
                </a:solidFill>
              </a:rPr>
              <a:t>Sonic </a:t>
            </a:r>
            <a:r>
              <a:rPr lang="en-GB" sz="3200" b="1" dirty="0" err="1" smtClean="0">
                <a:solidFill>
                  <a:srgbClr val="FF0000"/>
                </a:solidFill>
              </a:rPr>
              <a:t>Handwriter</a:t>
            </a:r>
            <a:r>
              <a:rPr lang="en-GB" sz="3200" b="1" dirty="0" smtClean="0">
                <a:solidFill>
                  <a:srgbClr val="FF0000"/>
                </a:solidFill>
              </a:rPr>
              <a:t>  </a:t>
            </a:r>
            <a:r>
              <a:rPr lang="en-GB" sz="2000" b="1" dirty="0" smtClean="0"/>
              <a:t>Part 2</a:t>
            </a:r>
            <a:endParaRPr lang="en-GB" sz="3200" b="1" dirty="0"/>
          </a:p>
        </p:txBody>
      </p:sp>
      <p:sp>
        <p:nvSpPr>
          <p:cNvPr id="6" name="Rectangle 5"/>
          <p:cNvSpPr/>
          <p:nvPr/>
        </p:nvSpPr>
        <p:spPr>
          <a:xfrm>
            <a:off x="3255640" y="5527810"/>
            <a:ext cx="3366120" cy="1015663"/>
          </a:xfrm>
          <a:prstGeom prst="rect">
            <a:avLst/>
          </a:prstGeom>
        </p:spPr>
        <p:txBody>
          <a:bodyPr wrap="square">
            <a:spAutoFit/>
          </a:bodyPr>
          <a:lstStyle/>
          <a:p>
            <a:r>
              <a:rPr lang="en-GB" sz="1200" b="1" dirty="0"/>
              <a:t>1. Question to draw reader in</a:t>
            </a:r>
            <a:br>
              <a:rPr lang="en-GB" sz="1200" b="1" dirty="0"/>
            </a:br>
            <a:r>
              <a:rPr lang="en-GB" sz="1200" b="1" dirty="0"/>
              <a:t>2. Explain what it does </a:t>
            </a:r>
            <a:br>
              <a:rPr lang="en-GB" sz="1200" b="1" dirty="0"/>
            </a:br>
            <a:r>
              <a:rPr lang="en-GB" sz="1200" b="1" dirty="0"/>
              <a:t>3. Give peoples thoughts and opinions </a:t>
            </a:r>
            <a:br>
              <a:rPr lang="en-GB" sz="1200" b="1" dirty="0"/>
            </a:br>
            <a:r>
              <a:rPr lang="en-GB" sz="1200" b="1" dirty="0"/>
              <a:t>4. What is it made of  </a:t>
            </a:r>
            <a:br>
              <a:rPr lang="en-GB" sz="1200" b="1" dirty="0"/>
            </a:br>
            <a:r>
              <a:rPr lang="en-GB" sz="1200" b="1" dirty="0"/>
              <a:t>5. Make them think they can't live without it</a:t>
            </a:r>
          </a:p>
        </p:txBody>
      </p:sp>
      <p:pic>
        <p:nvPicPr>
          <p:cNvPr id="8" name="sonic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034212" y="5730841"/>
            <a:ext cx="609600" cy="609600"/>
          </a:xfrm>
          <a:prstGeom prst="rect">
            <a:avLst/>
          </a:prstGeom>
        </p:spPr>
      </p:pic>
      <p:sp>
        <p:nvSpPr>
          <p:cNvPr id="10" name="TextBox 9"/>
          <p:cNvSpPr txBox="1"/>
          <p:nvPr/>
        </p:nvSpPr>
        <p:spPr>
          <a:xfrm>
            <a:off x="1835696" y="6358808"/>
            <a:ext cx="915122" cy="369332"/>
          </a:xfrm>
          <a:prstGeom prst="rect">
            <a:avLst/>
          </a:prstGeom>
          <a:noFill/>
        </p:spPr>
        <p:txBody>
          <a:bodyPr wrap="none" rtlCol="0">
            <a:spAutoFit/>
          </a:bodyPr>
          <a:lstStyle/>
          <a:p>
            <a:r>
              <a:rPr lang="en-GB" dirty="0" smtClean="0"/>
              <a:t>analysis</a:t>
            </a:r>
            <a:endParaRPr lang="en-GB" dirty="0"/>
          </a:p>
        </p:txBody>
      </p:sp>
      <p:pic>
        <p:nvPicPr>
          <p:cNvPr id="11" name="Picture 1"/>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93363" l="2353" r="100000"/>
                    </a14:imgEffect>
                  </a14:imgLayer>
                </a14:imgProps>
              </a:ext>
              <a:ext uri="{28A0092B-C50C-407E-A947-70E740481C1C}">
                <a14:useLocalDpi xmlns:a14="http://schemas.microsoft.com/office/drawing/2010/main" val="0"/>
              </a:ext>
            </a:extLst>
          </a:blip>
          <a:srcRect/>
          <a:stretch>
            <a:fillRect/>
          </a:stretch>
        </p:blipFill>
        <p:spPr bwMode="auto">
          <a:xfrm>
            <a:off x="5724128" y="170160"/>
            <a:ext cx="2460527" cy="1635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a:hlinkClick r:id="rId7" action="ppaction://hlinksldjump"/>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3296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2488"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3185" y="1124744"/>
            <a:ext cx="8349371" cy="4247317"/>
          </a:xfrm>
          <a:prstGeom prst="rect">
            <a:avLst/>
          </a:prstGeom>
        </p:spPr>
        <p:txBody>
          <a:bodyPr wrap="square">
            <a:spAutoFit/>
          </a:bodyPr>
          <a:lstStyle/>
          <a:p>
            <a:r>
              <a:rPr lang="en-GB" sz="1500" dirty="0"/>
              <a:t>Do you get bored of having to walk to school? </a:t>
            </a:r>
            <a:endParaRPr lang="en-GB" sz="1500" dirty="0" smtClean="0"/>
          </a:p>
          <a:p>
            <a:r>
              <a:rPr lang="en-GB" sz="1500" dirty="0" smtClean="0"/>
              <a:t>Do you feel your legs getting </a:t>
            </a:r>
            <a:r>
              <a:rPr lang="en-GB" sz="1500" dirty="0"/>
              <a:t>tired during PE? </a:t>
            </a:r>
            <a:br>
              <a:rPr lang="en-GB" sz="1500" dirty="0"/>
            </a:br>
            <a:r>
              <a:rPr lang="en-GB" sz="1500" b="1" dirty="0">
                <a:solidFill>
                  <a:srgbClr val="7030A0"/>
                </a:solidFill>
              </a:rPr>
              <a:t>(Questions to draw in the reader)</a:t>
            </a:r>
            <a:r>
              <a:rPr lang="en-GB" sz="1500" dirty="0"/>
              <a:t/>
            </a:r>
            <a:br>
              <a:rPr lang="en-GB" sz="1500" dirty="0"/>
            </a:br>
            <a:r>
              <a:rPr lang="en-GB" sz="1500" dirty="0"/>
              <a:t/>
            </a:r>
            <a:br>
              <a:rPr lang="en-GB" sz="1500" dirty="0"/>
            </a:br>
            <a:r>
              <a:rPr lang="en-GB" sz="1500" dirty="0" smtClean="0"/>
              <a:t>If the answer’s yes -  </a:t>
            </a:r>
            <a:r>
              <a:rPr lang="en-GB" sz="1500" dirty="0" err="1" smtClean="0"/>
              <a:t>Tomy</a:t>
            </a:r>
            <a:r>
              <a:rPr lang="en-GB" sz="1500" dirty="0" smtClean="0"/>
              <a:t> will solve all </a:t>
            </a:r>
            <a:r>
              <a:rPr lang="en-GB" sz="1500" dirty="0"/>
              <a:t>your </a:t>
            </a:r>
            <a:r>
              <a:rPr lang="en-GB" sz="1500" dirty="0" smtClean="0"/>
              <a:t>problems. The </a:t>
            </a:r>
            <a:r>
              <a:rPr lang="en-GB" sz="1500" dirty="0"/>
              <a:t>Jet </a:t>
            </a:r>
            <a:r>
              <a:rPr lang="en-GB" sz="1500" dirty="0" smtClean="0"/>
              <a:t>Skate ZX9 </a:t>
            </a:r>
            <a:r>
              <a:rPr lang="en-GB" sz="1500" dirty="0"/>
              <a:t>has been in development for more than 5 </a:t>
            </a:r>
            <a:r>
              <a:rPr lang="en-GB" sz="1500" dirty="0" smtClean="0"/>
              <a:t>years</a:t>
            </a:r>
            <a:r>
              <a:rPr lang="en-GB" sz="1500" dirty="0"/>
              <a:t> </a:t>
            </a:r>
            <a:r>
              <a:rPr lang="en-GB" sz="1500" dirty="0" smtClean="0"/>
              <a:t>and has been thoroughly tested by Olympic athletes on the busiest of roads. </a:t>
            </a:r>
            <a:r>
              <a:rPr lang="en-GB" sz="1500" dirty="0"/>
              <a:t>As a result </a:t>
            </a:r>
            <a:r>
              <a:rPr lang="en-GB" sz="1500" dirty="0" smtClean="0"/>
              <a:t>when you use the Jet </a:t>
            </a:r>
            <a:r>
              <a:rPr lang="en-GB" sz="1500" dirty="0" err="1" smtClean="0"/>
              <a:t>Skaye</a:t>
            </a:r>
            <a:r>
              <a:rPr lang="en-GB" sz="1500" dirty="0" smtClean="0"/>
              <a:t> ZX9 you will </a:t>
            </a:r>
            <a:r>
              <a:rPr lang="en-GB" sz="1500" dirty="0"/>
              <a:t>always arrive safely at school, on time and with minimal effort.</a:t>
            </a:r>
            <a:br>
              <a:rPr lang="en-GB" sz="1500" dirty="0"/>
            </a:br>
            <a:r>
              <a:rPr lang="en-GB" sz="1500" dirty="0">
                <a:solidFill>
                  <a:srgbClr val="7030A0"/>
                </a:solidFill>
              </a:rPr>
              <a:t>(</a:t>
            </a:r>
            <a:r>
              <a:rPr lang="en-GB" sz="1500" b="1" dirty="0">
                <a:solidFill>
                  <a:srgbClr val="7030A0"/>
                </a:solidFill>
              </a:rPr>
              <a:t>Company and how long in the making)</a:t>
            </a:r>
            <a:r>
              <a:rPr lang="en-GB" sz="1500" dirty="0"/>
              <a:t/>
            </a:r>
            <a:br>
              <a:rPr lang="en-GB" sz="1500" dirty="0"/>
            </a:br>
            <a:r>
              <a:rPr lang="en-GB" sz="1500" dirty="0"/>
              <a:t/>
            </a:r>
            <a:br>
              <a:rPr lang="en-GB" sz="1500" dirty="0"/>
            </a:br>
            <a:r>
              <a:rPr lang="en-GB" sz="1500" dirty="0"/>
              <a:t>Are you tired of walking to and from school? Are you sometimes late for class? Not any more with the 'Jet </a:t>
            </a:r>
            <a:r>
              <a:rPr lang="en-GB" sz="1500" dirty="0" smtClean="0"/>
              <a:t>Skate ZX9'! </a:t>
            </a:r>
            <a:r>
              <a:rPr lang="en-GB" sz="1500" dirty="0"/>
              <a:t>Yes, the Jet </a:t>
            </a:r>
            <a:r>
              <a:rPr lang="en-GB" sz="1500" dirty="0" smtClean="0"/>
              <a:t>Skate ZX9 </a:t>
            </a:r>
            <a:r>
              <a:rPr lang="en-GB" sz="1500" dirty="0"/>
              <a:t>will make sure that you will arrive at school, on time without breaking sweat.  </a:t>
            </a:r>
            <a:r>
              <a:rPr lang="en-GB" sz="1500" dirty="0" smtClean="0"/>
              <a:t>Not </a:t>
            </a:r>
            <a:r>
              <a:rPr lang="en-GB" sz="1500" dirty="0"/>
              <a:t>only that, you'll be the envy of all your friends as well! Yes, it really is that </a:t>
            </a:r>
            <a:r>
              <a:rPr lang="en-GB" sz="1500" dirty="0" smtClean="0"/>
              <a:t>fantastic</a:t>
            </a:r>
            <a:r>
              <a:rPr lang="en-GB" sz="1500" dirty="0"/>
              <a:t>!</a:t>
            </a:r>
            <a:br>
              <a:rPr lang="en-GB" sz="1500" dirty="0"/>
            </a:br>
            <a:r>
              <a:rPr lang="en-GB" sz="1500" dirty="0" smtClean="0"/>
              <a:t>However</a:t>
            </a:r>
            <a:r>
              <a:rPr lang="en-GB" sz="1500" dirty="0"/>
              <a:t>, it doesn't stop there. Just simply programme in your required destination into the on-board computer and the Jet </a:t>
            </a:r>
            <a:r>
              <a:rPr lang="en-GB" sz="1500" dirty="0" smtClean="0"/>
              <a:t>Skate ZX9  </a:t>
            </a:r>
            <a:r>
              <a:rPr lang="en-GB" sz="1500" dirty="0"/>
              <a:t>will </a:t>
            </a:r>
            <a:r>
              <a:rPr lang="en-GB" sz="1500" dirty="0" smtClean="0"/>
              <a:t>take </a:t>
            </a:r>
            <a:r>
              <a:rPr lang="en-GB" sz="1500" dirty="0"/>
              <a:t>you there promptly and in style! Turn up to the end of year disco on your Jet </a:t>
            </a:r>
            <a:r>
              <a:rPr lang="en-GB" sz="1500" dirty="0" smtClean="0"/>
              <a:t>Skate ZX9 or make </a:t>
            </a:r>
            <a:r>
              <a:rPr lang="en-GB" sz="1500" dirty="0"/>
              <a:t>an entrance at a friends </a:t>
            </a:r>
            <a:r>
              <a:rPr lang="en-GB" sz="1500" dirty="0" smtClean="0"/>
              <a:t>birthday. The choices are unlimited.</a:t>
            </a:r>
            <a:r>
              <a:rPr lang="en-GB" sz="1500" dirty="0"/>
              <a:t/>
            </a:r>
            <a:br>
              <a:rPr lang="en-GB" sz="1500" dirty="0"/>
            </a:br>
            <a:r>
              <a:rPr lang="en-GB" sz="1500" dirty="0"/>
              <a:t>Parents too. Imagine not having to drive your child </a:t>
            </a:r>
            <a:r>
              <a:rPr lang="en-GB" sz="1500" dirty="0" smtClean="0"/>
              <a:t>around! </a:t>
            </a:r>
            <a:r>
              <a:rPr lang="en-GB" sz="1500" dirty="0"/>
              <a:t>Gone </a:t>
            </a:r>
            <a:r>
              <a:rPr lang="en-GB" sz="1500" dirty="0" smtClean="0"/>
              <a:t>are the </a:t>
            </a:r>
            <a:r>
              <a:rPr lang="en-GB" sz="1500" dirty="0"/>
              <a:t>days of the school run or even waiting for </a:t>
            </a:r>
            <a:r>
              <a:rPr lang="en-GB" sz="1500" dirty="0" smtClean="0"/>
              <a:t>a club to finish. </a:t>
            </a:r>
            <a:r>
              <a:rPr lang="en-GB" sz="1500" dirty="0"/>
              <a:t>Yes the Jet </a:t>
            </a:r>
            <a:r>
              <a:rPr lang="en-GB" sz="1500" dirty="0" smtClean="0"/>
              <a:t>Skate ZX9 </a:t>
            </a:r>
            <a:r>
              <a:rPr lang="en-GB" sz="1500" dirty="0"/>
              <a:t>is truly life changing! </a:t>
            </a:r>
            <a:br>
              <a:rPr lang="en-GB" sz="1500" dirty="0"/>
            </a:br>
            <a:r>
              <a:rPr lang="en-GB" sz="1500" dirty="0">
                <a:solidFill>
                  <a:srgbClr val="7030A0"/>
                </a:solidFill>
              </a:rPr>
              <a:t> </a:t>
            </a:r>
            <a:r>
              <a:rPr lang="en-GB" sz="1500" b="1" dirty="0">
                <a:solidFill>
                  <a:srgbClr val="7030A0"/>
                </a:solidFill>
              </a:rPr>
              <a:t>(What it does</a:t>
            </a:r>
            <a:r>
              <a:rPr lang="en-GB" sz="1500" b="1" dirty="0" smtClean="0">
                <a:solidFill>
                  <a:srgbClr val="7030A0"/>
                </a:solidFill>
              </a:rPr>
              <a:t>)</a:t>
            </a:r>
            <a:endParaRPr lang="en-GB" sz="1500" b="1" dirty="0">
              <a:solidFill>
                <a:srgbClr val="7030A0"/>
              </a:solidFill>
            </a:endParaRPr>
          </a:p>
        </p:txBody>
      </p:sp>
      <p:sp>
        <p:nvSpPr>
          <p:cNvPr id="4" name="Rectangle 3"/>
          <p:cNvSpPr/>
          <p:nvPr/>
        </p:nvSpPr>
        <p:spPr>
          <a:xfrm>
            <a:off x="2555776" y="5527811"/>
            <a:ext cx="3366120" cy="1015663"/>
          </a:xfrm>
          <a:prstGeom prst="rect">
            <a:avLst/>
          </a:prstGeom>
        </p:spPr>
        <p:txBody>
          <a:bodyPr wrap="square">
            <a:spAutoFit/>
          </a:bodyPr>
          <a:lstStyle/>
          <a:p>
            <a:r>
              <a:rPr lang="en-GB" sz="1200" b="1" dirty="0"/>
              <a:t>1. Question to draw reader in</a:t>
            </a:r>
            <a:br>
              <a:rPr lang="en-GB" sz="1200" b="1" dirty="0"/>
            </a:br>
            <a:r>
              <a:rPr lang="en-GB" sz="1200" b="1" dirty="0"/>
              <a:t>2. Explain what it does </a:t>
            </a:r>
            <a:br>
              <a:rPr lang="en-GB" sz="1200" b="1" dirty="0"/>
            </a:br>
            <a:r>
              <a:rPr lang="en-GB" sz="1200" b="1" dirty="0"/>
              <a:t>3. Give peoples thoughts and opinions </a:t>
            </a:r>
            <a:br>
              <a:rPr lang="en-GB" sz="1200" b="1" dirty="0"/>
            </a:br>
            <a:r>
              <a:rPr lang="en-GB" sz="1200" b="1" dirty="0"/>
              <a:t>4. What is it made of  </a:t>
            </a:r>
            <a:br>
              <a:rPr lang="en-GB" sz="1200" b="1" dirty="0"/>
            </a:br>
            <a:r>
              <a:rPr lang="en-GB" sz="1200" b="1" dirty="0"/>
              <a:t>5. Make them think they can't live without it</a:t>
            </a:r>
          </a:p>
        </p:txBody>
      </p:sp>
      <p:sp>
        <p:nvSpPr>
          <p:cNvPr id="5" name="Rectangle 4"/>
          <p:cNvSpPr/>
          <p:nvPr/>
        </p:nvSpPr>
        <p:spPr>
          <a:xfrm>
            <a:off x="404812" y="188639"/>
            <a:ext cx="5533694" cy="584775"/>
          </a:xfrm>
          <a:prstGeom prst="rect">
            <a:avLst/>
          </a:prstGeom>
        </p:spPr>
        <p:txBody>
          <a:bodyPr wrap="none">
            <a:spAutoFit/>
          </a:bodyPr>
          <a:lstStyle/>
          <a:p>
            <a:r>
              <a:rPr lang="en-GB" sz="3200" b="1" dirty="0" smtClean="0">
                <a:solidFill>
                  <a:srgbClr val="FF0000"/>
                </a:solidFill>
              </a:rPr>
              <a:t>The Amazing Jet Skate ZX9 </a:t>
            </a:r>
            <a:r>
              <a:rPr lang="en-GB" sz="2000" b="1" dirty="0" smtClean="0"/>
              <a:t>Part 1</a:t>
            </a:r>
            <a:endParaRPr lang="en-GB" sz="3200" b="1" dirty="0"/>
          </a:p>
        </p:txBody>
      </p:sp>
      <p:pic>
        <p:nvPicPr>
          <p:cNvPr id="6" name="jet 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228184" y="5223011"/>
            <a:ext cx="609600" cy="609600"/>
          </a:xfrm>
          <a:prstGeom prst="rect">
            <a:avLst/>
          </a:prstGeom>
        </p:spPr>
      </p:pic>
      <p:pic>
        <p:nvPicPr>
          <p:cNvPr id="7"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162208"/>
            <a:ext cx="1491471" cy="16548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descr="C:\Users\Oliver\Documents\Untitled 45.png">
            <a:hlinkClick r:id="" action="ppaction://hlinkshowjump?jump=nextslid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45032" y="6088841"/>
            <a:ext cx="857521" cy="61596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hlinkClick r:id="rId7" action="ppaction://hlinksldjump"/>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9322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625"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9678" y="2420888"/>
            <a:ext cx="8568952" cy="3000821"/>
          </a:xfrm>
          <a:prstGeom prst="rect">
            <a:avLst/>
          </a:prstGeom>
        </p:spPr>
        <p:txBody>
          <a:bodyPr wrap="square">
            <a:spAutoFit/>
          </a:bodyPr>
          <a:lstStyle/>
          <a:p>
            <a:r>
              <a:rPr lang="en-GB" sz="1500" dirty="0" smtClean="0"/>
              <a:t>The Jet Skate ZX9 is made from the most  technologically </a:t>
            </a:r>
            <a:r>
              <a:rPr lang="en-GB" sz="1500" dirty="0"/>
              <a:t>advanced materials </a:t>
            </a:r>
            <a:r>
              <a:rPr lang="en-GB" sz="1500" dirty="0" smtClean="0"/>
              <a:t> which make it strong</a:t>
            </a:r>
            <a:r>
              <a:rPr lang="en-GB" sz="1500" dirty="0"/>
              <a:t>, safe and reliable. In a recent </a:t>
            </a:r>
            <a:r>
              <a:rPr lang="en-GB" sz="1500" dirty="0" smtClean="0"/>
              <a:t>test, </a:t>
            </a:r>
            <a:r>
              <a:rPr lang="en-GB" sz="1500" dirty="0"/>
              <a:t>the Jet Skate </a:t>
            </a:r>
            <a:r>
              <a:rPr lang="en-GB" sz="1500" dirty="0" smtClean="0"/>
              <a:t>ZX9 was </a:t>
            </a:r>
            <a:r>
              <a:rPr lang="en-GB" sz="1500" dirty="0"/>
              <a:t>run over by a test-lorry </a:t>
            </a:r>
            <a:r>
              <a:rPr lang="en-GB" sz="1500" dirty="0" smtClean="0"/>
              <a:t>and </a:t>
            </a:r>
            <a:r>
              <a:rPr lang="en-GB" sz="1500" dirty="0"/>
              <a:t>survived without </a:t>
            </a:r>
            <a:r>
              <a:rPr lang="en-GB" sz="1500" dirty="0" smtClean="0"/>
              <a:t>even a scratch. </a:t>
            </a:r>
            <a:r>
              <a:rPr lang="en-GB" sz="1500" dirty="0"/>
              <a:t>T</a:t>
            </a:r>
            <a:r>
              <a:rPr lang="en-GB" sz="1500" dirty="0" smtClean="0"/>
              <a:t>he lorry driver was so impressed by the Jet Skate ZX9 – he took it home. Unbelievable! </a:t>
            </a:r>
            <a:r>
              <a:rPr lang="en-GB" sz="1500" b="1" dirty="0" smtClean="0">
                <a:solidFill>
                  <a:srgbClr val="7030A0"/>
                </a:solidFill>
              </a:rPr>
              <a:t>(What </a:t>
            </a:r>
            <a:r>
              <a:rPr lang="en-GB" sz="1500" b="1" dirty="0">
                <a:solidFill>
                  <a:srgbClr val="7030A0"/>
                </a:solidFill>
              </a:rPr>
              <a:t>is it made of)</a:t>
            </a:r>
            <a:r>
              <a:rPr lang="en-GB" sz="1500" dirty="0"/>
              <a:t/>
            </a:r>
            <a:br>
              <a:rPr lang="en-GB" sz="1500" dirty="0"/>
            </a:br>
            <a:r>
              <a:rPr lang="en-GB" sz="1500" dirty="0"/>
              <a:t/>
            </a:r>
            <a:br>
              <a:rPr lang="en-GB" sz="1500" dirty="0"/>
            </a:br>
            <a:r>
              <a:rPr lang="en-GB" sz="1500" dirty="0"/>
              <a:t>Yes, this is the must have transportation system for every child! Don't wait for a birthday or even Christmas, go down to your local Supermarket and buy one today. You will never arrive late again and not only that you'll arrive in style. All this for the incredible price of just £49.99, yes £49.99! This makes it the must have gift of the year!</a:t>
            </a:r>
            <a:br>
              <a:rPr lang="en-GB" sz="1500" dirty="0"/>
            </a:br>
            <a:r>
              <a:rPr lang="en-GB" sz="1500" b="1" dirty="0">
                <a:solidFill>
                  <a:srgbClr val="7030A0"/>
                </a:solidFill>
              </a:rPr>
              <a:t>('Can't live without one' phrase and price)</a:t>
            </a:r>
            <a:r>
              <a:rPr lang="en-GB" sz="1500" dirty="0"/>
              <a:t/>
            </a:r>
            <a:br>
              <a:rPr lang="en-GB" sz="1500" dirty="0"/>
            </a:br>
            <a:r>
              <a:rPr lang="en-GB" sz="1500" dirty="0"/>
              <a:t/>
            </a:r>
            <a:br>
              <a:rPr lang="en-GB" sz="1500" dirty="0"/>
            </a:br>
            <a:r>
              <a:rPr lang="en-GB" sz="1200" dirty="0"/>
              <a:t>*the jet skate </a:t>
            </a:r>
            <a:r>
              <a:rPr lang="en-GB" sz="1200" dirty="0" smtClean="0"/>
              <a:t>ZX9 requires </a:t>
            </a:r>
            <a:r>
              <a:rPr lang="en-GB" sz="1200" dirty="0"/>
              <a:t>15 AAA batteries and is not always guaranteed to arrive you at your destination on time. The Jet Skate </a:t>
            </a:r>
            <a:r>
              <a:rPr lang="en-GB" sz="1200" dirty="0" smtClean="0"/>
              <a:t>ZX9 must </a:t>
            </a:r>
            <a:r>
              <a:rPr lang="en-GB" sz="1200" dirty="0"/>
              <a:t>be used with adult supervision and must not be used by children under 18. Prices may vary.</a:t>
            </a:r>
            <a:r>
              <a:rPr lang="en-GB" sz="1500" dirty="0"/>
              <a:t/>
            </a:r>
            <a:br>
              <a:rPr lang="en-GB" sz="1500" dirty="0"/>
            </a:br>
            <a:r>
              <a:rPr lang="en-GB" sz="1500" b="1" dirty="0">
                <a:solidFill>
                  <a:srgbClr val="7030A0"/>
                </a:solidFill>
              </a:rPr>
              <a:t>(small print</a:t>
            </a:r>
            <a:r>
              <a:rPr lang="en-GB" sz="1500" b="1" dirty="0" smtClean="0">
                <a:solidFill>
                  <a:srgbClr val="7030A0"/>
                </a:solidFill>
              </a:rPr>
              <a:t>)</a:t>
            </a:r>
            <a:endParaRPr lang="en-GB" sz="1500" b="1" dirty="0">
              <a:solidFill>
                <a:srgbClr val="7030A0"/>
              </a:solidFill>
            </a:endParaRPr>
          </a:p>
        </p:txBody>
      </p:sp>
      <p:sp>
        <p:nvSpPr>
          <p:cNvPr id="4" name="Rectangle 3"/>
          <p:cNvSpPr/>
          <p:nvPr/>
        </p:nvSpPr>
        <p:spPr>
          <a:xfrm>
            <a:off x="2555776" y="5527811"/>
            <a:ext cx="3366120" cy="1015663"/>
          </a:xfrm>
          <a:prstGeom prst="rect">
            <a:avLst/>
          </a:prstGeom>
        </p:spPr>
        <p:txBody>
          <a:bodyPr wrap="square">
            <a:spAutoFit/>
          </a:bodyPr>
          <a:lstStyle/>
          <a:p>
            <a:r>
              <a:rPr lang="en-GB" sz="1200" b="1" dirty="0"/>
              <a:t>1. Question to draw reader in</a:t>
            </a:r>
            <a:br>
              <a:rPr lang="en-GB" sz="1200" b="1" dirty="0"/>
            </a:br>
            <a:r>
              <a:rPr lang="en-GB" sz="1200" b="1" dirty="0"/>
              <a:t>2. Explain what it does </a:t>
            </a:r>
            <a:br>
              <a:rPr lang="en-GB" sz="1200" b="1" dirty="0"/>
            </a:br>
            <a:r>
              <a:rPr lang="en-GB" sz="1200" b="1" dirty="0"/>
              <a:t>3. Give peoples thoughts and opinions </a:t>
            </a:r>
            <a:br>
              <a:rPr lang="en-GB" sz="1200" b="1" dirty="0"/>
            </a:br>
            <a:r>
              <a:rPr lang="en-GB" sz="1200" b="1" dirty="0"/>
              <a:t>4. What is it made of  </a:t>
            </a:r>
            <a:br>
              <a:rPr lang="en-GB" sz="1200" b="1" dirty="0"/>
            </a:br>
            <a:r>
              <a:rPr lang="en-GB" sz="1200" b="1" dirty="0"/>
              <a:t>5. Make them think they can't live without it</a:t>
            </a:r>
          </a:p>
        </p:txBody>
      </p:sp>
      <p:sp>
        <p:nvSpPr>
          <p:cNvPr id="5" name="Rectangle 4"/>
          <p:cNvSpPr/>
          <p:nvPr/>
        </p:nvSpPr>
        <p:spPr>
          <a:xfrm>
            <a:off x="309678" y="180330"/>
            <a:ext cx="5533694" cy="584775"/>
          </a:xfrm>
          <a:prstGeom prst="rect">
            <a:avLst/>
          </a:prstGeom>
        </p:spPr>
        <p:txBody>
          <a:bodyPr wrap="none">
            <a:spAutoFit/>
          </a:bodyPr>
          <a:lstStyle/>
          <a:p>
            <a:r>
              <a:rPr lang="en-GB" sz="3200" b="1" dirty="0" smtClean="0">
                <a:solidFill>
                  <a:srgbClr val="FF0000"/>
                </a:solidFill>
              </a:rPr>
              <a:t>The Amazing Jet Skate ZX9 </a:t>
            </a:r>
            <a:r>
              <a:rPr lang="en-GB" sz="2000" b="1" dirty="0" smtClean="0"/>
              <a:t>Part 2</a:t>
            </a:r>
            <a:endParaRPr lang="en-GB" sz="2000" b="1" dirty="0"/>
          </a:p>
        </p:txBody>
      </p:sp>
      <p:pic>
        <p:nvPicPr>
          <p:cNvPr id="2" name="jet skate 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84168" y="5301208"/>
            <a:ext cx="609600" cy="609600"/>
          </a:xfrm>
          <a:prstGeom prst="rect">
            <a:avLst/>
          </a:prstGeom>
        </p:spPr>
      </p:pic>
      <p:pic>
        <p:nvPicPr>
          <p:cNvPr id="9217"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182098"/>
            <a:ext cx="1824660" cy="20245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309678" y="836712"/>
            <a:ext cx="6462464" cy="1477328"/>
          </a:xfrm>
          <a:prstGeom prst="rect">
            <a:avLst/>
          </a:prstGeom>
        </p:spPr>
        <p:txBody>
          <a:bodyPr wrap="square">
            <a:spAutoFit/>
          </a:bodyPr>
          <a:lstStyle/>
          <a:p>
            <a:r>
              <a:rPr lang="en-GB" sz="1500" dirty="0" smtClean="0"/>
              <a:t>Experiments have been carried out by experts on the Jet skate ZX9 over a period of 5 years. The conclusions prove that the Jet Skate ZX9 is a revolutionary product that is about to change the way that children travel. Forever! Teachers believe that the Jet Skate ZX9 will result in the end of the late marks in the register and children being tired during lessons- imagine that!</a:t>
            </a:r>
            <a:br>
              <a:rPr lang="en-GB" sz="1500" dirty="0" smtClean="0"/>
            </a:br>
            <a:r>
              <a:rPr lang="en-GB" sz="1500" b="1" dirty="0" smtClean="0">
                <a:solidFill>
                  <a:srgbClr val="7030A0"/>
                </a:solidFill>
              </a:rPr>
              <a:t>(Peoples Opinions)</a:t>
            </a:r>
            <a:endParaRPr lang="en-GB" sz="1500" dirty="0"/>
          </a:p>
        </p:txBody>
      </p:sp>
      <p:pic>
        <p:nvPicPr>
          <p:cNvPr id="9" name="Picture 2">
            <a:hlinkClick r:id="rId6" action="ppaction://hlinksldjump"/>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8635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755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5343" y="911666"/>
            <a:ext cx="8712968" cy="4478149"/>
          </a:xfrm>
          <a:prstGeom prst="rect">
            <a:avLst/>
          </a:prstGeom>
        </p:spPr>
        <p:txBody>
          <a:bodyPr wrap="square">
            <a:spAutoFit/>
          </a:bodyPr>
          <a:lstStyle/>
          <a:p>
            <a:r>
              <a:rPr lang="en-GB" sz="1500" dirty="0" smtClean="0"/>
              <a:t>Teachers! - Are you fed up with the same faces sat in your classroom? </a:t>
            </a:r>
          </a:p>
          <a:p>
            <a:r>
              <a:rPr lang="en-GB" sz="1500" dirty="0" smtClean="0"/>
              <a:t>Do you wish you had a brand new set of pupils? </a:t>
            </a:r>
            <a:r>
              <a:rPr lang="en-GB" sz="1500" b="1" dirty="0" smtClean="0">
                <a:solidFill>
                  <a:srgbClr val="7030A0"/>
                </a:solidFill>
              </a:rPr>
              <a:t>(Questions to draw in the reader)</a:t>
            </a:r>
            <a:r>
              <a:rPr lang="en-GB" sz="1500" dirty="0" smtClean="0"/>
              <a:t/>
            </a:r>
            <a:br>
              <a:rPr lang="en-GB" sz="1500" dirty="0" smtClean="0"/>
            </a:br>
            <a:r>
              <a:rPr lang="en-GB" sz="1500" dirty="0" smtClean="0"/>
              <a:t/>
            </a:r>
            <a:br>
              <a:rPr lang="en-GB" sz="1500" dirty="0" smtClean="0"/>
            </a:br>
            <a:r>
              <a:rPr lang="en-GB" sz="1500" dirty="0" smtClean="0"/>
              <a:t>Well now you can, because Classroom Removals has developed the new Class x4000. </a:t>
            </a:r>
          </a:p>
          <a:p>
            <a:r>
              <a:rPr lang="en-GB" sz="1500" dirty="0" smtClean="0"/>
              <a:t>The Class x4000 has been 3 years in development and is guaranteed to provide you </a:t>
            </a:r>
          </a:p>
          <a:p>
            <a:r>
              <a:rPr lang="en-GB" sz="1500" dirty="0" smtClean="0"/>
              <a:t>with a brand new set of attractive, interesting faces to share your exciting lessons. </a:t>
            </a:r>
          </a:p>
          <a:p>
            <a:r>
              <a:rPr lang="en-GB" sz="1500" dirty="0" smtClean="0">
                <a:solidFill>
                  <a:srgbClr val="7030A0"/>
                </a:solidFill>
              </a:rPr>
              <a:t>(</a:t>
            </a:r>
            <a:r>
              <a:rPr lang="en-GB" sz="1500" b="1" dirty="0" smtClean="0">
                <a:solidFill>
                  <a:srgbClr val="7030A0"/>
                </a:solidFill>
              </a:rPr>
              <a:t>Company and how long in the making)</a:t>
            </a:r>
            <a:r>
              <a:rPr lang="en-GB" sz="1500" dirty="0" smtClean="0"/>
              <a:t/>
            </a:r>
            <a:br>
              <a:rPr lang="en-GB" sz="1500" dirty="0" smtClean="0"/>
            </a:br>
            <a:r>
              <a:rPr lang="en-GB" sz="1500" dirty="0" smtClean="0"/>
              <a:t/>
            </a:r>
            <a:br>
              <a:rPr lang="en-GB" sz="1500" dirty="0" smtClean="0"/>
            </a:br>
            <a:r>
              <a:rPr lang="en-GB" sz="1500" dirty="0" smtClean="0"/>
              <a:t>Class looking tired and fed up?  Then contact Classroom removals and they take out your old class and replace it with a whole new room of children that are guaranteed to enjoy every single second of your lessons.</a:t>
            </a:r>
            <a:br>
              <a:rPr lang="en-GB" sz="1500" dirty="0" smtClean="0"/>
            </a:br>
            <a:endParaRPr lang="en-GB" sz="1500" dirty="0" smtClean="0"/>
          </a:p>
          <a:p>
            <a:r>
              <a:rPr lang="en-GB" sz="1500" b="1" dirty="0" smtClean="0">
                <a:solidFill>
                  <a:srgbClr val="7030A0"/>
                </a:solidFill>
              </a:rPr>
              <a:t>However</a:t>
            </a:r>
            <a:r>
              <a:rPr lang="en-GB" sz="1500" dirty="0" smtClean="0"/>
              <a:t>, that's not all! Classroom Removals will dispose of your old class in a clean and environmentally way placing each bored and tired child in a large hole in the ground where they will rot away without polluting the water system or affecting nearby animals. </a:t>
            </a:r>
            <a:r>
              <a:rPr lang="en-GB" sz="1500" b="1" dirty="0" smtClean="0">
                <a:solidFill>
                  <a:srgbClr val="7030A0"/>
                </a:solidFill>
              </a:rPr>
              <a:t>(What it does)</a:t>
            </a:r>
            <a:r>
              <a:rPr lang="en-GB" sz="1500" dirty="0" smtClean="0"/>
              <a:t/>
            </a:r>
            <a:br>
              <a:rPr lang="en-GB" sz="1500" dirty="0" smtClean="0"/>
            </a:br>
            <a:r>
              <a:rPr lang="en-GB" sz="1500" dirty="0" smtClean="0"/>
              <a:t/>
            </a:r>
            <a:br>
              <a:rPr lang="en-GB" sz="1500" dirty="0" smtClean="0"/>
            </a:br>
            <a:r>
              <a:rPr lang="en-GB" sz="1500" dirty="0" smtClean="0"/>
              <a:t>Your colleagues will be stunned when they see your Class x4000 performing in difficult tests. Watch as they marvel at the way they zip through every single level of the Mental Maths Challenge - even Platinum Mixture! Observe their open mouths as they calculate the most difficult of problems.</a:t>
            </a:r>
          </a:p>
          <a:p>
            <a:r>
              <a:rPr lang="en-GB" sz="1500" b="1" dirty="0" smtClean="0">
                <a:solidFill>
                  <a:srgbClr val="7030A0"/>
                </a:solidFill>
              </a:rPr>
              <a:t>(People’s Opinions)</a:t>
            </a:r>
            <a:endParaRPr lang="en-GB" sz="1500" dirty="0"/>
          </a:p>
        </p:txBody>
      </p:sp>
      <p:sp>
        <p:nvSpPr>
          <p:cNvPr id="5" name="Rectangle 4"/>
          <p:cNvSpPr/>
          <p:nvPr/>
        </p:nvSpPr>
        <p:spPr>
          <a:xfrm>
            <a:off x="205343" y="153568"/>
            <a:ext cx="2903167" cy="584775"/>
          </a:xfrm>
          <a:prstGeom prst="rect">
            <a:avLst/>
          </a:prstGeom>
        </p:spPr>
        <p:txBody>
          <a:bodyPr wrap="none">
            <a:spAutoFit/>
          </a:bodyPr>
          <a:lstStyle/>
          <a:p>
            <a:r>
              <a:rPr lang="en-GB" sz="3200" b="1" dirty="0" smtClean="0">
                <a:solidFill>
                  <a:srgbClr val="FF0000"/>
                </a:solidFill>
              </a:rPr>
              <a:t>Class X4000 </a:t>
            </a:r>
            <a:r>
              <a:rPr lang="en-GB" sz="2000" b="1" dirty="0" smtClean="0"/>
              <a:t>Part 1</a:t>
            </a:r>
            <a:endParaRPr lang="en-GB" sz="2000" b="1" dirty="0"/>
          </a:p>
        </p:txBody>
      </p:sp>
      <p:sp>
        <p:nvSpPr>
          <p:cNvPr id="6" name="Rectangle 5"/>
          <p:cNvSpPr/>
          <p:nvPr/>
        </p:nvSpPr>
        <p:spPr>
          <a:xfrm>
            <a:off x="2878767" y="5463783"/>
            <a:ext cx="3061385" cy="1015663"/>
          </a:xfrm>
          <a:prstGeom prst="rect">
            <a:avLst/>
          </a:prstGeom>
        </p:spPr>
        <p:txBody>
          <a:bodyPr wrap="square">
            <a:spAutoFit/>
          </a:bodyPr>
          <a:lstStyle/>
          <a:p>
            <a:r>
              <a:rPr lang="en-GB" sz="1200" b="1" dirty="0"/>
              <a:t>1. Question to draw reader in</a:t>
            </a:r>
            <a:br>
              <a:rPr lang="en-GB" sz="1200" b="1" dirty="0"/>
            </a:br>
            <a:r>
              <a:rPr lang="en-GB" sz="1200" b="1" dirty="0"/>
              <a:t>2. Explain what it does </a:t>
            </a:r>
            <a:br>
              <a:rPr lang="en-GB" sz="1200" b="1" dirty="0"/>
            </a:br>
            <a:r>
              <a:rPr lang="en-GB" sz="1200" b="1" dirty="0"/>
              <a:t>3. Give peoples thoughts and opinions </a:t>
            </a:r>
            <a:br>
              <a:rPr lang="en-GB" sz="1200" b="1" dirty="0"/>
            </a:br>
            <a:r>
              <a:rPr lang="en-GB" sz="1200" b="1" dirty="0"/>
              <a:t>4. What is it made of  </a:t>
            </a:r>
            <a:br>
              <a:rPr lang="en-GB" sz="1200" b="1" dirty="0"/>
            </a:br>
            <a:r>
              <a:rPr lang="en-GB" sz="1200" b="1" dirty="0"/>
              <a:t>5. Make them think they can't live without it</a:t>
            </a:r>
          </a:p>
        </p:txBody>
      </p:sp>
      <p:pic>
        <p:nvPicPr>
          <p:cNvPr id="7" name="class x4000.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00192" y="5158983"/>
            <a:ext cx="609600" cy="609600"/>
          </a:xfrm>
          <a:prstGeom prst="rect">
            <a:avLst/>
          </a:prstGeom>
        </p:spPr>
      </p:pic>
      <p:pic>
        <p:nvPicPr>
          <p:cNvPr id="1229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7020272" y="239896"/>
            <a:ext cx="2008519" cy="22542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descr="C:\Users\Oliver\Documents\Untitled 45.png">
            <a:hlinkClick r:id="" action="ppaction://hlinkshowjump?jump=nextslid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45032" y="6088841"/>
            <a:ext cx="857521" cy="61596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hlinkClick r:id="rId7" action="ppaction://hlinksldjump"/>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7938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4814"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1082300"/>
            <a:ext cx="8712968" cy="4016484"/>
          </a:xfrm>
          <a:prstGeom prst="rect">
            <a:avLst/>
          </a:prstGeom>
        </p:spPr>
        <p:txBody>
          <a:bodyPr wrap="square">
            <a:spAutoFit/>
          </a:bodyPr>
          <a:lstStyle/>
          <a:p>
            <a:r>
              <a:rPr lang="en-GB" sz="1500" dirty="0" smtClean="0"/>
              <a:t>The </a:t>
            </a:r>
            <a:r>
              <a:rPr lang="en-GB" sz="1500" dirty="0"/>
              <a:t>Class x4000 is made from a bank of programmable androids programmed to answer your every question without bickering or argument. Their skin is made from strong durable rubber that will not tear, even during the most horrendous fall onto a hard tarmac playground. The Class X4000 was dropped from the top of a school roof and each child stood up quickly and walked away to make a daisy chain in the sun. Amazing</a:t>
            </a:r>
            <a:r>
              <a:rPr lang="en-GB" sz="1500" dirty="0" smtClean="0"/>
              <a:t>! </a:t>
            </a:r>
            <a:r>
              <a:rPr lang="en-GB" sz="1500" b="1" dirty="0" smtClean="0">
                <a:solidFill>
                  <a:srgbClr val="7030A0"/>
                </a:solidFill>
              </a:rPr>
              <a:t>(What is it made of)</a:t>
            </a:r>
            <a:r>
              <a:rPr lang="en-GB" sz="1500" dirty="0"/>
              <a:t/>
            </a:r>
            <a:br>
              <a:rPr lang="en-GB" sz="1500" dirty="0"/>
            </a:br>
            <a:r>
              <a:rPr lang="en-GB" sz="1500" dirty="0"/>
              <a:t/>
            </a:r>
            <a:br>
              <a:rPr lang="en-GB" sz="1500" dirty="0"/>
            </a:br>
            <a:r>
              <a:rPr lang="en-GB" sz="1500" dirty="0"/>
              <a:t>Don't wait for the end of the year to get rid of your old class - ditch them now. Get along to our new scientific laboratory where you can see your new class being created. You can even choose their facial features and hair colour! Parents will be amazed when they see a brand new likeable child return to their house instead of the boring, dull argumentative one that left earlier that morning. Watch as they come into school to thank you for making their lives more bearable. The new Class x4000 is not expensive. Each child can be bought for just £25 each and if you have a class of 30, you can have them for just £500. An absolute steal! </a:t>
            </a:r>
            <a:r>
              <a:rPr lang="en-GB" sz="1500" b="1" dirty="0" smtClean="0">
                <a:solidFill>
                  <a:srgbClr val="7030A0"/>
                </a:solidFill>
              </a:rPr>
              <a:t>(Can't live without one' phrase and price)</a:t>
            </a:r>
            <a:r>
              <a:rPr lang="en-GB" sz="1500" dirty="0"/>
              <a:t/>
            </a:r>
            <a:br>
              <a:rPr lang="en-GB" sz="1500" dirty="0"/>
            </a:br>
            <a:r>
              <a:rPr lang="en-GB" sz="1500" dirty="0"/>
              <a:t/>
            </a:r>
            <a:br>
              <a:rPr lang="en-GB" sz="1500" dirty="0"/>
            </a:br>
            <a:r>
              <a:rPr lang="en-GB" sz="1200" dirty="0"/>
              <a:t>* The Class X4000 is not guaranteed to work at all. Some android children may malfunction and destroy the classroom others may be dull and lifeless. Skin may tear on contact with pencils or pens. Requires 3 </a:t>
            </a:r>
            <a:r>
              <a:rPr lang="en-GB" sz="1200" dirty="0" err="1"/>
              <a:t>posatronic</a:t>
            </a:r>
            <a:r>
              <a:rPr lang="en-GB" sz="1200" dirty="0"/>
              <a:t> batteries to work which need replacing after 30 minutes</a:t>
            </a:r>
            <a:r>
              <a:rPr lang="en-GB" sz="1200" dirty="0" smtClean="0"/>
              <a:t>. </a:t>
            </a:r>
            <a:r>
              <a:rPr lang="en-GB" sz="1500" b="1" dirty="0" smtClean="0">
                <a:solidFill>
                  <a:srgbClr val="7030A0"/>
                </a:solidFill>
              </a:rPr>
              <a:t>(small print)</a:t>
            </a:r>
          </a:p>
        </p:txBody>
      </p:sp>
      <p:sp>
        <p:nvSpPr>
          <p:cNvPr id="3" name="Rectangle 2"/>
          <p:cNvSpPr/>
          <p:nvPr/>
        </p:nvSpPr>
        <p:spPr>
          <a:xfrm>
            <a:off x="208563" y="116632"/>
            <a:ext cx="2903167" cy="584775"/>
          </a:xfrm>
          <a:prstGeom prst="rect">
            <a:avLst/>
          </a:prstGeom>
        </p:spPr>
        <p:txBody>
          <a:bodyPr wrap="none">
            <a:spAutoFit/>
          </a:bodyPr>
          <a:lstStyle/>
          <a:p>
            <a:r>
              <a:rPr lang="en-GB" sz="3200" b="1" dirty="0" smtClean="0">
                <a:solidFill>
                  <a:srgbClr val="FF0000"/>
                </a:solidFill>
              </a:rPr>
              <a:t>Class X4000 </a:t>
            </a:r>
            <a:r>
              <a:rPr lang="en-GB" sz="2000" b="1" dirty="0" smtClean="0"/>
              <a:t>Part 2</a:t>
            </a:r>
            <a:endParaRPr lang="en-GB" sz="2000" b="1" dirty="0"/>
          </a:p>
        </p:txBody>
      </p:sp>
      <p:sp>
        <p:nvSpPr>
          <p:cNvPr id="5" name="Rectangle 4"/>
          <p:cNvSpPr/>
          <p:nvPr/>
        </p:nvSpPr>
        <p:spPr>
          <a:xfrm>
            <a:off x="4139952" y="220526"/>
            <a:ext cx="2546181" cy="861774"/>
          </a:xfrm>
          <a:prstGeom prst="rect">
            <a:avLst/>
          </a:prstGeom>
        </p:spPr>
        <p:txBody>
          <a:bodyPr wrap="square">
            <a:spAutoFit/>
          </a:bodyPr>
          <a:lstStyle/>
          <a:p>
            <a:r>
              <a:rPr lang="en-GB" sz="1000" b="1" dirty="0"/>
              <a:t>1. Question to draw reader in</a:t>
            </a:r>
            <a:br>
              <a:rPr lang="en-GB" sz="1000" b="1" dirty="0"/>
            </a:br>
            <a:r>
              <a:rPr lang="en-GB" sz="1000" b="1" dirty="0"/>
              <a:t>2. Explain what it does </a:t>
            </a:r>
            <a:br>
              <a:rPr lang="en-GB" sz="1000" b="1" dirty="0"/>
            </a:br>
            <a:r>
              <a:rPr lang="en-GB" sz="1000" b="1" dirty="0"/>
              <a:t>3. Give peoples thoughts and opinions </a:t>
            </a:r>
            <a:br>
              <a:rPr lang="en-GB" sz="1000" b="1" dirty="0"/>
            </a:br>
            <a:r>
              <a:rPr lang="en-GB" sz="1000" b="1" dirty="0"/>
              <a:t>4. What is it made of  </a:t>
            </a:r>
            <a:br>
              <a:rPr lang="en-GB" sz="1000" b="1" dirty="0"/>
            </a:br>
            <a:r>
              <a:rPr lang="en-GB" sz="1000" b="1" dirty="0"/>
              <a:t>5. Make them think they can't live without it</a:t>
            </a:r>
          </a:p>
        </p:txBody>
      </p:sp>
      <p:pic>
        <p:nvPicPr>
          <p:cNvPr id="2" name="class 400 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6376" y="4882463"/>
            <a:ext cx="609600" cy="609600"/>
          </a:xfrm>
          <a:prstGeom prst="rect">
            <a:avLst/>
          </a:prstGeom>
        </p:spPr>
      </p:pic>
      <p:pic>
        <p:nvPicPr>
          <p:cNvPr id="133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1690" y="5157192"/>
            <a:ext cx="1882558" cy="13842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67422" y="4847385"/>
            <a:ext cx="1324059" cy="19306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a:hlinkClick r:id="rId7" action="ppaction://hlinksldjump"/>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5330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100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04664"/>
            <a:ext cx="5050463"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92558" y="173889"/>
            <a:ext cx="2880320" cy="1323439"/>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GB" sz="3200" b="1" dirty="0" smtClean="0">
                <a:solidFill>
                  <a:schemeClr val="bg1"/>
                </a:solidFill>
              </a:rPr>
              <a:t>Task</a:t>
            </a:r>
            <a:r>
              <a:rPr lang="en-GB" sz="2400" b="1" dirty="0" smtClean="0">
                <a:solidFill>
                  <a:schemeClr val="bg1"/>
                </a:solidFill>
              </a:rPr>
              <a:t> </a:t>
            </a:r>
          </a:p>
          <a:p>
            <a:r>
              <a:rPr lang="en-GB" sz="2400" b="1" dirty="0" smtClean="0">
                <a:solidFill>
                  <a:schemeClr val="bg1"/>
                </a:solidFill>
              </a:rPr>
              <a:t>Create a radio advert for the </a:t>
            </a:r>
            <a:r>
              <a:rPr lang="en-GB" sz="2400" b="1" dirty="0" err="1" smtClean="0">
                <a:solidFill>
                  <a:schemeClr val="bg1"/>
                </a:solidFill>
              </a:rPr>
              <a:t>Vestibag</a:t>
            </a:r>
            <a:endParaRPr lang="en-GB" sz="2400" b="1" dirty="0">
              <a:solidFill>
                <a:schemeClr val="bg1"/>
              </a:solidFill>
            </a:endParaRPr>
          </a:p>
        </p:txBody>
      </p:sp>
      <p:pic>
        <p:nvPicPr>
          <p:cNvPr id="6" name="Picture 2">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338" y="6228792"/>
            <a:ext cx="660246" cy="496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02655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2841</TotalTime>
  <Words>2238</Words>
  <Application>Microsoft Office PowerPoint</Application>
  <PresentationFormat>On-screen Show (4:3)</PresentationFormat>
  <Paragraphs>62</Paragraphs>
  <Slides>12</Slides>
  <Notes>0</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Oliver</dc:creator>
  <cp:lastModifiedBy>Richard Gunson</cp:lastModifiedBy>
  <cp:revision>110</cp:revision>
  <dcterms:created xsi:type="dcterms:W3CDTF">2013-10-31T07:12:56Z</dcterms:created>
  <dcterms:modified xsi:type="dcterms:W3CDTF">2020-07-01T20:27:41Z</dcterms:modified>
</cp:coreProperties>
</file>