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handoutMasterIdLst>
    <p:handoutMasterId r:id="rId25"/>
  </p:handoutMasterIdLst>
  <p:sldIdLst>
    <p:sldId id="257" r:id="rId2"/>
    <p:sldId id="280" r:id="rId3"/>
    <p:sldId id="281" r:id="rId4"/>
    <p:sldId id="294" r:id="rId5"/>
    <p:sldId id="282" r:id="rId6"/>
    <p:sldId id="297" r:id="rId7"/>
    <p:sldId id="298" r:id="rId8"/>
    <p:sldId id="296" r:id="rId9"/>
    <p:sldId id="299" r:id="rId10"/>
    <p:sldId id="300" r:id="rId11"/>
    <p:sldId id="301" r:id="rId12"/>
    <p:sldId id="302" r:id="rId13"/>
    <p:sldId id="303" r:id="rId14"/>
    <p:sldId id="304" r:id="rId15"/>
    <p:sldId id="305" r:id="rId16"/>
    <p:sldId id="306" r:id="rId17"/>
    <p:sldId id="307" r:id="rId18"/>
    <p:sldId id="308" r:id="rId19"/>
    <p:sldId id="285" r:id="rId20"/>
    <p:sldId id="309" r:id="rId21"/>
    <p:sldId id="286" r:id="rId22"/>
    <p:sldId id="295" r:id="rId23"/>
  </p:sldIdLst>
  <p:sldSz cx="9144000" cy="6858000" type="screen4x3"/>
  <p:notesSz cx="666273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1E4"/>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91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270" y="0"/>
            <a:ext cx="2887913" cy="496888"/>
          </a:xfrm>
          <a:prstGeom prst="rect">
            <a:avLst/>
          </a:prstGeom>
        </p:spPr>
        <p:txBody>
          <a:bodyPr vert="horz" lIns="91440" tIns="45720" rIns="91440" bIns="45720" rtlCol="0"/>
          <a:lstStyle>
            <a:lvl1pPr algn="r">
              <a:defRPr sz="1200"/>
            </a:lvl1pPr>
          </a:lstStyle>
          <a:p>
            <a:fld id="{E6879108-7087-4EFE-9119-B38362735958}" type="datetimeFigureOut">
              <a:rPr lang="en-GB" smtClean="0"/>
              <a:pPr/>
              <a:t>09/09/2018</a:t>
            </a:fld>
            <a:endParaRPr lang="en-GB"/>
          </a:p>
        </p:txBody>
      </p:sp>
      <p:sp>
        <p:nvSpPr>
          <p:cNvPr id="4" name="Footer Placeholder 3"/>
          <p:cNvSpPr>
            <a:spLocks noGrp="1"/>
          </p:cNvSpPr>
          <p:nvPr>
            <p:ph type="ftr" sz="quarter" idx="2"/>
          </p:nvPr>
        </p:nvSpPr>
        <p:spPr>
          <a:xfrm>
            <a:off x="0" y="9428164"/>
            <a:ext cx="2887913"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270" y="9428164"/>
            <a:ext cx="2887913" cy="496887"/>
          </a:xfrm>
          <a:prstGeom prst="rect">
            <a:avLst/>
          </a:prstGeom>
        </p:spPr>
        <p:txBody>
          <a:bodyPr vert="horz" lIns="91440" tIns="45720" rIns="91440" bIns="45720" rtlCol="0" anchor="b"/>
          <a:lstStyle>
            <a:lvl1pPr algn="r">
              <a:defRPr sz="1200"/>
            </a:lvl1pPr>
          </a:lstStyle>
          <a:p>
            <a:fld id="{6C980A9F-20EF-491D-8E1C-DD2B4BF5DA36}" type="slidenum">
              <a:rPr lang="en-GB" smtClean="0"/>
              <a:pPr/>
              <a:t>‹#›</a:t>
            </a:fld>
            <a:endParaRPr lang="en-GB"/>
          </a:p>
        </p:txBody>
      </p:sp>
    </p:spTree>
    <p:extLst>
      <p:ext uri="{BB962C8B-B14F-4D97-AF65-F5344CB8AC3E}">
        <p14:creationId xmlns:p14="http://schemas.microsoft.com/office/powerpoint/2010/main" val="14011329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887186"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774011" y="0"/>
            <a:ext cx="2887186" cy="496332"/>
          </a:xfrm>
          <a:prstGeom prst="rect">
            <a:avLst/>
          </a:prstGeom>
        </p:spPr>
        <p:txBody>
          <a:bodyPr vert="horz" lIns="91440" tIns="45720" rIns="91440" bIns="45720" rtlCol="0"/>
          <a:lstStyle>
            <a:lvl1pPr algn="r">
              <a:defRPr sz="1200"/>
            </a:lvl1pPr>
          </a:lstStyle>
          <a:p>
            <a:fld id="{A74EABF7-AE1C-43B7-8B7C-A5CC83A81632}" type="datetimeFigureOut">
              <a:rPr lang="en-GB" smtClean="0"/>
              <a:pPr/>
              <a:t>09/09/2018</a:t>
            </a:fld>
            <a:endParaRPr lang="en-GB" dirty="0"/>
          </a:p>
        </p:txBody>
      </p:sp>
      <p:sp>
        <p:nvSpPr>
          <p:cNvPr id="4" name="Slide Image Placeholder 3"/>
          <p:cNvSpPr>
            <a:spLocks noGrp="1" noRot="1" noChangeAspect="1"/>
          </p:cNvSpPr>
          <p:nvPr>
            <p:ph type="sldImg" idx="2"/>
          </p:nvPr>
        </p:nvSpPr>
        <p:spPr>
          <a:xfrm>
            <a:off x="850900" y="744538"/>
            <a:ext cx="4960938"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66274" y="4715154"/>
            <a:ext cx="533019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28583"/>
            <a:ext cx="2887186"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774011" y="9428583"/>
            <a:ext cx="2887186" cy="496332"/>
          </a:xfrm>
          <a:prstGeom prst="rect">
            <a:avLst/>
          </a:prstGeom>
        </p:spPr>
        <p:txBody>
          <a:bodyPr vert="horz" lIns="91440" tIns="45720" rIns="91440" bIns="45720" rtlCol="0" anchor="b"/>
          <a:lstStyle>
            <a:lvl1pPr algn="r">
              <a:defRPr sz="1200"/>
            </a:lvl1pPr>
          </a:lstStyle>
          <a:p>
            <a:fld id="{EA6D024E-DE3D-40DC-B495-40864FA4AF2B}" type="slidenum">
              <a:rPr lang="en-GB" smtClean="0"/>
              <a:pPr/>
              <a:t>‹#›</a:t>
            </a:fld>
            <a:endParaRPr lang="en-GB" dirty="0"/>
          </a:p>
        </p:txBody>
      </p:sp>
    </p:spTree>
    <p:extLst>
      <p:ext uri="{BB962C8B-B14F-4D97-AF65-F5344CB8AC3E}">
        <p14:creationId xmlns:p14="http://schemas.microsoft.com/office/powerpoint/2010/main" val="4106236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3EDAE11-B6DC-4C61-A2D1-E18D84680717}" type="datetime1">
              <a:rPr lang="en-GB" smtClean="0"/>
              <a:pPr/>
              <a:t>09/09/2018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739388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338B56-9058-40D2-B429-CCF9C3D3AD4C}" type="datetime1">
              <a:rPr lang="en-GB" smtClean="0"/>
              <a:pPr/>
              <a:t>09/09/2018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298972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9E9A08-147B-4B07-ADCF-349A7E8600EE}" type="datetime1">
              <a:rPr lang="en-GB" smtClean="0"/>
              <a:pPr/>
              <a:t>09/09/2018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551287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093BF6B-D2B2-46F5-BBF4-E122230693ED}" type="datetime1">
              <a:rPr lang="en-GB" smtClean="0"/>
              <a:pPr/>
              <a:t>09/09/2018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3121906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88AE87-5B32-4E06-B1DD-4A4F88971715}" type="datetime1">
              <a:rPr lang="en-GB" smtClean="0"/>
              <a:pPr/>
              <a:t>09/09/2018</a:t>
            </a:fld>
            <a:endParaRPr lang="en-GB" dirty="0"/>
          </a:p>
        </p:txBody>
      </p:sp>
      <p:sp>
        <p:nvSpPr>
          <p:cNvPr id="8" name="Footer Placeholder 7"/>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9" name="Slide Number Placeholder 8"/>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821738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48DF8E-BFB6-4AE3-8FBD-FDB709EF93E7}" type="datetime1">
              <a:rPr lang="en-GB" smtClean="0"/>
              <a:pPr/>
              <a:t>09/09/2018</a:t>
            </a:fld>
            <a:endParaRPr lang="en-GB" dirty="0"/>
          </a:p>
        </p:txBody>
      </p:sp>
      <p:sp>
        <p:nvSpPr>
          <p:cNvPr id="4" name="Footer Placeholder 3"/>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5" name="Slide Number Placeholder 4"/>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2992619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ED3F48-9DE4-45A4-8E20-A030A87946C3}" type="datetime1">
              <a:rPr lang="en-GB" smtClean="0"/>
              <a:pPr/>
              <a:t>09/09/2018</a:t>
            </a:fld>
            <a:endParaRPr lang="en-GB" dirty="0"/>
          </a:p>
        </p:txBody>
      </p:sp>
      <p:sp>
        <p:nvSpPr>
          <p:cNvPr id="3" name="Footer Placeholder 2"/>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4" name="Slide Number Placeholder 3"/>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502316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559D7C-E328-442F-A26A-DC15CC357BAC}" type="datetime1">
              <a:rPr lang="en-GB" smtClean="0"/>
              <a:pPr/>
              <a:t>09/09/2018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4223001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6EFCB4-F326-4DAC-9A0F-BB8CD794FAA5}" type="datetime1">
              <a:rPr lang="en-GB" smtClean="0"/>
              <a:pPr/>
              <a:t>09/09/2018</a:t>
            </a:fld>
            <a:endParaRPr lang="en-GB" dirty="0"/>
          </a:p>
        </p:txBody>
      </p:sp>
      <p:sp>
        <p:nvSpPr>
          <p:cNvPr id="6" name="Footer Placeholder 5"/>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7" name="Slide Number Placeholder 6"/>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2839150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1FA98C-54AC-48EE-BBB5-4C8900833617}" type="datetime1">
              <a:rPr lang="en-GB" smtClean="0"/>
              <a:pPr/>
              <a:t>09/09/2018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3824569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02B02AC-DA77-4A27-BA3F-8BC0923321AF}" type="datetime1">
              <a:rPr lang="en-GB" smtClean="0"/>
              <a:pPr/>
              <a:t>09/09/2018</a:t>
            </a:fld>
            <a:endParaRPr lang="en-GB" dirty="0"/>
          </a:p>
        </p:txBody>
      </p:sp>
      <p:sp>
        <p:nvSpPr>
          <p:cNvPr id="5" name="Footer Placeholder 4"/>
          <p:cNvSpPr>
            <a:spLocks noGrp="1"/>
          </p:cNvSpPr>
          <p:nvPr>
            <p:ph type="ftr" sz="quarter" idx="11"/>
          </p:nvPr>
        </p:nvSpPr>
        <p:spPr/>
        <p:txBody>
          <a:body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12"/>
          </p:nvPr>
        </p:nvSpPr>
        <p:spPr/>
        <p:txBody>
          <a:body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1241889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5D1E4"/>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E3E04C-0270-4028-9D8B-8A0FDC8B8622}" type="datetime1">
              <a:rPr lang="en-GB" smtClean="0"/>
              <a:pPr/>
              <a:t>09/09/2018</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smtClean="0"/>
              <a:t>Collaboration, Autonomy, Diversity, Enquiry, Aspiration, Challenge, Engagement</a:t>
            </a:r>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CFB7E8-5006-4603-9F3A-FF569C340875}" type="slidenum">
              <a:rPr lang="en-GB" smtClean="0"/>
              <a:pPr/>
              <a:t>‹#›</a:t>
            </a:fld>
            <a:endParaRPr lang="en-GB" dirty="0"/>
          </a:p>
        </p:txBody>
      </p:sp>
    </p:spTree>
    <p:extLst>
      <p:ext uri="{BB962C8B-B14F-4D97-AF65-F5344CB8AC3E}">
        <p14:creationId xmlns:p14="http://schemas.microsoft.com/office/powerpoint/2010/main" val="4032925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Sspurrier@ramsgatefreeschool.co.uk" TargetMode="External"/><Relationship Id="rId2" Type="http://schemas.openxmlformats.org/officeDocument/2006/relationships/hyperlink" Target="mailto:kiki.amin@ramsgatearts" TargetMode="Externa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332656"/>
            <a:ext cx="8496944" cy="6048672"/>
          </a:xfrm>
          <a:ln w="76200"/>
        </p:spPr>
        <p:style>
          <a:lnRef idx="2">
            <a:schemeClr val="accent2"/>
          </a:lnRef>
          <a:fillRef idx="1">
            <a:schemeClr val="lt1"/>
          </a:fillRef>
          <a:effectRef idx="0">
            <a:schemeClr val="accent2"/>
          </a:effectRef>
          <a:fontRef idx="minor">
            <a:schemeClr val="dk1"/>
          </a:fontRef>
        </p:style>
        <p:txBody>
          <a:bodyPr>
            <a:normAutofit/>
          </a:bodyPr>
          <a:lstStyle/>
          <a:p>
            <a:pPr marL="685800" indent="-685800" algn="l"/>
            <a:r>
              <a:rPr lang="en-GB" sz="7200" b="1" dirty="0" smtClean="0">
                <a:solidFill>
                  <a:srgbClr val="0070C0"/>
                </a:solidFill>
                <a:latin typeface="XCCW Joined 8a" panose="03050602040000000000" pitchFamily="66" charset="0"/>
              </a:rPr>
              <a:t> </a:t>
            </a:r>
          </a:p>
        </p:txBody>
      </p:sp>
      <p:sp>
        <p:nvSpPr>
          <p:cNvPr id="4" name="Footer Placeholder 3"/>
          <p:cNvSpPr>
            <a:spLocks noGrp="1"/>
          </p:cNvSpPr>
          <p:nvPr>
            <p:ph type="ftr" sz="quarter" idx="11"/>
          </p:nvPr>
        </p:nvSpPr>
        <p:spPr>
          <a:xfrm>
            <a:off x="179512" y="5668839"/>
            <a:ext cx="8784976" cy="484163"/>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sp>
        <p:nvSpPr>
          <p:cNvPr id="5" name="Title 4"/>
          <p:cNvSpPr>
            <a:spLocks noGrp="1"/>
          </p:cNvSpPr>
          <p:nvPr>
            <p:ph type="ctrTitle"/>
          </p:nvPr>
        </p:nvSpPr>
        <p:spPr>
          <a:xfrm>
            <a:off x="755576" y="908720"/>
            <a:ext cx="7772400" cy="1470025"/>
          </a:xfrm>
        </p:spPr>
        <p:txBody>
          <a:bodyPr>
            <a:noAutofit/>
          </a:bodyPr>
          <a:lstStyle/>
          <a:p>
            <a:r>
              <a:rPr lang="en-GB" sz="4000" b="1" u="sng" dirty="0" smtClean="0">
                <a:solidFill>
                  <a:srgbClr val="0000CC"/>
                </a:solidFill>
                <a:latin typeface="XCCW Joined 8a" panose="03050602040000000000" pitchFamily="66" charset="0"/>
                <a:cs typeface="Lucida Handwriting"/>
              </a:rPr>
              <a:t>Welcome to Team Amin</a:t>
            </a:r>
            <a:br>
              <a:rPr lang="en-GB" sz="4000" b="1" u="sng" dirty="0" smtClean="0">
                <a:solidFill>
                  <a:srgbClr val="0000CC"/>
                </a:solidFill>
                <a:latin typeface="XCCW Joined 8a" panose="03050602040000000000" pitchFamily="66" charset="0"/>
                <a:cs typeface="Lucida Handwriting"/>
              </a:rPr>
            </a:br>
            <a:r>
              <a:rPr lang="en-GB" sz="4000" b="1" u="sng" dirty="0" smtClean="0">
                <a:solidFill>
                  <a:srgbClr val="0000CC"/>
                </a:solidFill>
                <a:latin typeface="XCCW Joined 8a" panose="03050602040000000000" pitchFamily="66" charset="0"/>
                <a:cs typeface="Lucida Handwriting"/>
              </a:rPr>
              <a:t>Year 4 </a:t>
            </a:r>
            <a:endParaRPr lang="en-GB" sz="4000" b="1" u="sng" dirty="0">
              <a:solidFill>
                <a:srgbClr val="0000CC"/>
              </a:solidFill>
              <a:latin typeface="XCCW Joined 8a" panose="03050602040000000000" pitchFamily="66" charset="0"/>
              <a:cs typeface="Lucida Handwriting"/>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7" name="Title 4"/>
          <p:cNvSpPr txBox="1">
            <a:spLocks/>
          </p:cNvSpPr>
          <p:nvPr/>
        </p:nvSpPr>
        <p:spPr>
          <a:xfrm>
            <a:off x="755576" y="620688"/>
            <a:ext cx="7772400" cy="147002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GB" sz="5400" b="1" i="0" u="sng" strike="noStrike" kern="1200" cap="none" spc="0" normalizeH="0" baseline="0" noProof="0" dirty="0">
              <a:ln>
                <a:noFill/>
              </a:ln>
              <a:solidFill>
                <a:srgbClr val="0000CC"/>
              </a:solidFill>
              <a:effectLst/>
              <a:uLnTx/>
              <a:uFillTx/>
              <a:latin typeface="XCCW Joined 8a" panose="03050602040000000000" pitchFamily="66" charset="0"/>
              <a:ea typeface="+mj-ea"/>
              <a:cs typeface="+mj-cs"/>
            </a:endParaRPr>
          </a:p>
        </p:txBody>
      </p:sp>
      <p:pic>
        <p:nvPicPr>
          <p:cNvPr id="9" name="Picture 8"/>
          <p:cNvPicPr/>
          <p:nvPr/>
        </p:nvPicPr>
        <p:blipFill rotWithShape="1">
          <a:blip r:embed="rId3" cstate="print">
            <a:extLst>
              <a:ext uri="{28A0092B-C50C-407E-A947-70E740481C1C}">
                <a14:useLocalDpi xmlns:a14="http://schemas.microsoft.com/office/drawing/2010/main" val="0"/>
              </a:ext>
            </a:extLst>
          </a:blip>
          <a:srcRect l="23100" t="22165" r="39674" b="6208"/>
          <a:stretch/>
        </p:blipFill>
        <p:spPr bwMode="auto">
          <a:xfrm>
            <a:off x="6084168" y="2996952"/>
            <a:ext cx="1389112" cy="1422450"/>
          </a:xfrm>
          <a:prstGeom prst="rect">
            <a:avLst/>
          </a:prstGeom>
          <a:ln>
            <a:noFill/>
          </a:ln>
          <a:extLst>
            <a:ext uri="{53640926-AAD7-44d8-BBD7-CCE9431645EC}">
              <a14:shadowObscured xmlns="" xmlns:a14="http://schemas.microsoft.com/office/drawing/2010/main"/>
            </a:ext>
          </a:extLst>
        </p:spPr>
      </p:pic>
      <p:sp>
        <p:nvSpPr>
          <p:cNvPr id="12" name="Title 4"/>
          <p:cNvSpPr txBox="1">
            <a:spLocks/>
          </p:cNvSpPr>
          <p:nvPr/>
        </p:nvSpPr>
        <p:spPr>
          <a:xfrm>
            <a:off x="1178224" y="4094611"/>
            <a:ext cx="7344816" cy="1830065"/>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400" b="1" i="0" u="sng" strike="noStrike" kern="1200" cap="none" spc="0" normalizeH="0" baseline="0" noProof="0" dirty="0" smtClean="0">
                <a:ln>
                  <a:noFill/>
                </a:ln>
                <a:solidFill>
                  <a:srgbClr val="C00000"/>
                </a:solidFill>
                <a:effectLst/>
                <a:uLnTx/>
                <a:uFillTx/>
                <a:latin typeface="XCCW Joined 8a" panose="03050602040000000000" pitchFamily="66" charset="0"/>
                <a:ea typeface="+mj-ea"/>
                <a:cs typeface="+mj-cs"/>
              </a:rPr>
              <a:t>One</a:t>
            </a:r>
            <a:r>
              <a:rPr kumimoji="0" lang="en-GB" sz="2400" b="1" i="0" u="sng" strike="noStrike" kern="1200" cap="none" spc="0" normalizeH="0" noProof="0" dirty="0" smtClean="0">
                <a:ln>
                  <a:noFill/>
                </a:ln>
                <a:solidFill>
                  <a:srgbClr val="C00000"/>
                </a:solidFill>
                <a:effectLst/>
                <a:uLnTx/>
                <a:uFillTx/>
                <a:latin typeface="XCCW Joined 8a" panose="03050602040000000000" pitchFamily="66" charset="0"/>
                <a:ea typeface="+mj-ea"/>
                <a:cs typeface="+mj-cs"/>
              </a:rPr>
              <a:t> Childhood, One Chance</a:t>
            </a:r>
          </a:p>
          <a:p>
            <a:pPr marL="0" marR="0" lvl="0" indent="0" algn="ctr" defTabSz="914400" rtl="0" eaLnBrk="1" fontAlgn="auto" latinLnBrk="0" hangingPunct="1">
              <a:lnSpc>
                <a:spcPct val="100000"/>
              </a:lnSpc>
              <a:spcBef>
                <a:spcPct val="0"/>
              </a:spcBef>
              <a:spcAft>
                <a:spcPts val="0"/>
              </a:spcAft>
              <a:buClrTx/>
              <a:buSzTx/>
              <a:buFontTx/>
              <a:buNone/>
              <a:tabLst/>
              <a:defRPr/>
            </a:pPr>
            <a:r>
              <a:rPr lang="en-GB" sz="2400" b="1" i="1" baseline="0" dirty="0" smtClean="0">
                <a:solidFill>
                  <a:srgbClr val="002060"/>
                </a:solidFill>
                <a:latin typeface="XCCW Joined 8a" panose="03050602040000000000" pitchFamily="66" charset="0"/>
                <a:ea typeface="+mj-ea"/>
                <a:cs typeface="+mj-cs"/>
              </a:rPr>
              <a:t>Together we make a difference</a:t>
            </a:r>
            <a:endParaRPr kumimoji="0" lang="en-GB" sz="2400" b="1" i="1" strike="noStrike" kern="1200" cap="none" spc="0" normalizeH="0" baseline="0" noProof="0" dirty="0">
              <a:ln>
                <a:noFill/>
              </a:ln>
              <a:solidFill>
                <a:srgbClr val="002060"/>
              </a:solidFill>
              <a:effectLst/>
              <a:uLnTx/>
              <a:uFillTx/>
              <a:latin typeface="XCCW Joined 8a" panose="03050602040000000000" pitchFamily="66" charset="0"/>
              <a:ea typeface="+mj-ea"/>
              <a:cs typeface="+mj-cs"/>
            </a:endParaRPr>
          </a:p>
        </p:txBody>
      </p:sp>
      <p:pic>
        <p:nvPicPr>
          <p:cNvPr id="1026" name="Picture 2"/>
          <p:cNvPicPr>
            <a:picLocks noChangeAspect="1" noChangeArrowheads="1"/>
          </p:cNvPicPr>
          <p:nvPr/>
        </p:nvPicPr>
        <p:blipFill>
          <a:blip r:embed="rId4" cstate="print"/>
          <a:srcRect/>
          <a:stretch>
            <a:fillRect/>
          </a:stretch>
        </p:blipFill>
        <p:spPr bwMode="auto">
          <a:xfrm>
            <a:off x="1907704" y="2924944"/>
            <a:ext cx="1890210" cy="1512168"/>
          </a:xfrm>
          <a:prstGeom prst="rect">
            <a:avLst/>
          </a:prstGeom>
          <a:noFill/>
          <a:ln w="9525">
            <a:noFill/>
            <a:miter lim="800000"/>
            <a:headEnd/>
            <a:tailEnd/>
          </a:ln>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What we’ll cover:</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514350" indent="-514350" algn="ctr">
              <a:buAutoNum type="arabicPeriod"/>
            </a:pPr>
            <a:r>
              <a:rPr lang="en-GB" dirty="0" smtClean="0">
                <a:latin typeface="XCCW Joined 8a" panose="03050602040000000000" pitchFamily="66" charset="0"/>
              </a:rPr>
              <a:t>The School </a:t>
            </a:r>
            <a:r>
              <a:rPr lang="en-GB" dirty="0">
                <a:latin typeface="XCCW Joined 8a" panose="03050602040000000000" pitchFamily="66" charset="0"/>
              </a:rPr>
              <a:t>D</a:t>
            </a:r>
            <a:r>
              <a:rPr lang="en-GB" dirty="0" smtClean="0">
                <a:latin typeface="XCCW Joined 8a" panose="03050602040000000000" pitchFamily="66" charset="0"/>
              </a:rPr>
              <a:t>ay</a:t>
            </a:r>
          </a:p>
          <a:p>
            <a:pPr marL="514350" indent="-514350" algn="ctr">
              <a:buAutoNum type="arabicPeriod"/>
            </a:pPr>
            <a:r>
              <a:rPr lang="en-GB" dirty="0" smtClean="0">
                <a:latin typeface="XCCW Joined 8a" panose="03050602040000000000" pitchFamily="66" charset="0"/>
              </a:rPr>
              <a:t>Learning</a:t>
            </a:r>
          </a:p>
          <a:p>
            <a:pPr marL="514350" indent="-514350" algn="ctr">
              <a:buAutoNum type="arabicPeriod"/>
            </a:pPr>
            <a:r>
              <a:rPr lang="en-GB" dirty="0" smtClean="0">
                <a:latin typeface="XCCW Joined 8a" panose="03050602040000000000" pitchFamily="66" charset="0"/>
              </a:rPr>
              <a:t>Behaviour for Learning</a:t>
            </a:r>
          </a:p>
          <a:p>
            <a:pPr marL="514350" indent="-514350" algn="ctr">
              <a:buAutoNum type="arabicPeriod"/>
            </a:pPr>
            <a:r>
              <a:rPr lang="en-GB" dirty="0" smtClean="0">
                <a:latin typeface="XCCW Joined 8a" panose="03050602040000000000" pitchFamily="66" charset="0"/>
              </a:rPr>
              <a:t>Home Learning</a:t>
            </a:r>
          </a:p>
          <a:p>
            <a:pPr marL="514350" indent="-514350" algn="ctr">
              <a:buAutoNum type="arabicPeriod"/>
            </a:pPr>
            <a:r>
              <a:rPr lang="en-GB" dirty="0" smtClean="0">
                <a:latin typeface="XCCW Joined 8a" panose="03050602040000000000" pitchFamily="66" charset="0"/>
              </a:rPr>
              <a:t>Home reading</a:t>
            </a:r>
          </a:p>
          <a:p>
            <a:pPr marL="514350" indent="-514350" algn="ctr">
              <a:buAutoNum type="arabicPeriod"/>
            </a:pPr>
            <a:r>
              <a:rPr lang="en-GB" dirty="0" err="1" smtClean="0">
                <a:latin typeface="XCCW Joined 8a" panose="03050602040000000000" pitchFamily="66" charset="0"/>
              </a:rPr>
              <a:t>Mathletics</a:t>
            </a:r>
            <a:endParaRPr lang="en-GB" dirty="0" smtClean="0">
              <a:latin typeface="XCCW Joined 8a" panose="03050602040000000000" pitchFamily="66" charset="0"/>
            </a:endParaRPr>
          </a:p>
          <a:p>
            <a:pPr marL="514350" indent="-514350" algn="ctr">
              <a:buAutoNum type="arabicPeriod"/>
            </a:pPr>
            <a:r>
              <a:rPr lang="en-GB" dirty="0" smtClean="0">
                <a:latin typeface="XCCW Joined 8a" panose="03050602040000000000" pitchFamily="66" charset="0"/>
              </a:rPr>
              <a:t>Other information</a:t>
            </a:r>
          </a:p>
          <a:p>
            <a:pPr marL="514350" indent="-514350" algn="ctr">
              <a:buAutoNum type="arabicPeriod"/>
            </a:pPr>
            <a:r>
              <a:rPr lang="en-GB" dirty="0" smtClean="0">
                <a:latin typeface="XCCW Joined 8a" panose="03050602040000000000" pitchFamily="66" charset="0"/>
              </a:rPr>
              <a:t>Questions </a:t>
            </a:r>
            <a:endParaRPr lang="en-GB" dirty="0">
              <a:latin typeface="XCCW Joined 8a" panose="03050602040000000000" pitchFamily="66"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The School Day:</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637112"/>
          </a:xfrm>
        </p:spPr>
        <p:style>
          <a:lnRef idx="2">
            <a:schemeClr val="accent2"/>
          </a:lnRef>
          <a:fillRef idx="1">
            <a:schemeClr val="lt1"/>
          </a:fillRef>
          <a:effectRef idx="0">
            <a:schemeClr val="accent2"/>
          </a:effectRef>
          <a:fontRef idx="minor">
            <a:schemeClr val="dk1"/>
          </a:fontRef>
        </p:style>
        <p:txBody>
          <a:bodyPr>
            <a:normAutofit fontScale="62500" lnSpcReduction="20000"/>
          </a:bodyPr>
          <a:lstStyle/>
          <a:p>
            <a:pPr marL="0" indent="0">
              <a:buNone/>
            </a:pPr>
            <a:r>
              <a:rPr lang="en-GB" dirty="0" smtClean="0">
                <a:latin typeface="XCCW Joined 8a" panose="03050602040000000000" pitchFamily="66" charset="0"/>
              </a:rPr>
              <a:t> APPROXIMATE </a:t>
            </a:r>
            <a:r>
              <a:rPr lang="en-GB" dirty="0">
                <a:latin typeface="XCCW Joined 8a" panose="03050602040000000000" pitchFamily="66" charset="0"/>
              </a:rPr>
              <a:t>TIMES!</a:t>
            </a:r>
          </a:p>
          <a:p>
            <a:r>
              <a:rPr lang="en-GB" dirty="0" smtClean="0">
                <a:latin typeface="XCCW Joined 8a" panose="03050602040000000000" pitchFamily="66" charset="0"/>
              </a:rPr>
              <a:t>8:15 – doors open, early morning work</a:t>
            </a:r>
          </a:p>
          <a:p>
            <a:r>
              <a:rPr lang="en-GB" dirty="0" smtClean="0">
                <a:latin typeface="XCCW Joined 8a" panose="03050602040000000000" pitchFamily="66" charset="0"/>
              </a:rPr>
              <a:t>8:35 </a:t>
            </a:r>
            <a:r>
              <a:rPr lang="en-GB" dirty="0">
                <a:latin typeface="XCCW Joined 8a" panose="03050602040000000000" pitchFamily="66" charset="0"/>
              </a:rPr>
              <a:t>–Guided Reading </a:t>
            </a:r>
            <a:endParaRPr lang="en-GB" dirty="0" smtClean="0">
              <a:latin typeface="XCCW Joined 8a" panose="03050602040000000000" pitchFamily="66" charset="0"/>
            </a:endParaRPr>
          </a:p>
          <a:p>
            <a:r>
              <a:rPr lang="en-GB" dirty="0" smtClean="0">
                <a:latin typeface="XCCW Joined 8a" panose="03050602040000000000" pitchFamily="66" charset="0"/>
              </a:rPr>
              <a:t>9:00 – Assembly</a:t>
            </a:r>
          </a:p>
          <a:p>
            <a:r>
              <a:rPr lang="en-GB" dirty="0" smtClean="0">
                <a:latin typeface="XCCW Joined 8a" panose="03050602040000000000" pitchFamily="66" charset="0"/>
              </a:rPr>
              <a:t>9:25-10:25 – Maths </a:t>
            </a:r>
          </a:p>
          <a:p>
            <a:r>
              <a:rPr lang="en-GB" dirty="0" smtClean="0">
                <a:latin typeface="XCCW Joined 8a" panose="03050602040000000000" pitchFamily="66" charset="0"/>
              </a:rPr>
              <a:t>10:25-10:40 – Break</a:t>
            </a:r>
          </a:p>
          <a:p>
            <a:r>
              <a:rPr lang="en-GB" dirty="0" smtClean="0">
                <a:latin typeface="XCCW Joined 8a" panose="03050602040000000000" pitchFamily="66" charset="0"/>
              </a:rPr>
              <a:t>10:40-11:00 </a:t>
            </a:r>
            <a:r>
              <a:rPr lang="en-GB" dirty="0">
                <a:latin typeface="XCCW Joined 8a" panose="03050602040000000000" pitchFamily="66" charset="0"/>
              </a:rPr>
              <a:t>– SP&amp;G </a:t>
            </a:r>
          </a:p>
          <a:p>
            <a:r>
              <a:rPr lang="en-GB" dirty="0" smtClean="0">
                <a:latin typeface="XCCW Joined 8a" panose="03050602040000000000" pitchFamily="66" charset="0"/>
              </a:rPr>
              <a:t>11:00 – 12:00 – English</a:t>
            </a:r>
          </a:p>
          <a:p>
            <a:r>
              <a:rPr lang="en-GB" dirty="0" smtClean="0">
                <a:latin typeface="XCCW Joined 8a" panose="03050602040000000000" pitchFamily="66" charset="0"/>
              </a:rPr>
              <a:t>12:00-1:00 – Lunch</a:t>
            </a:r>
          </a:p>
          <a:p>
            <a:r>
              <a:rPr lang="en-GB" dirty="0" smtClean="0">
                <a:latin typeface="XCCW Joined 8a" panose="03050602040000000000" pitchFamily="66" charset="0"/>
              </a:rPr>
              <a:t>1:00 – 2:00 – RE/RAPS Curriculum</a:t>
            </a:r>
          </a:p>
          <a:p>
            <a:r>
              <a:rPr lang="en-GB" dirty="0" smtClean="0">
                <a:latin typeface="XCCW Joined 8a" panose="03050602040000000000" pitchFamily="66" charset="0"/>
              </a:rPr>
              <a:t>2:00 – 3:00 – Arts Curriculum</a:t>
            </a:r>
          </a:p>
          <a:p>
            <a:r>
              <a:rPr lang="en-GB" dirty="0" smtClean="0">
                <a:latin typeface="XCCW Joined 8a" panose="03050602040000000000" pitchFamily="66" charset="0"/>
              </a:rPr>
              <a:t>3:00 - 3:15 – Break</a:t>
            </a:r>
          </a:p>
          <a:p>
            <a:r>
              <a:rPr lang="en-GB" dirty="0" smtClean="0">
                <a:latin typeface="XCCW Joined 8a" panose="03050602040000000000" pitchFamily="66" charset="0"/>
              </a:rPr>
              <a:t>3:15 – 4:15 – Arts Curriculum</a:t>
            </a:r>
          </a:p>
          <a:p>
            <a:r>
              <a:rPr lang="en-GB" dirty="0" smtClean="0">
                <a:latin typeface="XCCW Joined 8a" panose="03050602040000000000" pitchFamily="66" charset="0"/>
              </a:rPr>
              <a:t>4:15 - End of the day</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
                                            <p:txEl>
                                              <p:pRg st="12" end="12"/>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8">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The School Day: This term</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lstStyle/>
          <a:p>
            <a:r>
              <a:rPr lang="en-GB" dirty="0" smtClean="0">
                <a:latin typeface="XCCW Joined 8a" panose="03050602040000000000" pitchFamily="66" charset="0"/>
              </a:rPr>
              <a:t>ICT and Drama is on a Monday</a:t>
            </a:r>
          </a:p>
          <a:p>
            <a:r>
              <a:rPr lang="en-GB" dirty="0" smtClean="0">
                <a:latin typeface="XCCW Joined 8a" panose="03050602040000000000" pitchFamily="66" charset="0"/>
              </a:rPr>
              <a:t>Music and PE is on a Tuesday</a:t>
            </a:r>
          </a:p>
          <a:p>
            <a:r>
              <a:rPr lang="en-GB" dirty="0" smtClean="0">
                <a:latin typeface="XCCW Joined 8a" panose="03050602040000000000" pitchFamily="66" charset="0"/>
              </a:rPr>
              <a:t>Dance and Art is on a Wednesday</a:t>
            </a:r>
          </a:p>
          <a:p>
            <a:r>
              <a:rPr lang="en-GB" dirty="0" smtClean="0">
                <a:latin typeface="XCCW Joined 8a" panose="03050602040000000000" pitchFamily="66" charset="0"/>
              </a:rPr>
              <a:t>PE and Art is on a Thursday</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Topics </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Autofit/>
          </a:bodyPr>
          <a:lstStyle/>
          <a:p>
            <a:r>
              <a:rPr lang="en-GB" sz="2500" dirty="0" smtClean="0">
                <a:latin typeface="XCCW Joined 8a" panose="03050602040000000000" pitchFamily="66" charset="0"/>
              </a:rPr>
              <a:t>Maths – Term 1 - Place Value (numerals and written word), Addition (written and mental </a:t>
            </a:r>
            <a:r>
              <a:rPr lang="en-GB" sz="2500" dirty="0" smtClean="0">
                <a:latin typeface="XCCW Joined 8a" panose="03050602040000000000" pitchFamily="66" charset="0"/>
              </a:rPr>
              <a:t>methods), Subtraction </a:t>
            </a:r>
            <a:r>
              <a:rPr lang="en-GB" sz="2500" dirty="0" smtClean="0">
                <a:latin typeface="XCCW Joined 8a" panose="03050602040000000000" pitchFamily="66" charset="0"/>
              </a:rPr>
              <a:t>(written and mental methods</a:t>
            </a:r>
            <a:r>
              <a:rPr lang="en-GB" sz="2500" dirty="0" smtClean="0">
                <a:latin typeface="XCCW Joined 8a" panose="03050602040000000000" pitchFamily="66" charset="0"/>
              </a:rPr>
              <a:t>), Multiplication, Division, Time</a:t>
            </a:r>
            <a:endParaRPr lang="en-GB" sz="2500" dirty="0" smtClean="0">
              <a:latin typeface="XCCW Joined 8a" panose="03050602040000000000" pitchFamily="66" charset="0"/>
            </a:endParaRPr>
          </a:p>
          <a:p>
            <a:r>
              <a:rPr lang="en-GB" sz="2500" dirty="0" smtClean="0">
                <a:latin typeface="XCCW Joined 8a" panose="03050602040000000000" pitchFamily="66" charset="0"/>
              </a:rPr>
              <a:t>RAPS Curriculum – Term 1 – ‘Our Electric World’ </a:t>
            </a:r>
          </a:p>
          <a:p>
            <a:r>
              <a:rPr lang="en-GB" sz="2500" dirty="0" smtClean="0">
                <a:latin typeface="XCCW Joined 8a" panose="03050602040000000000" pitchFamily="66" charset="0"/>
              </a:rPr>
              <a:t>English – </a:t>
            </a:r>
            <a:r>
              <a:rPr lang="en-GB" sz="2500" dirty="0" smtClean="0">
                <a:latin typeface="XCCW Joined 8a" panose="03050602040000000000" pitchFamily="66" charset="0"/>
              </a:rPr>
              <a:t>Stories from different cultures – character and setting</a:t>
            </a:r>
            <a:endParaRPr lang="en-GB" sz="2500" dirty="0" smtClean="0">
              <a:latin typeface="XCCW Joined 8a" panose="03050602040000000000" pitchFamily="66" charset="0"/>
            </a:endParaRPr>
          </a:p>
          <a:p>
            <a:r>
              <a:rPr lang="en-GB" sz="2500" dirty="0" smtClean="0">
                <a:latin typeface="XCCW Joined 8a" panose="03050602040000000000" pitchFamily="66" charset="0"/>
              </a:rPr>
              <a:t>Please see our first curriculum letter for full details </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3528" y="1373867"/>
            <a:ext cx="8136904" cy="830997"/>
          </a:xfrm>
          <a:prstGeom prst="rect">
            <a:avLst/>
          </a:prstGeom>
        </p:spPr>
        <p:txBody>
          <a:bodyPr wrap="square">
            <a:spAutoFit/>
          </a:bodyPr>
          <a:lstStyle/>
          <a:p>
            <a:pPr eaLnBrk="0" fontAlgn="base" hangingPunct="0">
              <a:spcBef>
                <a:spcPct val="0"/>
              </a:spcBef>
              <a:spcAft>
                <a:spcPct val="0"/>
              </a:spcAft>
            </a:pPr>
            <a:r>
              <a:rPr lang="en-GB" sz="2400" dirty="0" smtClean="0">
                <a:solidFill>
                  <a:srgbClr val="000000"/>
                </a:solidFill>
                <a:latin typeface="XCCW Joined 8a" panose="03050602040000000000" pitchFamily="66" charset="0"/>
              </a:rPr>
              <a:t>These are at the heart of everything we do at Ramsgate Arts Primary School.</a:t>
            </a:r>
            <a:endParaRPr lang="en-GB" sz="2400" dirty="0">
              <a:solidFill>
                <a:srgbClr val="000000"/>
              </a:solidFill>
              <a:latin typeface="XCCW Joined 8a" panose="03050602040000000000" pitchFamily="66" charset="0"/>
            </a:endParaRPr>
          </a:p>
        </p:txBody>
      </p:sp>
      <p:sp>
        <p:nvSpPr>
          <p:cNvPr id="5" name="Rectangle 4"/>
          <p:cNvSpPr/>
          <p:nvPr/>
        </p:nvSpPr>
        <p:spPr>
          <a:xfrm>
            <a:off x="827584" y="3068960"/>
            <a:ext cx="6656010" cy="2308324"/>
          </a:xfrm>
          <a:prstGeom prst="rect">
            <a:avLst/>
          </a:prstGeom>
        </p:spPr>
        <p:txBody>
          <a:bodyPr wrap="square">
            <a:spAutoFit/>
          </a:bodyPr>
          <a:lstStyle/>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FF0000"/>
                </a:solidFill>
                <a:latin typeface="XCCW Joined 8a" panose="03050602040000000000" pitchFamily="66" charset="0"/>
              </a:rPr>
              <a:t>Aspiration</a:t>
            </a:r>
            <a:endParaRPr lang="en-GB" sz="3600" b="1" dirty="0">
              <a:solidFill>
                <a:srgbClr val="FF0000"/>
              </a:solidFill>
              <a:latin typeface="XCCW Joined 8a" panose="03050602040000000000" pitchFamily="66" charset="0"/>
            </a:endParaRPr>
          </a:p>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FF6600"/>
                </a:solidFill>
                <a:latin typeface="XCCW Joined 8a" panose="03050602040000000000" pitchFamily="66" charset="0"/>
              </a:rPr>
              <a:t>Challenge</a:t>
            </a:r>
            <a:endParaRPr lang="en-GB" sz="3600" b="1" dirty="0">
              <a:solidFill>
                <a:srgbClr val="FF6600"/>
              </a:solidFill>
              <a:latin typeface="XCCW Joined 8a" panose="03050602040000000000" pitchFamily="66" charset="0"/>
            </a:endParaRPr>
          </a:p>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FFC000"/>
                </a:solidFill>
                <a:latin typeface="XCCW Joined 8a" panose="03050602040000000000" pitchFamily="66" charset="0"/>
              </a:rPr>
              <a:t>Collaboration</a:t>
            </a:r>
          </a:p>
          <a:p>
            <a:pPr marL="285750" indent="-285750" eaLnBrk="0" fontAlgn="base" hangingPunct="0">
              <a:spcBef>
                <a:spcPct val="0"/>
              </a:spcBef>
              <a:spcAft>
                <a:spcPct val="0"/>
              </a:spcAft>
              <a:buFont typeface="Wingdings" panose="05000000000000000000" pitchFamily="2" charset="2"/>
              <a:buChar char="ü"/>
            </a:pPr>
            <a:r>
              <a:rPr lang="en-GB" sz="3600" b="1" dirty="0" smtClean="0">
                <a:solidFill>
                  <a:schemeClr val="accent5">
                    <a:lumMod val="75000"/>
                  </a:schemeClr>
                </a:solidFill>
                <a:latin typeface="XCCW Joined 8a" panose="03050602040000000000" pitchFamily="66" charset="0"/>
              </a:rPr>
              <a:t>Autonomy</a:t>
            </a:r>
          </a:p>
        </p:txBody>
      </p:sp>
      <p:sp>
        <p:nvSpPr>
          <p:cNvPr id="8" name="Rectangle 7"/>
          <p:cNvSpPr/>
          <p:nvPr/>
        </p:nvSpPr>
        <p:spPr>
          <a:xfrm>
            <a:off x="151077" y="116632"/>
            <a:ext cx="8481809" cy="1015663"/>
          </a:xfrm>
          <a:prstGeom prst="rect">
            <a:avLst/>
          </a:prstGeom>
        </p:spPr>
        <p:txBody>
          <a:bodyPr wrap="none">
            <a:spAutoFit/>
          </a:bodyPr>
          <a:lstStyle/>
          <a:p>
            <a:pPr algn="ctr" eaLnBrk="0" fontAlgn="base" hangingPunct="0">
              <a:spcBef>
                <a:spcPct val="0"/>
              </a:spcBef>
              <a:spcAft>
                <a:spcPct val="0"/>
              </a:spcAft>
            </a:pPr>
            <a:r>
              <a:rPr lang="en-GB" sz="6000" b="1" u="sng" dirty="0" smtClean="0">
                <a:solidFill>
                  <a:srgbClr val="0000CC"/>
                </a:solidFill>
                <a:latin typeface="XCCW Joined 8a" panose="03050602040000000000" pitchFamily="66" charset="0"/>
              </a:rPr>
              <a:t>Our Core Values…</a:t>
            </a:r>
            <a:endParaRPr lang="en-US" sz="6000" b="1" dirty="0">
              <a:solidFill>
                <a:srgbClr val="0000FF"/>
              </a:solidFill>
              <a:latin typeface="XCCW Joined 8a" panose="03050602040000000000" pitchFamily="66" charset="0"/>
            </a:endParaRPr>
          </a:p>
        </p:txBody>
      </p:sp>
      <p:sp>
        <p:nvSpPr>
          <p:cNvPr id="7" name="Rectangle 6"/>
          <p:cNvSpPr/>
          <p:nvPr/>
        </p:nvSpPr>
        <p:spPr>
          <a:xfrm>
            <a:off x="4499992" y="3064509"/>
            <a:ext cx="4572000" cy="2308324"/>
          </a:xfrm>
          <a:prstGeom prst="rect">
            <a:avLst/>
          </a:prstGeom>
        </p:spPr>
        <p:txBody>
          <a:bodyPr>
            <a:spAutoFit/>
          </a:bodyPr>
          <a:lstStyle/>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0000FF"/>
                </a:solidFill>
                <a:latin typeface="XCCW Joined 8a" panose="03050602040000000000" pitchFamily="66" charset="0"/>
              </a:rPr>
              <a:t>Engagement</a:t>
            </a:r>
            <a:endParaRPr lang="en-GB" sz="3600" b="1" dirty="0">
              <a:solidFill>
                <a:srgbClr val="0000FF"/>
              </a:solidFill>
              <a:latin typeface="XCCW Joined 8a" panose="03050602040000000000" pitchFamily="66" charset="0"/>
            </a:endParaRPr>
          </a:p>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C404C4"/>
                </a:solidFill>
                <a:latin typeface="XCCW Joined 8a" panose="03050602040000000000" pitchFamily="66" charset="0"/>
              </a:rPr>
              <a:t>Enquiry</a:t>
            </a:r>
          </a:p>
          <a:p>
            <a:pPr marL="285750" indent="-285750" eaLnBrk="0" fontAlgn="base" hangingPunct="0">
              <a:spcBef>
                <a:spcPct val="0"/>
              </a:spcBef>
              <a:spcAft>
                <a:spcPct val="0"/>
              </a:spcAft>
              <a:buFont typeface="Wingdings" panose="05000000000000000000" pitchFamily="2" charset="2"/>
              <a:buChar char="ü"/>
            </a:pPr>
            <a:r>
              <a:rPr lang="en-GB" sz="3600" b="1" dirty="0" smtClean="0">
                <a:solidFill>
                  <a:srgbClr val="FF99CC"/>
                </a:solidFill>
                <a:latin typeface="XCCW Joined 8a" panose="03050602040000000000" pitchFamily="66" charset="0"/>
              </a:rPr>
              <a:t>Diversity</a:t>
            </a:r>
            <a:endParaRPr lang="en-GB" sz="3600" b="1" dirty="0">
              <a:solidFill>
                <a:srgbClr val="FF99CC"/>
              </a:solidFill>
              <a:latin typeface="XCCW Joined 8a" panose="03050602040000000000" pitchFamily="66" charset="0"/>
            </a:endParaRPr>
          </a:p>
          <a:p>
            <a:pPr marL="285750" indent="-285750" eaLnBrk="0" fontAlgn="base" hangingPunct="0">
              <a:spcBef>
                <a:spcPct val="0"/>
              </a:spcBef>
              <a:spcAft>
                <a:spcPct val="0"/>
              </a:spcAft>
            </a:pPr>
            <a:endParaRPr lang="en-GB" sz="3600" b="1" dirty="0">
              <a:solidFill>
                <a:srgbClr val="000099"/>
              </a:solidFill>
              <a:latin typeface="XCCW Joined 8a" panose="03050602040000000000" pitchFamily="66" charset="0"/>
            </a:endParaRPr>
          </a:p>
        </p:txBody>
      </p:sp>
    </p:spTree>
    <p:extLst>
      <p:ext uri="{BB962C8B-B14F-4D97-AF65-F5344CB8AC3E}">
        <p14:creationId xmlns:p14="http://schemas.microsoft.com/office/powerpoint/2010/main" val="19698379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Wave 2"/>
          <p:cNvSpPr/>
          <p:nvPr/>
        </p:nvSpPr>
        <p:spPr>
          <a:xfrm>
            <a:off x="395536" y="836712"/>
            <a:ext cx="8280920" cy="4176464"/>
          </a:xfrm>
          <a:prstGeom prst="wav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1259632" y="1628800"/>
            <a:ext cx="6696744" cy="2554545"/>
          </a:xfrm>
          <a:prstGeom prst="rect">
            <a:avLst/>
          </a:prstGeom>
          <a:noFill/>
        </p:spPr>
        <p:txBody>
          <a:bodyPr wrap="square" rtlCol="0">
            <a:spAutoFit/>
          </a:bodyPr>
          <a:lstStyle/>
          <a:p>
            <a:pPr algn="ctr"/>
            <a:r>
              <a:rPr lang="en-GB" sz="8000" dirty="0" smtClean="0">
                <a:solidFill>
                  <a:schemeClr val="bg1"/>
                </a:solidFill>
                <a:latin typeface="Comic Sans MS" panose="030F0702030302020204" pitchFamily="66" charset="0"/>
              </a:rPr>
              <a:t>Behaviour for Learning…</a:t>
            </a:r>
            <a:endParaRPr lang="en-GB" sz="8000" dirty="0">
              <a:solidFill>
                <a:schemeClr val="bg1"/>
              </a:solidFill>
              <a:latin typeface="Comic Sans MS" panose="030F0702030302020204" pitchFamily="66" charset="0"/>
            </a:endParaRPr>
          </a:p>
        </p:txBody>
      </p:sp>
      <p:sp>
        <p:nvSpPr>
          <p:cNvPr id="6" name="Rectangle 5"/>
          <p:cNvSpPr/>
          <p:nvPr/>
        </p:nvSpPr>
        <p:spPr>
          <a:xfrm>
            <a:off x="179512" y="4869160"/>
            <a:ext cx="9144000" cy="1754326"/>
          </a:xfrm>
          <a:prstGeom prst="rect">
            <a:avLst/>
          </a:prstGeom>
        </p:spPr>
        <p:txBody>
          <a:bodyPr wrap="square">
            <a:spAutoFit/>
          </a:bodyPr>
          <a:lstStyle/>
          <a:p>
            <a:r>
              <a:rPr lang="en-GB" sz="4800" dirty="0" smtClean="0">
                <a:solidFill>
                  <a:srgbClr val="0000FF"/>
                </a:solidFill>
                <a:latin typeface="Comic Sans MS" pitchFamily="66" charset="0"/>
              </a:rPr>
              <a:t>Children to be ready to learn</a:t>
            </a:r>
            <a:r>
              <a:rPr lang="en-GB" sz="6000" dirty="0" smtClean="0">
                <a:solidFill>
                  <a:srgbClr val="0000FF"/>
                </a:solidFill>
                <a:latin typeface="Comic Sans MS" pitchFamily="66" charset="0"/>
              </a:rPr>
              <a:t/>
            </a:r>
            <a:br>
              <a:rPr lang="en-GB" sz="6000" dirty="0" smtClean="0">
                <a:solidFill>
                  <a:srgbClr val="0000FF"/>
                </a:solidFill>
                <a:latin typeface="Comic Sans MS" pitchFamily="66" charset="0"/>
              </a:rPr>
            </a:br>
            <a:r>
              <a:rPr lang="en-GB" sz="6000" b="1" dirty="0" smtClean="0">
                <a:solidFill>
                  <a:srgbClr val="FF0000"/>
                </a:solidFill>
                <a:latin typeface="Comic Sans MS" pitchFamily="66" charset="0"/>
              </a:rPr>
              <a:t>Happy</a:t>
            </a:r>
            <a:r>
              <a:rPr lang="en-GB" sz="6000" dirty="0" smtClean="0">
                <a:solidFill>
                  <a:srgbClr val="0000FF"/>
                </a:solidFill>
                <a:latin typeface="Comic Sans MS" pitchFamily="66" charset="0"/>
              </a:rPr>
              <a:t>  </a:t>
            </a:r>
            <a:r>
              <a:rPr lang="en-GB" sz="6000" b="1" dirty="0" smtClean="0">
                <a:solidFill>
                  <a:srgbClr val="7030A0"/>
                </a:solidFill>
                <a:latin typeface="Comic Sans MS" pitchFamily="66" charset="0"/>
              </a:rPr>
              <a:t>Safe</a:t>
            </a:r>
            <a:r>
              <a:rPr lang="en-GB" sz="6000" dirty="0" smtClean="0">
                <a:solidFill>
                  <a:srgbClr val="0000FF"/>
                </a:solidFill>
                <a:latin typeface="Comic Sans MS" pitchFamily="66" charset="0"/>
              </a:rPr>
              <a:t>  </a:t>
            </a:r>
            <a:r>
              <a:rPr lang="en-GB" sz="6000" b="1" dirty="0" smtClean="0">
                <a:solidFill>
                  <a:srgbClr val="00B050"/>
                </a:solidFill>
                <a:latin typeface="Comic Sans MS" pitchFamily="66" charset="0"/>
              </a:rPr>
              <a:t>Successful</a:t>
            </a:r>
            <a:endParaRPr lang="en-GB" sz="6000" dirty="0"/>
          </a:p>
        </p:txBody>
      </p:sp>
    </p:spTree>
    <p:extLst>
      <p:ext uri="{BB962C8B-B14F-4D97-AF65-F5344CB8AC3E}">
        <p14:creationId xmlns:p14="http://schemas.microsoft.com/office/powerpoint/2010/main" val="22984043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74529"/>
            <a:ext cx="6192688" cy="6817149"/>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4" name="TextBox 3"/>
          <p:cNvSpPr txBox="1"/>
          <p:nvPr/>
        </p:nvSpPr>
        <p:spPr>
          <a:xfrm>
            <a:off x="1187624" y="1700808"/>
            <a:ext cx="936104" cy="1107996"/>
          </a:xfrm>
          <a:prstGeom prst="rect">
            <a:avLst/>
          </a:prstGeom>
          <a:noFill/>
        </p:spPr>
        <p:txBody>
          <a:bodyPr wrap="square" rtlCol="0">
            <a:spAutoFit/>
          </a:bodyPr>
          <a:lstStyle/>
          <a:p>
            <a:r>
              <a:rPr lang="en-GB" sz="6600" b="1" dirty="0" smtClean="0">
                <a:solidFill>
                  <a:srgbClr val="FF0000"/>
                </a:solidFill>
                <a:latin typeface="Comic Sans MS" panose="030F0702030302020204" pitchFamily="66" charset="0"/>
              </a:rPr>
              <a:t>5</a:t>
            </a:r>
            <a:endParaRPr lang="en-GB" sz="6600" b="1" dirty="0">
              <a:solidFill>
                <a:srgbClr val="FF0000"/>
              </a:solidFill>
              <a:latin typeface="Comic Sans MS" panose="030F0702030302020204" pitchFamily="66" charset="0"/>
            </a:endParaRPr>
          </a:p>
        </p:txBody>
      </p:sp>
      <p:sp>
        <p:nvSpPr>
          <p:cNvPr id="6" name="TextBox 5"/>
          <p:cNvSpPr txBox="1"/>
          <p:nvPr/>
        </p:nvSpPr>
        <p:spPr>
          <a:xfrm>
            <a:off x="2123728" y="592812"/>
            <a:ext cx="936104" cy="1107996"/>
          </a:xfrm>
          <a:prstGeom prst="rect">
            <a:avLst/>
          </a:prstGeom>
          <a:noFill/>
        </p:spPr>
        <p:txBody>
          <a:bodyPr wrap="square" rtlCol="0">
            <a:spAutoFit/>
          </a:bodyPr>
          <a:lstStyle/>
          <a:p>
            <a:r>
              <a:rPr lang="en-GB" sz="6600" b="1" dirty="0">
                <a:solidFill>
                  <a:srgbClr val="FF0000"/>
                </a:solidFill>
                <a:latin typeface="Comic Sans MS" panose="030F0702030302020204" pitchFamily="66" charset="0"/>
              </a:rPr>
              <a:t>4</a:t>
            </a:r>
          </a:p>
        </p:txBody>
      </p:sp>
      <p:sp>
        <p:nvSpPr>
          <p:cNvPr id="7" name="TextBox 6"/>
          <p:cNvSpPr txBox="1"/>
          <p:nvPr/>
        </p:nvSpPr>
        <p:spPr>
          <a:xfrm>
            <a:off x="3059832" y="0"/>
            <a:ext cx="936104" cy="1107996"/>
          </a:xfrm>
          <a:prstGeom prst="rect">
            <a:avLst/>
          </a:prstGeom>
          <a:noFill/>
        </p:spPr>
        <p:txBody>
          <a:bodyPr wrap="square" rtlCol="0">
            <a:spAutoFit/>
          </a:bodyPr>
          <a:lstStyle/>
          <a:p>
            <a:r>
              <a:rPr lang="en-GB" sz="6600" b="1" dirty="0" smtClean="0">
                <a:solidFill>
                  <a:srgbClr val="FF0000"/>
                </a:solidFill>
                <a:latin typeface="Comic Sans MS" panose="030F0702030302020204" pitchFamily="66" charset="0"/>
              </a:rPr>
              <a:t>3</a:t>
            </a:r>
            <a:endParaRPr lang="en-GB" sz="6600" b="1" dirty="0">
              <a:solidFill>
                <a:srgbClr val="FF0000"/>
              </a:solidFill>
              <a:latin typeface="Comic Sans MS" panose="030F0702030302020204" pitchFamily="66" charset="0"/>
            </a:endParaRPr>
          </a:p>
        </p:txBody>
      </p:sp>
      <p:sp>
        <p:nvSpPr>
          <p:cNvPr id="8" name="TextBox 7"/>
          <p:cNvSpPr txBox="1"/>
          <p:nvPr/>
        </p:nvSpPr>
        <p:spPr>
          <a:xfrm>
            <a:off x="5148064" y="51719"/>
            <a:ext cx="936104" cy="1107996"/>
          </a:xfrm>
          <a:prstGeom prst="rect">
            <a:avLst/>
          </a:prstGeom>
          <a:noFill/>
        </p:spPr>
        <p:txBody>
          <a:bodyPr wrap="square" rtlCol="0">
            <a:spAutoFit/>
          </a:bodyPr>
          <a:lstStyle/>
          <a:p>
            <a:r>
              <a:rPr lang="en-GB" sz="6600" b="1" dirty="0" smtClean="0">
                <a:solidFill>
                  <a:srgbClr val="FF0000"/>
                </a:solidFill>
                <a:latin typeface="Comic Sans MS" panose="030F0702030302020204" pitchFamily="66" charset="0"/>
              </a:rPr>
              <a:t>2</a:t>
            </a:r>
            <a:endParaRPr lang="en-GB" sz="6600" b="1" dirty="0">
              <a:solidFill>
                <a:srgbClr val="FF0000"/>
              </a:solidFill>
              <a:latin typeface="Comic Sans MS" panose="030F0702030302020204" pitchFamily="66" charset="0"/>
            </a:endParaRPr>
          </a:p>
        </p:txBody>
      </p:sp>
      <p:sp>
        <p:nvSpPr>
          <p:cNvPr id="9" name="TextBox 8"/>
          <p:cNvSpPr txBox="1"/>
          <p:nvPr/>
        </p:nvSpPr>
        <p:spPr>
          <a:xfrm>
            <a:off x="6300192" y="1556792"/>
            <a:ext cx="936104" cy="1107996"/>
          </a:xfrm>
          <a:prstGeom prst="rect">
            <a:avLst/>
          </a:prstGeom>
          <a:noFill/>
        </p:spPr>
        <p:txBody>
          <a:bodyPr wrap="square" rtlCol="0">
            <a:spAutoFit/>
          </a:bodyPr>
          <a:lstStyle/>
          <a:p>
            <a:r>
              <a:rPr lang="en-GB" sz="6600" b="1" dirty="0" smtClean="0">
                <a:solidFill>
                  <a:srgbClr val="FF0000"/>
                </a:solidFill>
                <a:latin typeface="Comic Sans MS" panose="030F0702030302020204" pitchFamily="66" charset="0"/>
              </a:rPr>
              <a:t>1</a:t>
            </a:r>
            <a:endParaRPr lang="en-GB" sz="6600" b="1" dirty="0">
              <a:solidFill>
                <a:srgbClr val="FF0000"/>
              </a:solidFill>
              <a:latin typeface="Comic Sans MS" panose="030F0702030302020204" pitchFamily="66" charset="0"/>
            </a:endParaRPr>
          </a:p>
        </p:txBody>
      </p:sp>
      <p:sp>
        <p:nvSpPr>
          <p:cNvPr id="5" name="TextBox 4"/>
          <p:cNvSpPr txBox="1"/>
          <p:nvPr/>
        </p:nvSpPr>
        <p:spPr>
          <a:xfrm>
            <a:off x="95779" y="4149080"/>
            <a:ext cx="2520280" cy="2123658"/>
          </a:xfrm>
          <a:prstGeom prst="rect">
            <a:avLst/>
          </a:prstGeom>
          <a:noFill/>
        </p:spPr>
        <p:txBody>
          <a:bodyPr wrap="square" rtlCol="0">
            <a:spAutoFit/>
          </a:bodyPr>
          <a:lstStyle/>
          <a:p>
            <a:r>
              <a:rPr lang="en-GB" sz="6600" b="1" dirty="0" smtClean="0">
                <a:solidFill>
                  <a:srgbClr val="7030A0"/>
                </a:solidFill>
                <a:latin typeface="Comic Sans MS" panose="030F0702030302020204" pitchFamily="66" charset="0"/>
              </a:rPr>
              <a:t>Hand signal</a:t>
            </a:r>
            <a:endParaRPr lang="en-GB" sz="6600" b="1"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9662839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496052"/>
            <a:ext cx="9144000" cy="1908828"/>
          </a:xfrm>
        </p:spPr>
        <p:txBody>
          <a:bodyPr>
            <a:normAutofit/>
          </a:bodyPr>
          <a:lstStyle/>
          <a:p>
            <a:r>
              <a:rPr lang="en-GB" sz="4000" b="1" u="sng" dirty="0" smtClean="0">
                <a:solidFill>
                  <a:srgbClr val="0000CC"/>
                </a:solidFill>
                <a:latin typeface="XCCW Joined 8a" panose="03050602040000000000" pitchFamily="66" charset="0"/>
              </a:rPr>
              <a:t>What are the</a:t>
            </a:r>
            <a:endParaRPr lang="en-GB" sz="4000" dirty="0">
              <a:latin typeface="XCCW Joined 8a" panose="03050602040000000000" pitchFamily="66" charset="0"/>
            </a:endParaRPr>
          </a:p>
        </p:txBody>
      </p:sp>
      <p:sp>
        <p:nvSpPr>
          <p:cNvPr id="3" name="Subtitle 2"/>
          <p:cNvSpPr>
            <a:spLocks noGrp="1"/>
          </p:cNvSpPr>
          <p:nvPr>
            <p:ph type="subTitle" idx="1"/>
          </p:nvPr>
        </p:nvSpPr>
        <p:spPr>
          <a:xfrm>
            <a:off x="179513" y="5517232"/>
            <a:ext cx="8496944" cy="1006532"/>
          </a:xfrm>
        </p:spPr>
        <p:txBody>
          <a:bodyPr>
            <a:normAutofit fontScale="77500" lnSpcReduction="20000"/>
          </a:bodyPr>
          <a:lstStyle/>
          <a:p>
            <a:endParaRPr lang="en-GB" sz="4000" dirty="0" smtClean="0">
              <a:latin typeface="XCCW Joined 8a" panose="03050602040000000000" pitchFamily="66" charset="0"/>
            </a:endParaRPr>
          </a:p>
          <a:p>
            <a:pPr algn="ctr"/>
            <a:r>
              <a:rPr lang="en-GB" sz="4000" dirty="0" smtClean="0">
                <a:latin typeface="XCCW Joined 8a" panose="03050602040000000000" pitchFamily="66" charset="0"/>
              </a:rPr>
              <a:t>Expected Behaviour at RAPS </a:t>
            </a:r>
            <a:endParaRPr lang="en-GB" sz="4000" dirty="0">
              <a:latin typeface="XCCW Joined 8a" panose="03050602040000000000" pitchFamily="66" charset="0"/>
            </a:endParaRPr>
          </a:p>
        </p:txBody>
      </p:sp>
      <p:sp>
        <p:nvSpPr>
          <p:cNvPr id="6" name="5-Point Star 5"/>
          <p:cNvSpPr/>
          <p:nvPr/>
        </p:nvSpPr>
        <p:spPr>
          <a:xfrm>
            <a:off x="1214486" y="1087873"/>
            <a:ext cx="6885905" cy="4789399"/>
          </a:xfrm>
          <a:prstGeom prst="star5">
            <a:avLst>
              <a:gd name="adj" fmla="val 21061"/>
              <a:gd name="hf" fmla="val 105146"/>
              <a:gd name="vf" fmla="val 11055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latin typeface="XCCW Joined 8a" panose="03050602040000000000" pitchFamily="66" charset="0"/>
              </a:rPr>
              <a:t>GG</a:t>
            </a:r>
            <a:endParaRPr lang="en-GB" sz="4000" dirty="0">
              <a:latin typeface="XCCW Joined 8a" panose="03050602040000000000" pitchFamily="66" charset="0"/>
            </a:endParaRPr>
          </a:p>
        </p:txBody>
      </p:sp>
      <p:sp>
        <p:nvSpPr>
          <p:cNvPr id="8" name="TextBox 7"/>
          <p:cNvSpPr txBox="1"/>
          <p:nvPr/>
        </p:nvSpPr>
        <p:spPr>
          <a:xfrm>
            <a:off x="3001254" y="3212976"/>
            <a:ext cx="3312368" cy="1323439"/>
          </a:xfrm>
          <a:prstGeom prst="rect">
            <a:avLst/>
          </a:prstGeom>
          <a:noFill/>
        </p:spPr>
        <p:txBody>
          <a:bodyPr wrap="square" rtlCol="0">
            <a:spAutoFit/>
          </a:bodyPr>
          <a:lstStyle/>
          <a:p>
            <a:pPr algn="ctr"/>
            <a:r>
              <a:rPr lang="en-GB" sz="4000" b="1" dirty="0" smtClean="0">
                <a:solidFill>
                  <a:srgbClr val="FF0000"/>
                </a:solidFill>
                <a:latin typeface="XCCW Joined 8a" panose="03050602040000000000" pitchFamily="66" charset="0"/>
              </a:rPr>
              <a:t>Golden Rules?</a:t>
            </a:r>
            <a:endParaRPr lang="en-GB" sz="4000" b="1"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404664"/>
            <a:ext cx="8229600" cy="1143000"/>
          </a:xfrm>
        </p:spPr>
        <p:txBody>
          <a:bodyPr>
            <a:normAutofit/>
          </a:bodyPr>
          <a:lstStyle/>
          <a:p>
            <a:r>
              <a:rPr lang="en-GB" sz="6600" b="1" u="sng" dirty="0" smtClean="0">
                <a:solidFill>
                  <a:srgbClr val="0000CC"/>
                </a:solidFill>
                <a:latin typeface="Candara" pitchFamily="34" charset="0"/>
              </a:rPr>
              <a:t>Behaviour Points</a:t>
            </a:r>
            <a:endParaRPr lang="en-GB" sz="6600" dirty="0">
              <a:solidFill>
                <a:srgbClr val="0000FF"/>
              </a:solidFill>
              <a:latin typeface="Comic Sans MS" pitchFamily="66" charset="0"/>
            </a:endParaRPr>
          </a:p>
        </p:txBody>
      </p:sp>
      <p:sp>
        <p:nvSpPr>
          <p:cNvPr id="3" name="Content Placeholder 2"/>
          <p:cNvSpPr>
            <a:spLocks noGrp="1"/>
          </p:cNvSpPr>
          <p:nvPr>
            <p:ph idx="1"/>
          </p:nvPr>
        </p:nvSpPr>
        <p:spPr>
          <a:xfrm>
            <a:off x="395536" y="1844824"/>
            <a:ext cx="8229600" cy="4389120"/>
          </a:xfrm>
        </p:spPr>
        <p:txBody>
          <a:bodyPr/>
          <a:lstStyle/>
          <a:p>
            <a:r>
              <a:rPr lang="en-GB" dirty="0" smtClean="0">
                <a:latin typeface="Comic Sans MS" pitchFamily="66" charset="0"/>
              </a:rPr>
              <a:t>Each child starts off with </a:t>
            </a:r>
            <a:r>
              <a:rPr lang="en-GB" sz="4000" dirty="0" smtClean="0">
                <a:solidFill>
                  <a:srgbClr val="0000FF"/>
                </a:solidFill>
                <a:latin typeface="Comic Sans MS" pitchFamily="66" charset="0"/>
              </a:rPr>
              <a:t>5 points </a:t>
            </a:r>
            <a:r>
              <a:rPr lang="en-GB" dirty="0" smtClean="0">
                <a:latin typeface="Comic Sans MS" pitchFamily="66" charset="0"/>
              </a:rPr>
              <a:t>at the beginning of every day.</a:t>
            </a:r>
          </a:p>
          <a:p>
            <a:endParaRPr lang="en-GB" sz="1000" dirty="0" smtClean="0">
              <a:latin typeface="Comic Sans MS" pitchFamily="66" charset="0"/>
            </a:endParaRPr>
          </a:p>
          <a:p>
            <a:r>
              <a:rPr lang="en-GB" dirty="0" smtClean="0">
                <a:latin typeface="Comic Sans MS" pitchFamily="66" charset="0"/>
              </a:rPr>
              <a:t>Possible total of 25 points a week. Expected to keep all </a:t>
            </a:r>
            <a:r>
              <a:rPr lang="en-GB" sz="4000" dirty="0" smtClean="0">
                <a:solidFill>
                  <a:srgbClr val="C404C4"/>
                </a:solidFill>
                <a:latin typeface="Comic Sans MS" pitchFamily="66" charset="0"/>
              </a:rPr>
              <a:t>25 points</a:t>
            </a:r>
            <a:r>
              <a:rPr lang="en-GB" dirty="0" smtClean="0">
                <a:latin typeface="Comic Sans MS" pitchFamily="66" charset="0"/>
              </a:rPr>
              <a:t>!</a:t>
            </a:r>
          </a:p>
          <a:p>
            <a:endParaRPr lang="en-GB" sz="1000" dirty="0" smtClean="0">
              <a:latin typeface="Comic Sans MS" pitchFamily="66" charset="0"/>
            </a:endParaRPr>
          </a:p>
          <a:p>
            <a:r>
              <a:rPr lang="en-GB" dirty="0" smtClean="0">
                <a:latin typeface="Comic Sans MS" pitchFamily="66" charset="0"/>
              </a:rPr>
              <a:t>The points will also be looked at on a 3 weekly basis. </a:t>
            </a:r>
            <a:r>
              <a:rPr lang="en-GB" sz="4400" dirty="0" smtClean="0">
                <a:solidFill>
                  <a:srgbClr val="FF0000"/>
                </a:solidFill>
                <a:latin typeface="Comic Sans MS" pitchFamily="66" charset="0"/>
              </a:rPr>
              <a:t>25 x 3 = 75 points</a:t>
            </a:r>
          </a:p>
          <a:p>
            <a:pPr>
              <a:buNone/>
            </a:pPr>
            <a:endParaRPr lang="en-GB" dirty="0"/>
          </a:p>
        </p:txBody>
      </p:sp>
    </p:spTree>
    <p:extLst>
      <p:ext uri="{BB962C8B-B14F-4D97-AF65-F5344CB8AC3E}">
        <p14:creationId xmlns:p14="http://schemas.microsoft.com/office/powerpoint/2010/main" val="38520840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1143000"/>
          </a:xfrm>
        </p:spPr>
        <p:txBody>
          <a:bodyPr/>
          <a:lstStyle/>
          <a:p>
            <a:r>
              <a:rPr lang="en-GB" b="1" u="sng" dirty="0" smtClean="0">
                <a:solidFill>
                  <a:srgbClr val="0000CC"/>
                </a:solidFill>
                <a:latin typeface="Candara" pitchFamily="34" charset="0"/>
              </a:rPr>
              <a:t>Sanctions</a:t>
            </a:r>
            <a:endParaRPr lang="en-GB" dirty="0">
              <a:latin typeface="Comic Sans MS" pitchFamily="66" charset="0"/>
            </a:endParaRPr>
          </a:p>
        </p:txBody>
      </p:sp>
      <p:sp>
        <p:nvSpPr>
          <p:cNvPr id="3" name="Content Placeholder 2"/>
          <p:cNvSpPr>
            <a:spLocks noGrp="1"/>
          </p:cNvSpPr>
          <p:nvPr>
            <p:ph idx="1"/>
          </p:nvPr>
        </p:nvSpPr>
        <p:spPr>
          <a:xfrm>
            <a:off x="467544" y="1700808"/>
            <a:ext cx="8229600" cy="4389120"/>
          </a:xfrm>
        </p:spPr>
        <p:txBody>
          <a:bodyPr>
            <a:normAutofit fontScale="70000" lnSpcReduction="20000"/>
          </a:bodyPr>
          <a:lstStyle/>
          <a:p>
            <a:r>
              <a:rPr lang="en-GB" dirty="0">
                <a:latin typeface="Comic Sans MS" pitchFamily="66" charset="0"/>
              </a:rPr>
              <a:t>If a child </a:t>
            </a:r>
            <a:r>
              <a:rPr lang="en-GB" dirty="0" smtClean="0">
                <a:latin typeface="Comic Sans MS" pitchFamily="66" charset="0"/>
              </a:rPr>
              <a:t>is:</a:t>
            </a:r>
          </a:p>
          <a:p>
            <a:pPr>
              <a:buNone/>
            </a:pPr>
            <a:endParaRPr lang="en-GB" dirty="0" smtClean="0">
              <a:latin typeface="Comic Sans MS" pitchFamily="66" charset="0"/>
            </a:endParaRPr>
          </a:p>
          <a:p>
            <a:r>
              <a:rPr lang="en-GB" dirty="0" smtClean="0">
                <a:latin typeface="Comic Sans MS" pitchFamily="66" charset="0"/>
              </a:rPr>
              <a:t>talking</a:t>
            </a:r>
          </a:p>
          <a:p>
            <a:r>
              <a:rPr lang="en-GB" dirty="0" smtClean="0">
                <a:latin typeface="Comic Sans MS" pitchFamily="66" charset="0"/>
              </a:rPr>
              <a:t>messing around</a:t>
            </a:r>
          </a:p>
          <a:p>
            <a:r>
              <a:rPr lang="en-GB" dirty="0" smtClean="0">
                <a:latin typeface="Comic Sans MS" pitchFamily="66" charset="0"/>
              </a:rPr>
              <a:t>refusing </a:t>
            </a:r>
            <a:r>
              <a:rPr lang="en-GB" dirty="0">
                <a:latin typeface="Comic Sans MS" pitchFamily="66" charset="0"/>
              </a:rPr>
              <a:t>to </a:t>
            </a:r>
            <a:r>
              <a:rPr lang="en-GB" dirty="0" smtClean="0">
                <a:latin typeface="Comic Sans MS" pitchFamily="66" charset="0"/>
              </a:rPr>
              <a:t>work</a:t>
            </a:r>
          </a:p>
          <a:p>
            <a:r>
              <a:rPr lang="en-GB" dirty="0" smtClean="0">
                <a:latin typeface="Comic Sans MS" pitchFamily="66" charset="0"/>
              </a:rPr>
              <a:t>rude</a:t>
            </a:r>
          </a:p>
          <a:p>
            <a:r>
              <a:rPr lang="en-GB" dirty="0" smtClean="0">
                <a:latin typeface="Comic Sans MS" pitchFamily="66" charset="0"/>
              </a:rPr>
              <a:t>disrupting </a:t>
            </a:r>
            <a:r>
              <a:rPr lang="en-GB" dirty="0">
                <a:latin typeface="Comic Sans MS" pitchFamily="66" charset="0"/>
              </a:rPr>
              <a:t>the lesson etc </a:t>
            </a:r>
            <a:endParaRPr lang="en-GB" dirty="0" smtClean="0">
              <a:latin typeface="Comic Sans MS" pitchFamily="66" charset="0"/>
            </a:endParaRPr>
          </a:p>
          <a:p>
            <a:endParaRPr lang="en-GB" dirty="0" smtClean="0">
              <a:latin typeface="Comic Sans MS" pitchFamily="66" charset="0"/>
            </a:endParaRPr>
          </a:p>
          <a:p>
            <a:pPr>
              <a:buFont typeface="Wingdings" panose="05000000000000000000" pitchFamily="2" charset="2"/>
              <a:buChar char="Ø"/>
            </a:pPr>
            <a:r>
              <a:rPr lang="en-GB" dirty="0" smtClean="0">
                <a:latin typeface="Comic Sans MS" pitchFamily="66" charset="0"/>
              </a:rPr>
              <a:t>a NV warning, a verbal warning then a </a:t>
            </a:r>
            <a:r>
              <a:rPr lang="en-GB" sz="4300" u="sng" dirty="0" smtClean="0">
                <a:solidFill>
                  <a:srgbClr val="FFC000"/>
                </a:solidFill>
                <a:effectLst>
                  <a:outerShdw blurRad="38100" dist="38100" dir="2700000" algn="tl">
                    <a:srgbClr val="000000">
                      <a:alpha val="43137"/>
                    </a:srgbClr>
                  </a:outerShdw>
                </a:effectLst>
                <a:latin typeface="Comic Sans MS" pitchFamily="66" charset="0"/>
              </a:rPr>
              <a:t>yellow </a:t>
            </a:r>
            <a:r>
              <a:rPr lang="en-GB" sz="4300" u="sng" dirty="0">
                <a:solidFill>
                  <a:srgbClr val="FFC000"/>
                </a:solidFill>
                <a:effectLst>
                  <a:outerShdw blurRad="38100" dist="38100" dir="2700000" algn="tl">
                    <a:srgbClr val="000000">
                      <a:alpha val="43137"/>
                    </a:srgbClr>
                  </a:outerShdw>
                </a:effectLst>
                <a:latin typeface="Comic Sans MS" pitchFamily="66" charset="0"/>
              </a:rPr>
              <a:t>warning card </a:t>
            </a:r>
            <a:r>
              <a:rPr lang="en-GB" dirty="0">
                <a:latin typeface="Comic Sans MS" pitchFamily="66" charset="0"/>
              </a:rPr>
              <a:t>gets placed on the desk in front of </a:t>
            </a:r>
            <a:r>
              <a:rPr lang="en-GB" dirty="0" smtClean="0">
                <a:latin typeface="Comic Sans MS" pitchFamily="66" charset="0"/>
              </a:rPr>
              <a:t>you. </a:t>
            </a:r>
            <a:r>
              <a:rPr lang="en-GB" dirty="0">
                <a:latin typeface="Comic Sans MS" pitchFamily="66" charset="0"/>
              </a:rPr>
              <a:t>This will act as a reminder to the child that they have got to improve their behaviour. </a:t>
            </a:r>
          </a:p>
          <a:p>
            <a:endParaRPr lang="en-GB" dirty="0"/>
          </a:p>
        </p:txBody>
      </p:sp>
      <p:pic>
        <p:nvPicPr>
          <p:cNvPr id="4" name="Picture 2" descr="http://www.primaryteaching.co.uk/prodimg/CC18_1_Thumb.jpg"/>
          <p:cNvPicPr>
            <a:picLocks noChangeAspect="1" noChangeArrowheads="1"/>
          </p:cNvPicPr>
          <p:nvPr/>
        </p:nvPicPr>
        <p:blipFill>
          <a:blip r:embed="rId2" cstate="print"/>
          <a:srcRect/>
          <a:stretch>
            <a:fillRect/>
          </a:stretch>
        </p:blipFill>
        <p:spPr bwMode="auto">
          <a:xfrm>
            <a:off x="5508104" y="1556792"/>
            <a:ext cx="2592288" cy="2592289"/>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91264" cy="4767808"/>
          </a:xfrm>
        </p:spPr>
        <p:txBody>
          <a:bodyPr/>
          <a:lstStyle/>
          <a:p>
            <a:r>
              <a:rPr lang="en-GB" dirty="0">
                <a:latin typeface="Comic Sans MS" pitchFamily="66" charset="0"/>
              </a:rPr>
              <a:t>If a child improves their behaviour they can then earn the yellow card back. The yellow card can then be </a:t>
            </a:r>
            <a:r>
              <a:rPr lang="en-GB" u="sng" dirty="0">
                <a:latin typeface="Comic Sans MS" pitchFamily="66" charset="0"/>
              </a:rPr>
              <a:t>removed </a:t>
            </a:r>
            <a:r>
              <a:rPr lang="en-GB" dirty="0">
                <a:latin typeface="Comic Sans MS" pitchFamily="66" charset="0"/>
              </a:rPr>
              <a:t>from the table.</a:t>
            </a:r>
          </a:p>
          <a:p>
            <a:pPr>
              <a:buNone/>
            </a:pPr>
            <a:endParaRPr lang="en-GB" dirty="0">
              <a:latin typeface="Comic Sans MS" pitchFamily="66" charset="0"/>
            </a:endParaRPr>
          </a:p>
          <a:p>
            <a:r>
              <a:rPr lang="en-GB" dirty="0">
                <a:latin typeface="Comic Sans MS" pitchFamily="66" charset="0"/>
              </a:rPr>
              <a:t>If a child continues to misbehave the yellow card is changed to a </a:t>
            </a:r>
            <a:r>
              <a:rPr lang="en-GB" sz="4400" dirty="0">
                <a:solidFill>
                  <a:srgbClr val="FF0000"/>
                </a:solidFill>
                <a:effectLst>
                  <a:outerShdw blurRad="38100" dist="38100" dir="2700000" algn="tl">
                    <a:srgbClr val="000000">
                      <a:alpha val="43137"/>
                    </a:srgbClr>
                  </a:outerShdw>
                </a:effectLst>
                <a:latin typeface="Comic Sans MS" pitchFamily="66" charset="0"/>
              </a:rPr>
              <a:t>red card</a:t>
            </a:r>
            <a:r>
              <a:rPr lang="en-GB" dirty="0">
                <a:latin typeface="Comic Sans MS" pitchFamily="66" charset="0"/>
              </a:rPr>
              <a:t>. </a:t>
            </a:r>
            <a:endParaRPr lang="en-GB" dirty="0" smtClean="0">
              <a:latin typeface="Comic Sans MS" pitchFamily="66" charset="0"/>
            </a:endParaRPr>
          </a:p>
          <a:p>
            <a:pPr>
              <a:buNone/>
            </a:pPr>
            <a:endParaRPr lang="en-GB" dirty="0"/>
          </a:p>
        </p:txBody>
      </p:sp>
      <p:pic>
        <p:nvPicPr>
          <p:cNvPr id="20482" name="Picture 2" descr="http://www.primaryteaching.co.uk/prodimg/CC18_1_Thumb.jpg"/>
          <p:cNvPicPr>
            <a:picLocks noChangeAspect="1" noChangeArrowheads="1"/>
          </p:cNvPicPr>
          <p:nvPr/>
        </p:nvPicPr>
        <p:blipFill>
          <a:blip r:embed="rId2" cstate="print"/>
          <a:srcRect/>
          <a:stretch>
            <a:fillRect/>
          </a:stretch>
        </p:blipFill>
        <p:spPr bwMode="auto">
          <a:xfrm>
            <a:off x="1547664" y="4880992"/>
            <a:ext cx="1728192" cy="1728193"/>
          </a:xfrm>
          <a:prstGeom prst="rect">
            <a:avLst/>
          </a:prstGeom>
          <a:noFill/>
        </p:spPr>
      </p:pic>
      <p:pic>
        <p:nvPicPr>
          <p:cNvPr id="20484" name="Picture 4" descr="http://www.primaryteaching.co.uk/prodimg/CC19_1_Zoom.jpg"/>
          <p:cNvPicPr>
            <a:picLocks noChangeAspect="1" noChangeArrowheads="1"/>
          </p:cNvPicPr>
          <p:nvPr/>
        </p:nvPicPr>
        <p:blipFill>
          <a:blip r:embed="rId3" cstate="print"/>
          <a:srcRect/>
          <a:stretch>
            <a:fillRect/>
          </a:stretch>
        </p:blipFill>
        <p:spPr bwMode="auto">
          <a:xfrm>
            <a:off x="5796136" y="4941168"/>
            <a:ext cx="1707704" cy="1707704"/>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16632"/>
            <a:ext cx="8229600" cy="4389120"/>
          </a:xfrm>
        </p:spPr>
        <p:txBody>
          <a:bodyPr>
            <a:normAutofit/>
          </a:bodyPr>
          <a:lstStyle/>
          <a:p>
            <a:r>
              <a:rPr lang="en-GB" dirty="0" smtClean="0">
                <a:latin typeface="Comic Sans MS" pitchFamily="66" charset="0"/>
              </a:rPr>
              <a:t>If a child has a </a:t>
            </a:r>
            <a:r>
              <a:rPr lang="en-GB" sz="6000" dirty="0" smtClean="0">
                <a:solidFill>
                  <a:srgbClr val="FFFF00"/>
                </a:solidFill>
                <a:effectLst>
                  <a:outerShdw blurRad="38100" dist="38100" dir="2700000" algn="tl">
                    <a:srgbClr val="000000">
                      <a:alpha val="43137"/>
                    </a:srgbClr>
                  </a:outerShdw>
                </a:effectLst>
                <a:latin typeface="Comic Sans MS" pitchFamily="66" charset="0"/>
              </a:rPr>
              <a:t>yellow card </a:t>
            </a:r>
            <a:r>
              <a:rPr lang="en-GB" dirty="0" smtClean="0">
                <a:latin typeface="Comic Sans MS" pitchFamily="66" charset="0"/>
              </a:rPr>
              <a:t>on their desk at the end of the lesson they lose 1 point.</a:t>
            </a:r>
          </a:p>
          <a:p>
            <a:endParaRPr lang="en-GB" sz="900" dirty="0" smtClean="0">
              <a:latin typeface="Comic Sans MS" pitchFamily="66" charset="0"/>
            </a:endParaRPr>
          </a:p>
          <a:p>
            <a:r>
              <a:rPr lang="en-GB" dirty="0" smtClean="0">
                <a:latin typeface="Comic Sans MS" pitchFamily="66" charset="0"/>
              </a:rPr>
              <a:t>If a child has a </a:t>
            </a:r>
            <a:r>
              <a:rPr lang="en-GB" sz="5400" dirty="0" smtClean="0">
                <a:solidFill>
                  <a:srgbClr val="FF0000"/>
                </a:solidFill>
                <a:effectLst>
                  <a:outerShdw blurRad="38100" dist="38100" dir="2700000" algn="tl">
                    <a:srgbClr val="000000">
                      <a:alpha val="43137"/>
                    </a:srgbClr>
                  </a:outerShdw>
                </a:effectLst>
                <a:latin typeface="Comic Sans MS" pitchFamily="66" charset="0"/>
              </a:rPr>
              <a:t>red card </a:t>
            </a:r>
            <a:r>
              <a:rPr lang="en-GB" dirty="0" smtClean="0">
                <a:latin typeface="Comic Sans MS" pitchFamily="66" charset="0"/>
              </a:rPr>
              <a:t>on their desk at the end of the lesson they lose 2 points.</a:t>
            </a:r>
          </a:p>
          <a:p>
            <a:pPr>
              <a:buNone/>
            </a:pPr>
            <a:endParaRPr lang="en-GB" dirty="0" smtClean="0"/>
          </a:p>
        </p:txBody>
      </p:sp>
      <p:pic>
        <p:nvPicPr>
          <p:cNvPr id="4" name="Picture 4" descr="http://www.primaryteaching.co.uk/prodimg/CC19_1_Zoom.jpg"/>
          <p:cNvPicPr>
            <a:picLocks noChangeAspect="1" noChangeArrowheads="1"/>
          </p:cNvPicPr>
          <p:nvPr/>
        </p:nvPicPr>
        <p:blipFill>
          <a:blip r:embed="rId2" cstate="print"/>
          <a:srcRect/>
          <a:stretch>
            <a:fillRect/>
          </a:stretch>
        </p:blipFill>
        <p:spPr bwMode="auto">
          <a:xfrm>
            <a:off x="6444208" y="4293096"/>
            <a:ext cx="2427784" cy="2427784"/>
          </a:xfrm>
          <a:prstGeom prst="rect">
            <a:avLst/>
          </a:prstGeom>
          <a:noFill/>
        </p:spPr>
      </p:pic>
      <p:pic>
        <p:nvPicPr>
          <p:cNvPr id="5" name="Picture 2" descr="http://www.primaryteaching.co.uk/prodimg/CC18_1_Thumb.jpg"/>
          <p:cNvPicPr>
            <a:picLocks noChangeAspect="1" noChangeArrowheads="1"/>
          </p:cNvPicPr>
          <p:nvPr/>
        </p:nvPicPr>
        <p:blipFill>
          <a:blip r:embed="rId3" cstate="print"/>
          <a:srcRect/>
          <a:stretch>
            <a:fillRect/>
          </a:stretch>
        </p:blipFill>
        <p:spPr bwMode="auto">
          <a:xfrm>
            <a:off x="179512" y="4600550"/>
            <a:ext cx="2232248" cy="2232249"/>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normAutofit/>
          </a:bodyPr>
          <a:lstStyle/>
          <a:p>
            <a:r>
              <a:rPr lang="en-GB" b="1" u="sng" dirty="0" smtClean="0">
                <a:solidFill>
                  <a:srgbClr val="0000CC"/>
                </a:solidFill>
                <a:latin typeface="XCCW Joined 8a" panose="03050602040000000000" pitchFamily="66" charset="0"/>
              </a:rPr>
              <a:t>Behaviour </a:t>
            </a:r>
            <a:r>
              <a:rPr lang="en-GB" b="1" u="sng" dirty="0">
                <a:solidFill>
                  <a:srgbClr val="0000CC"/>
                </a:solidFill>
                <a:latin typeface="XCCW Joined 8a" panose="03050602040000000000" pitchFamily="66" charset="0"/>
              </a:rPr>
              <a:t>P</a:t>
            </a:r>
            <a:r>
              <a:rPr lang="en-GB" b="1" u="sng" dirty="0" smtClean="0">
                <a:solidFill>
                  <a:srgbClr val="0000CC"/>
                </a:solidFill>
                <a:latin typeface="XCCW Joined 8a" panose="03050602040000000000" pitchFamily="66" charset="0"/>
              </a:rPr>
              <a:t>oints</a:t>
            </a:r>
            <a:endParaRPr lang="en-GB" dirty="0">
              <a:latin typeface="XCCW Joined 8a" panose="03050602040000000000" pitchFamily="66" charset="0"/>
            </a:endParaRPr>
          </a:p>
        </p:txBody>
      </p:sp>
      <p:pic>
        <p:nvPicPr>
          <p:cNvPr id="4" name="Content Placeholder 3"/>
          <p:cNvPicPr>
            <a:picLocks noGrp="1"/>
          </p:cNvPicPr>
          <p:nvPr>
            <p:ph idx="1"/>
          </p:nvPr>
        </p:nvPicPr>
        <p:blipFill>
          <a:blip r:embed="rId2" cstate="print"/>
          <a:srcRect l="1024" t="10518" r="36551" b="47365"/>
          <a:stretch>
            <a:fillRect/>
          </a:stretch>
        </p:blipFill>
        <p:spPr bwMode="auto">
          <a:xfrm>
            <a:off x="395536" y="1988840"/>
            <a:ext cx="8229600" cy="3371075"/>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solidFill>
                  <a:srgbClr val="0000CC"/>
                </a:solidFill>
                <a:latin typeface="XCCW Joined 8a" panose="03050602040000000000" pitchFamily="66" charset="0"/>
              </a:rPr>
              <a:t>Daily Rewards</a:t>
            </a:r>
            <a:endParaRPr lang="en-GB" dirty="0">
              <a:latin typeface="XCCW Joined 8a" panose="03050602040000000000" pitchFamily="66" charset="0"/>
            </a:endParaRPr>
          </a:p>
        </p:txBody>
      </p:sp>
      <p:sp>
        <p:nvSpPr>
          <p:cNvPr id="3" name="Content Placeholder 2"/>
          <p:cNvSpPr>
            <a:spLocks noGrp="1"/>
          </p:cNvSpPr>
          <p:nvPr>
            <p:ph idx="1"/>
          </p:nvPr>
        </p:nvSpPr>
        <p:spPr/>
        <p:txBody>
          <a:bodyPr/>
          <a:lstStyle/>
          <a:p>
            <a:r>
              <a:rPr lang="en-GB" dirty="0" smtClean="0">
                <a:latin typeface="XCCW Joined 8a" panose="03050602040000000000" pitchFamily="66" charset="0"/>
              </a:rPr>
              <a:t>Verbal praise and smiles</a:t>
            </a:r>
          </a:p>
          <a:p>
            <a:r>
              <a:rPr lang="en-GB" dirty="0" smtClean="0">
                <a:latin typeface="XCCW Joined 8a" panose="03050602040000000000" pitchFamily="66" charset="0"/>
              </a:rPr>
              <a:t>Super Star Learner cards. (If a child has a Super Star Learner card on their table at the end of the lesson, they can swap it for a house point as they leave).</a:t>
            </a:r>
          </a:p>
          <a:p>
            <a:endParaRPr lang="en-GB" dirty="0">
              <a:latin typeface="XCCW Joined 8a" panose="03050602040000000000" pitchFamily="66" charset="0"/>
            </a:endParaRPr>
          </a:p>
        </p:txBody>
      </p:sp>
      <p:pic>
        <p:nvPicPr>
          <p:cNvPr id="16388" name="Picture 4" descr="http://www.primaryteaching.co.uk/prodimg/CC2_1_Thumb.jpg"/>
          <p:cNvPicPr>
            <a:picLocks noChangeAspect="1" noChangeArrowheads="1"/>
          </p:cNvPicPr>
          <p:nvPr/>
        </p:nvPicPr>
        <p:blipFill>
          <a:blip r:embed="rId2" cstate="print"/>
          <a:srcRect/>
          <a:stretch>
            <a:fillRect/>
          </a:stretch>
        </p:blipFill>
        <p:spPr bwMode="auto">
          <a:xfrm>
            <a:off x="6372200" y="4670163"/>
            <a:ext cx="2016224" cy="201622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solidFill>
                  <a:srgbClr val="0000CC"/>
                </a:solidFill>
                <a:latin typeface="XCCW Joined 8a" panose="03050602040000000000" pitchFamily="66" charset="0"/>
              </a:rPr>
              <a:t>Weekly Rewards</a:t>
            </a:r>
            <a:endParaRPr lang="en-GB" dirty="0">
              <a:latin typeface="XCCW Joined 8a" panose="03050602040000000000" pitchFamily="66" charset="0"/>
            </a:endParaRPr>
          </a:p>
        </p:txBody>
      </p:sp>
      <p:sp>
        <p:nvSpPr>
          <p:cNvPr id="3" name="Content Placeholder 2"/>
          <p:cNvSpPr>
            <a:spLocks noGrp="1"/>
          </p:cNvSpPr>
          <p:nvPr>
            <p:ph idx="1"/>
          </p:nvPr>
        </p:nvSpPr>
        <p:spPr/>
        <p:txBody>
          <a:bodyPr>
            <a:normAutofit fontScale="77500" lnSpcReduction="20000"/>
          </a:bodyPr>
          <a:lstStyle/>
          <a:p>
            <a:r>
              <a:rPr lang="en-GB" dirty="0" smtClean="0">
                <a:latin typeface="XCCW Joined 8a" panose="03050602040000000000" pitchFamily="66" charset="0"/>
              </a:rPr>
              <a:t>25 points= All golden time and text home.</a:t>
            </a:r>
          </a:p>
          <a:p>
            <a:pPr>
              <a:buNone/>
            </a:pPr>
            <a:endParaRPr lang="en-GB" dirty="0">
              <a:latin typeface="XCCW Joined 8a" panose="03050602040000000000" pitchFamily="66" charset="0"/>
            </a:endParaRPr>
          </a:p>
          <a:p>
            <a:r>
              <a:rPr lang="en-GB" dirty="0" smtClean="0">
                <a:latin typeface="XCCW Joined 8a" panose="03050602040000000000" pitchFamily="66" charset="0"/>
              </a:rPr>
              <a:t>22-24 points= All golden time.</a:t>
            </a:r>
          </a:p>
          <a:p>
            <a:endParaRPr lang="en-GB" dirty="0">
              <a:latin typeface="XCCW Joined 8a" panose="03050602040000000000" pitchFamily="66" charset="0"/>
            </a:endParaRPr>
          </a:p>
          <a:p>
            <a:r>
              <a:rPr lang="en-GB" dirty="0" smtClean="0">
                <a:latin typeface="XCCW Joined 8a" panose="03050602040000000000" pitchFamily="66" charset="0"/>
              </a:rPr>
              <a:t>11-21= Teacher to contact parents.</a:t>
            </a:r>
          </a:p>
          <a:p>
            <a:endParaRPr lang="en-GB" dirty="0">
              <a:latin typeface="XCCW Joined 8a" panose="03050602040000000000" pitchFamily="66" charset="0"/>
            </a:endParaRPr>
          </a:p>
          <a:p>
            <a:r>
              <a:rPr lang="en-GB" dirty="0" smtClean="0">
                <a:latin typeface="XCCW Joined 8a" panose="03050602040000000000" pitchFamily="66" charset="0"/>
              </a:rPr>
              <a:t>6-10 points= Mr Budge to send letter home to inform parents.</a:t>
            </a:r>
          </a:p>
          <a:p>
            <a:endParaRPr lang="en-GB" dirty="0">
              <a:latin typeface="XCCW Joined 8a" panose="03050602040000000000" pitchFamily="66" charset="0"/>
            </a:endParaRPr>
          </a:p>
          <a:p>
            <a:r>
              <a:rPr lang="en-GB" dirty="0" smtClean="0">
                <a:latin typeface="XCCW Joined 8a" panose="03050602040000000000" pitchFamily="66" charset="0"/>
              </a:rPr>
              <a:t>5 points or less= Mr Budge to have a meeting with parents. </a:t>
            </a:r>
            <a:endParaRPr lang="en-GB" dirty="0">
              <a:latin typeface="XCCW Joined 8a" panose="03050602040000000000" pitchFamily="66"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solidFill>
                  <a:srgbClr val="0000CC"/>
                </a:solidFill>
                <a:latin typeface="XCCW Joined 8a" panose="03050602040000000000" pitchFamily="66" charset="0"/>
              </a:rPr>
              <a:t>Three Week Rewards</a:t>
            </a:r>
            <a:endParaRPr lang="en-GB" dirty="0">
              <a:latin typeface="XCCW Joined 8a" panose="03050602040000000000" pitchFamily="66" charset="0"/>
            </a:endParaRPr>
          </a:p>
        </p:txBody>
      </p:sp>
      <p:sp>
        <p:nvSpPr>
          <p:cNvPr id="3" name="Content Placeholder 2"/>
          <p:cNvSpPr>
            <a:spLocks noGrp="1"/>
          </p:cNvSpPr>
          <p:nvPr>
            <p:ph idx="1"/>
          </p:nvPr>
        </p:nvSpPr>
        <p:spPr/>
        <p:txBody>
          <a:bodyPr>
            <a:normAutofit fontScale="92500" lnSpcReduction="20000"/>
          </a:bodyPr>
          <a:lstStyle/>
          <a:p>
            <a:r>
              <a:rPr lang="en-GB" dirty="0" smtClean="0">
                <a:latin typeface="XCCW Joined 8a" panose="03050602040000000000" pitchFamily="66" charset="0"/>
              </a:rPr>
              <a:t>75 </a:t>
            </a:r>
            <a:r>
              <a:rPr lang="en-GB" dirty="0">
                <a:latin typeface="XCCW Joined 8a" panose="03050602040000000000" pitchFamily="66" charset="0"/>
              </a:rPr>
              <a:t>points= Letter </a:t>
            </a:r>
            <a:r>
              <a:rPr lang="en-GB" dirty="0" smtClean="0">
                <a:latin typeface="XCCW Joined 8a" panose="03050602040000000000" pitchFamily="66" charset="0"/>
              </a:rPr>
              <a:t>home (emailed). </a:t>
            </a:r>
            <a:r>
              <a:rPr lang="en-GB" dirty="0">
                <a:latin typeface="XCCW Joined 8a" panose="03050602040000000000" pitchFamily="66" charset="0"/>
              </a:rPr>
              <a:t>Badge to wear</a:t>
            </a:r>
            <a:r>
              <a:rPr lang="en-GB" dirty="0" smtClean="0">
                <a:latin typeface="XCCW Joined 8a" panose="03050602040000000000" pitchFamily="66" charset="0"/>
              </a:rPr>
              <a:t>.</a:t>
            </a:r>
          </a:p>
          <a:p>
            <a:pPr>
              <a:buNone/>
            </a:pPr>
            <a:r>
              <a:rPr lang="en-GB" dirty="0" smtClean="0">
                <a:latin typeface="XCCW Joined 8a" panose="03050602040000000000" pitchFamily="66" charset="0"/>
              </a:rPr>
              <a:t> </a:t>
            </a:r>
          </a:p>
          <a:p>
            <a:r>
              <a:rPr lang="en-GB" dirty="0" smtClean="0">
                <a:latin typeface="XCCW Joined 8a" panose="03050602040000000000" pitchFamily="66" charset="0"/>
              </a:rPr>
              <a:t>3</a:t>
            </a:r>
            <a:r>
              <a:rPr lang="en-GB" baseline="30000" dirty="0" smtClean="0">
                <a:latin typeface="XCCW Joined 8a" panose="03050602040000000000" pitchFamily="66" charset="0"/>
              </a:rPr>
              <a:t>rd</a:t>
            </a:r>
            <a:r>
              <a:rPr lang="en-GB" dirty="0" smtClean="0">
                <a:latin typeface="XCCW Joined 8a" panose="03050602040000000000" pitchFamily="66" charset="0"/>
              </a:rPr>
              <a:t> badge: RAPS lanyard</a:t>
            </a:r>
          </a:p>
          <a:p>
            <a:endParaRPr lang="en-GB" dirty="0" smtClean="0">
              <a:latin typeface="XCCW Joined 8a" panose="03050602040000000000" pitchFamily="66" charset="0"/>
            </a:endParaRPr>
          </a:p>
          <a:p>
            <a:r>
              <a:rPr lang="en-GB" dirty="0" smtClean="0">
                <a:latin typeface="XCCW Joined 8a" panose="03050602040000000000" pitchFamily="66" charset="0"/>
              </a:rPr>
              <a:t>6</a:t>
            </a:r>
            <a:r>
              <a:rPr lang="en-GB" baseline="30000" dirty="0" smtClean="0">
                <a:latin typeface="XCCW Joined 8a" panose="03050602040000000000" pitchFamily="66" charset="0"/>
              </a:rPr>
              <a:t>th</a:t>
            </a:r>
            <a:r>
              <a:rPr lang="en-GB" dirty="0" smtClean="0">
                <a:latin typeface="XCCW Joined 8a" panose="03050602040000000000" pitchFamily="66" charset="0"/>
              </a:rPr>
              <a:t> badge: silver behaviour badge</a:t>
            </a:r>
          </a:p>
          <a:p>
            <a:endParaRPr lang="en-GB" dirty="0" smtClean="0">
              <a:latin typeface="XCCW Joined 8a" panose="03050602040000000000" pitchFamily="66" charset="0"/>
            </a:endParaRPr>
          </a:p>
          <a:p>
            <a:r>
              <a:rPr lang="en-GB" dirty="0" smtClean="0">
                <a:latin typeface="XCCW Joined 8a" panose="03050602040000000000" pitchFamily="66" charset="0"/>
              </a:rPr>
              <a:t>12</a:t>
            </a:r>
            <a:r>
              <a:rPr lang="en-GB" baseline="30000" dirty="0" smtClean="0">
                <a:latin typeface="XCCW Joined 8a" panose="03050602040000000000" pitchFamily="66" charset="0"/>
              </a:rPr>
              <a:t>th</a:t>
            </a:r>
            <a:r>
              <a:rPr lang="en-GB" dirty="0" smtClean="0">
                <a:latin typeface="XCCW Joined 8a" panose="03050602040000000000" pitchFamily="66" charset="0"/>
              </a:rPr>
              <a:t> badge: Gold behaviour badge </a:t>
            </a:r>
            <a:endParaRPr lang="en-GB" dirty="0">
              <a:latin typeface="XCCW Joined 8a" panose="03050602040000000000" pitchFamily="66" charset="0"/>
            </a:endParaRPr>
          </a:p>
          <a:p>
            <a:pPr>
              <a:buNone/>
            </a:pPr>
            <a:endParaRPr lang="en-GB" dirty="0" smtClean="0">
              <a:latin typeface="XCCW Joined 8a" panose="03050602040000000000" pitchFamily="66"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29600" cy="1143000"/>
          </a:xfrm>
        </p:spPr>
        <p:txBody>
          <a:bodyPr/>
          <a:lstStyle/>
          <a:p>
            <a:r>
              <a:rPr lang="en-GB" b="1" u="sng" dirty="0" smtClean="0">
                <a:solidFill>
                  <a:srgbClr val="0000CC"/>
                </a:solidFill>
                <a:latin typeface="XCCW Joined 8a" panose="03050602040000000000" pitchFamily="66" charset="0"/>
              </a:rPr>
              <a:t>Class Rewards</a:t>
            </a:r>
            <a:endParaRPr lang="en-GB" dirty="0">
              <a:latin typeface="XCCW Joined 8a" panose="03050602040000000000" pitchFamily="66" charset="0"/>
            </a:endParaRPr>
          </a:p>
        </p:txBody>
      </p:sp>
      <p:sp>
        <p:nvSpPr>
          <p:cNvPr id="3" name="Content Placeholder 2"/>
          <p:cNvSpPr>
            <a:spLocks noGrp="1"/>
          </p:cNvSpPr>
          <p:nvPr>
            <p:ph idx="1"/>
          </p:nvPr>
        </p:nvSpPr>
        <p:spPr>
          <a:xfrm>
            <a:off x="467544" y="1628800"/>
            <a:ext cx="8229600" cy="4389120"/>
          </a:xfrm>
        </p:spPr>
        <p:txBody>
          <a:bodyPr>
            <a:normAutofit fontScale="77500" lnSpcReduction="20000"/>
          </a:bodyPr>
          <a:lstStyle/>
          <a:p>
            <a:pPr>
              <a:buNone/>
            </a:pPr>
            <a:r>
              <a:rPr lang="en-GB" dirty="0" smtClean="0">
                <a:latin typeface="XCCW Joined 8a" panose="03050602040000000000" pitchFamily="66" charset="0"/>
              </a:rPr>
              <a:t>Three week rewards</a:t>
            </a:r>
          </a:p>
          <a:p>
            <a:endParaRPr lang="en-GB" dirty="0">
              <a:latin typeface="XCCW Joined 8a" panose="03050602040000000000" pitchFamily="66" charset="0"/>
            </a:endParaRPr>
          </a:p>
          <a:p>
            <a:r>
              <a:rPr lang="en-GB" dirty="0">
                <a:latin typeface="XCCW Joined 8a" panose="03050602040000000000" pitchFamily="66" charset="0"/>
              </a:rPr>
              <a:t>The class with the most points in each </a:t>
            </a:r>
            <a:r>
              <a:rPr lang="en-GB" dirty="0" smtClean="0">
                <a:latin typeface="XCCW Joined 8a" panose="03050602040000000000" pitchFamily="66" charset="0"/>
              </a:rPr>
              <a:t>Key Stage gets </a:t>
            </a:r>
            <a:r>
              <a:rPr lang="en-GB" dirty="0">
                <a:latin typeface="XCCW Joined 8a" panose="03050602040000000000" pitchFamily="66" charset="0"/>
              </a:rPr>
              <a:t>a £3.00 </a:t>
            </a:r>
            <a:r>
              <a:rPr lang="en-GB" dirty="0" smtClean="0">
                <a:latin typeface="XCCW Joined 8a" panose="03050602040000000000" pitchFamily="66" charset="0"/>
              </a:rPr>
              <a:t>RAPS </a:t>
            </a:r>
            <a:r>
              <a:rPr lang="en-GB" dirty="0">
                <a:latin typeface="XCCW Joined 8a" panose="03050602040000000000" pitchFamily="66" charset="0"/>
              </a:rPr>
              <a:t>Cheque to display in their classroom. </a:t>
            </a:r>
            <a:endParaRPr lang="en-GB" dirty="0" smtClean="0">
              <a:latin typeface="XCCW Joined 8a" panose="03050602040000000000" pitchFamily="66" charset="0"/>
            </a:endParaRPr>
          </a:p>
          <a:p>
            <a:pPr>
              <a:buNone/>
            </a:pPr>
            <a:endParaRPr lang="en-GB" dirty="0">
              <a:latin typeface="XCCW Joined 8a" panose="03050602040000000000" pitchFamily="66" charset="0"/>
            </a:endParaRPr>
          </a:p>
          <a:p>
            <a:r>
              <a:rPr lang="en-GB" dirty="0" smtClean="0">
                <a:latin typeface="XCCW Joined 8a" panose="03050602040000000000" pitchFamily="66" charset="0"/>
              </a:rPr>
              <a:t>At the end of terms 2, 4 and 6 each </a:t>
            </a:r>
            <a:r>
              <a:rPr lang="en-GB" dirty="0">
                <a:latin typeface="XCCW Joined 8a" panose="03050602040000000000" pitchFamily="66" charset="0"/>
              </a:rPr>
              <a:t>class can ‘cash’ in their cheques to buy something for the class as a reward/treat. For example, an ice-cream each down the beach.</a:t>
            </a:r>
          </a:p>
          <a:p>
            <a:pPr>
              <a:buNone/>
            </a:pPr>
            <a:endParaRPr lang="en-GB" dirty="0">
              <a:latin typeface="XCCW Joined 8a" panose="03050602040000000000" pitchFamily="66" charset="0"/>
            </a:endParaRPr>
          </a:p>
          <a:p>
            <a:endParaRPr lang="en-GB" dirty="0">
              <a:latin typeface="XCCW Joined 8a" panose="03050602040000000000" pitchFamily="66"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Home Learning</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n-GB" dirty="0" smtClean="0">
                <a:latin typeface="XCCW Joined 8a" panose="03050602040000000000" pitchFamily="66" charset="0"/>
              </a:rPr>
              <a:t>Love to Learns will be every 3 weeks, but home reading should be happening regularly – preferably every night, but at least 4 times a week. </a:t>
            </a:r>
          </a:p>
          <a:p>
            <a:r>
              <a:rPr lang="en-GB" dirty="0" smtClean="0">
                <a:latin typeface="XCCW Joined 8a" panose="03050602040000000000" pitchFamily="66" charset="0"/>
              </a:rPr>
              <a:t>Spelling – this will be set weekly.</a:t>
            </a:r>
          </a:p>
          <a:p>
            <a:r>
              <a:rPr lang="en-GB" dirty="0" err="1" smtClean="0">
                <a:latin typeface="XCCW Joined 8a" panose="03050602040000000000" pitchFamily="66" charset="0"/>
              </a:rPr>
              <a:t>Mathletics</a:t>
            </a:r>
            <a:r>
              <a:rPr lang="en-GB" dirty="0" smtClean="0">
                <a:latin typeface="XCCW Joined 8a" panose="03050602040000000000" pitchFamily="66" charset="0"/>
              </a:rPr>
              <a:t> – focusing on reinforcing times tables etc. </a:t>
            </a:r>
          </a:p>
          <a:p>
            <a:r>
              <a:rPr lang="en-GB" dirty="0" smtClean="0">
                <a:latin typeface="XCCW Joined 8a" panose="03050602040000000000" pitchFamily="66" charset="0"/>
              </a:rPr>
              <a:t>Please check the website for any newsletters. </a:t>
            </a: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XCCW Joined 8a" panose="03050602040000000000" pitchFamily="66" charset="0"/>
              </a:rPr>
              <a:t>Collaboration, Autonomy, Diversity, Enquiry, Aspiration, Challenge, Engagement</a:t>
            </a:r>
            <a:endParaRPr lang="en-GB" sz="1800" b="1" dirty="0">
              <a:solidFill>
                <a:srgbClr val="002060"/>
              </a:solidFill>
              <a:latin typeface="XCCW Joined 8a" panose="03050602040000000000" pitchFamily="66"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4800" b="1" u="sng" dirty="0" smtClean="0">
                <a:solidFill>
                  <a:srgbClr val="0000CC"/>
                </a:solidFill>
                <a:latin typeface="XCCW Joined 8a" panose="03050602040000000000" pitchFamily="66" charset="0"/>
              </a:rPr>
              <a:t>Home Reading</a:t>
            </a:r>
            <a:endParaRPr lang="en-GB" sz="48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Autofit/>
          </a:bodyPr>
          <a:lstStyle/>
          <a:p>
            <a:r>
              <a:rPr lang="en-GB" sz="2800" dirty="0" smtClean="0">
                <a:latin typeface="XCCW Joined 8a" panose="03050602040000000000" pitchFamily="66" charset="0"/>
              </a:rPr>
              <a:t>School reading books will be assigned to every pupil in the class online. The band is based on a combination of word reading and comprehension. If you feel it is too easy or too difficult please come and speak to me. Children are encouraged to change books themselves. Bug Club will be set up from next week.</a:t>
            </a:r>
          </a:p>
        </p:txBody>
      </p:sp>
      <p:sp>
        <p:nvSpPr>
          <p:cNvPr id="4" name="Footer Placeholder 3"/>
          <p:cNvSpPr>
            <a:spLocks noGrp="1"/>
          </p:cNvSpPr>
          <p:nvPr>
            <p:ph type="ftr" sz="quarter" idx="11"/>
          </p:nvPr>
        </p:nvSpPr>
        <p:spPr>
          <a:xfrm>
            <a:off x="0" y="6356350"/>
            <a:ext cx="9144000" cy="365125"/>
          </a:xfrm>
        </p:spPr>
        <p:txBody>
          <a:bodyPr/>
          <a:lstStyle/>
          <a:p>
            <a:r>
              <a:rPr lang="en-GB" sz="2400" b="1" dirty="0" smtClean="0">
                <a:solidFill>
                  <a:srgbClr val="002060"/>
                </a:solidFill>
                <a:latin typeface="XCCW Joined 8a" panose="03050602040000000000" pitchFamily="66" charset="0"/>
              </a:rPr>
              <a:t>Collaboration, Autonomy, Diversity, Enquiry, Aspiration, Challenge, Engagement</a:t>
            </a:r>
            <a:endParaRPr lang="en-GB" sz="2400" b="1" dirty="0">
              <a:solidFill>
                <a:srgbClr val="002060"/>
              </a:solidFill>
              <a:latin typeface="XCCW Joined 8a" panose="03050602040000000000" pitchFamily="66"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95536" y="260648"/>
            <a:ext cx="8229600" cy="1143000"/>
          </a:xfrm>
        </p:spPr>
        <p:txBody>
          <a:bodyPr>
            <a:noAutofit/>
          </a:bodyPr>
          <a:lstStyle/>
          <a:p>
            <a:r>
              <a:rPr lang="en-GB" sz="3400" b="1" u="sng" dirty="0" smtClean="0">
                <a:solidFill>
                  <a:srgbClr val="0000CC"/>
                </a:solidFill>
                <a:latin typeface="XCCW Joined 8a" panose="03050602040000000000" pitchFamily="66" charset="0"/>
              </a:rPr>
              <a:t>Other information</a:t>
            </a:r>
            <a:endParaRPr lang="en-GB" sz="3400" b="1" u="sng" dirty="0">
              <a:solidFill>
                <a:srgbClr val="0000CC"/>
              </a:solidFill>
              <a:latin typeface="XCCW Joined 8a" panose="03050602040000000000" pitchFamily="66" charset="0"/>
            </a:endParaRPr>
          </a:p>
        </p:txBody>
      </p:sp>
      <p:sp>
        <p:nvSpPr>
          <p:cNvPr id="8" name="Content Placeholder 7"/>
          <p:cNvSpPr>
            <a:spLocks noGrp="1"/>
          </p:cNvSpPr>
          <p:nvPr>
            <p:ph idx="1"/>
          </p:nvPr>
        </p:nvSpPr>
        <p:spPr>
          <a:xfrm>
            <a:off x="457200" y="1600200"/>
            <a:ext cx="8291264" cy="4525963"/>
          </a:xfrm>
        </p:spPr>
        <p:style>
          <a:lnRef idx="2">
            <a:schemeClr val="accent2"/>
          </a:lnRef>
          <a:fillRef idx="1">
            <a:schemeClr val="lt1"/>
          </a:fillRef>
          <a:effectRef idx="0">
            <a:schemeClr val="accent2"/>
          </a:effectRef>
          <a:fontRef idx="minor">
            <a:schemeClr val="dk1"/>
          </a:fontRef>
        </p:style>
        <p:txBody>
          <a:bodyPr>
            <a:normAutofit/>
          </a:bodyPr>
          <a:lstStyle/>
          <a:p>
            <a:r>
              <a:rPr lang="en-GB" sz="2200" dirty="0" smtClean="0">
                <a:latin typeface="XCCW Joined 8a" panose="03050602040000000000" pitchFamily="66" charset="0"/>
              </a:rPr>
              <a:t>Tucking in shirts is necessary</a:t>
            </a:r>
          </a:p>
          <a:p>
            <a:r>
              <a:rPr lang="en-GB" sz="2200" dirty="0" smtClean="0">
                <a:latin typeface="XCCW Joined 8a" panose="03050602040000000000" pitchFamily="66" charset="0"/>
              </a:rPr>
              <a:t>PE kits, packed lunches, water bottles</a:t>
            </a:r>
          </a:p>
          <a:p>
            <a:r>
              <a:rPr lang="en-GB" sz="2200" dirty="0" smtClean="0">
                <a:latin typeface="XCCW Joined 8a" panose="03050602040000000000" pitchFamily="66" charset="0"/>
              </a:rPr>
              <a:t>Reading books can be changed whenever your child has finished their book. Bug Club questions and correspondence will be completed online.</a:t>
            </a:r>
          </a:p>
          <a:p>
            <a:r>
              <a:rPr lang="en-GB" sz="2200" dirty="0" smtClean="0">
                <a:latin typeface="XCCW Joined 8a" panose="03050602040000000000" pitchFamily="66" charset="0"/>
              </a:rPr>
              <a:t>Class blogs will be uploaded 3x weekly. </a:t>
            </a:r>
          </a:p>
          <a:p>
            <a:r>
              <a:rPr lang="en-GB" sz="2200" dirty="0" smtClean="0">
                <a:latin typeface="XCCW Joined 8a" panose="03050602040000000000" pitchFamily="66" charset="0"/>
              </a:rPr>
              <a:t>Open door policy – come and chat with us!</a:t>
            </a:r>
          </a:p>
          <a:p>
            <a:r>
              <a:rPr lang="en-GB" sz="2200" dirty="0" smtClean="0">
                <a:latin typeface="XCCW Joined 8a" panose="03050602040000000000" pitchFamily="66" charset="0"/>
              </a:rPr>
              <a:t>If you need to contact me, my email address is </a:t>
            </a:r>
            <a:r>
              <a:rPr lang="en-GB" sz="2200" dirty="0" smtClean="0">
                <a:latin typeface="XCCW Joined 8a" panose="03050602040000000000" pitchFamily="66" charset="0"/>
                <a:hlinkClick r:id="rId2"/>
              </a:rPr>
              <a:t>kiki.amin@ramsgatearts</a:t>
            </a:r>
            <a:r>
              <a:rPr lang="en-GB" sz="2200" dirty="0" smtClean="0">
                <a:latin typeface="XCCW Joined 8a" panose="03050602040000000000" pitchFamily="66" charset="0"/>
              </a:rPr>
              <a:t>primary</a:t>
            </a:r>
            <a:r>
              <a:rPr lang="en-GB" sz="2200" dirty="0" smtClean="0">
                <a:latin typeface="XCCW Joined 8a" panose="03050602040000000000" pitchFamily="66" charset="0"/>
                <a:hlinkClick r:id="rId3"/>
              </a:rPr>
              <a:t>school.co.uk</a:t>
            </a:r>
            <a:r>
              <a:rPr lang="en-GB" sz="2200" dirty="0" smtClean="0">
                <a:latin typeface="XCCW Joined 8a" panose="03050602040000000000" pitchFamily="66" charset="0"/>
              </a:rPr>
              <a:t> </a:t>
            </a:r>
          </a:p>
        </p:txBody>
      </p:sp>
      <p:pic>
        <p:nvPicPr>
          <p:cNvPr id="18434" name="Picture 2" descr="(Photo: Getty)"/>
          <p:cNvPicPr>
            <a:picLocks noChangeAspect="1" noChangeArrowheads="1"/>
          </p:cNvPicPr>
          <p:nvPr/>
        </p:nvPicPr>
        <p:blipFill>
          <a:blip r:embed="rId4"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400" b="0" i="0" u="none" strike="noStrike" kern="1200" cap="none" spc="0" normalizeH="0" baseline="0" noProof="0" dirty="0">
              <a:ln>
                <a:noFill/>
              </a:ln>
              <a:solidFill>
                <a:schemeClr val="tx1"/>
              </a:solidFill>
              <a:effectLst/>
              <a:uLnTx/>
              <a:uFillTx/>
              <a:latin typeface="XCCW Joined 8a" panose="03050602040000000000" pitchFamily="66" charset="0"/>
            </a:endParaRPr>
          </a:p>
        </p:txBody>
      </p:sp>
      <p:sp>
        <p:nvSpPr>
          <p:cNvPr id="10" name="Footer Placeholder 3"/>
          <p:cNvSpPr>
            <a:spLocks noGrp="1"/>
          </p:cNvSpPr>
          <p:nvPr>
            <p:ph type="ftr" sz="quarter" idx="11"/>
          </p:nvPr>
        </p:nvSpPr>
        <p:spPr>
          <a:xfrm>
            <a:off x="0" y="6356350"/>
            <a:ext cx="9144000" cy="365125"/>
          </a:xfrm>
        </p:spPr>
        <p:txBody>
          <a:bodyPr/>
          <a:lstStyle/>
          <a:p>
            <a:r>
              <a:rPr lang="en-GB" sz="2400" b="1" dirty="0" smtClean="0">
                <a:solidFill>
                  <a:srgbClr val="002060"/>
                </a:solidFill>
                <a:latin typeface="XCCW Joined 8a" panose="03050602040000000000" pitchFamily="66" charset="0"/>
              </a:rPr>
              <a:t>Collaboration, Autonomy, Diversity, Enquiry, Aspiration, Challenge, Engagement</a:t>
            </a:r>
            <a:endParaRPr lang="en-GB" sz="2400" b="1" dirty="0">
              <a:solidFill>
                <a:srgbClr val="002060"/>
              </a:solidFill>
              <a:latin typeface="XCCW Joined 8a" panose="03050602040000000000" pitchFamily="66" charset="0"/>
            </a:endParaRPr>
          </a:p>
        </p:txBody>
      </p:sp>
    </p:spTree>
    <p:extLst>
      <p:ext uri="{BB962C8B-B14F-4D97-AF65-F5344CB8AC3E}">
        <p14:creationId xmlns:p14="http://schemas.microsoft.com/office/powerpoint/2010/main" val="35913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11560" y="764704"/>
            <a:ext cx="8229600" cy="1143000"/>
          </a:xfrm>
        </p:spPr>
        <p:txBody>
          <a:bodyPr>
            <a:noAutofit/>
          </a:bodyPr>
          <a:lstStyle/>
          <a:p>
            <a:r>
              <a:rPr lang="en-GB" sz="4800" b="1" u="sng" dirty="0" smtClean="0">
                <a:solidFill>
                  <a:srgbClr val="0000CC"/>
                </a:solidFill>
                <a:latin typeface="Candara" pitchFamily="34" charset="0"/>
              </a:rPr>
              <a:t>Any Questions?</a:t>
            </a:r>
            <a:endParaRPr lang="en-GB" sz="4800" b="1" u="sng" dirty="0">
              <a:solidFill>
                <a:srgbClr val="0000CC"/>
              </a:solidFill>
              <a:latin typeface="Candara" pitchFamily="34" charset="0"/>
            </a:endParaRPr>
          </a:p>
        </p:txBody>
      </p:sp>
      <p:sp>
        <p:nvSpPr>
          <p:cNvPr id="4" name="Footer Placeholder 3"/>
          <p:cNvSpPr>
            <a:spLocks noGrp="1"/>
          </p:cNvSpPr>
          <p:nvPr>
            <p:ph type="ftr" sz="quarter" idx="11"/>
          </p:nvPr>
        </p:nvSpPr>
        <p:spPr>
          <a:xfrm>
            <a:off x="0" y="6356350"/>
            <a:ext cx="9144000" cy="365125"/>
          </a:xfrm>
        </p:spPr>
        <p:txBody>
          <a:bodyPr/>
          <a:lstStyle/>
          <a:p>
            <a:r>
              <a:rPr lang="en-GB" sz="1800" b="1" dirty="0" smtClean="0">
                <a:solidFill>
                  <a:srgbClr val="002060"/>
                </a:solidFill>
                <a:latin typeface="Candara" panose="020E0502030303020204" pitchFamily="34" charset="0"/>
              </a:rPr>
              <a:t>Collaboration, Autonomy, Diversity, Enquiry, Aspiration, Challenge, Engagement</a:t>
            </a:r>
            <a:endParaRPr lang="en-GB" sz="1800" b="1" dirty="0">
              <a:solidFill>
                <a:srgbClr val="002060"/>
              </a:solidFill>
              <a:latin typeface="Candara" panose="020E0502030303020204" pitchFamily="34" charset="0"/>
            </a:endParaRPr>
          </a:p>
        </p:txBody>
      </p:sp>
      <p:pic>
        <p:nvPicPr>
          <p:cNvPr id="18434" name="Picture 2" descr="(Photo: Getty)"/>
          <p:cNvPicPr>
            <a:picLocks noChangeAspect="1" noChangeArrowheads="1"/>
          </p:cNvPicPr>
          <p:nvPr/>
        </p:nvPicPr>
        <p:blipFill>
          <a:blip r:embed="rId2" cstate="print"/>
          <a:srcRect/>
          <a:stretch>
            <a:fillRect/>
          </a:stretch>
        </p:blipFill>
        <p:spPr bwMode="auto">
          <a:xfrm>
            <a:off x="63500" y="-13136563"/>
            <a:ext cx="5400000" cy="4341600"/>
          </a:xfrm>
          <a:prstGeom prst="rect">
            <a:avLst/>
          </a:prstGeom>
          <a:noFill/>
        </p:spPr>
      </p:pic>
      <p:sp>
        <p:nvSpPr>
          <p:cNvPr id="9" name="Content Placeholder 7"/>
          <p:cNvSpPr txBox="1">
            <a:spLocks/>
          </p:cNvSpPr>
          <p:nvPr/>
        </p:nvSpPr>
        <p:spPr>
          <a:xfrm>
            <a:off x="4788024" y="1556792"/>
            <a:ext cx="4114800" cy="4525963"/>
          </a:xfrm>
          <a:prstGeom prst="rect">
            <a:avLst/>
          </a:prstGeom>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GB" sz="3200" b="0" i="0" u="none" strike="noStrike" kern="1200" cap="none" spc="0" normalizeH="0" baseline="0" noProof="0" dirty="0">
              <a:ln>
                <a:noFill/>
              </a:ln>
              <a:solidFill>
                <a:schemeClr val="tx1"/>
              </a:solidFill>
              <a:effectLst/>
              <a:uLnTx/>
              <a:uFillTx/>
              <a:latin typeface="Candara" pitchFamily="34" charset="0"/>
              <a:ea typeface="+mn-ea"/>
              <a:cs typeface="+mn-cs"/>
            </a:endParaRPr>
          </a:p>
        </p:txBody>
      </p:sp>
      <p:pic>
        <p:nvPicPr>
          <p:cNvPr id="2050" name="Picture 2"/>
          <p:cNvPicPr>
            <a:picLocks noGrp="1" noChangeAspect="1" noChangeArrowheads="1"/>
          </p:cNvPicPr>
          <p:nvPr>
            <p:ph idx="1"/>
          </p:nvPr>
        </p:nvPicPr>
        <p:blipFill>
          <a:blip r:embed="rId3" cstate="print"/>
          <a:srcRect/>
          <a:stretch>
            <a:fillRect/>
          </a:stretch>
        </p:blipFill>
        <p:spPr bwMode="auto">
          <a:xfrm>
            <a:off x="26995" y="2492896"/>
            <a:ext cx="9075860" cy="2736304"/>
          </a:xfrm>
          <a:prstGeom prst="rect">
            <a:avLst/>
          </a:prstGeom>
          <a:noFill/>
          <a:ln w="9525">
            <a:noFill/>
            <a:miter lim="800000"/>
            <a:headEnd/>
            <a:tailEnd/>
          </a:ln>
        </p:spPr>
      </p:pic>
    </p:spTree>
    <p:extLst>
      <p:ext uri="{BB962C8B-B14F-4D97-AF65-F5344CB8AC3E}">
        <p14:creationId xmlns:p14="http://schemas.microsoft.com/office/powerpoint/2010/main" val="3591371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512</TotalTime>
  <Words>950</Words>
  <Application>Microsoft Office PowerPoint</Application>
  <PresentationFormat>On-screen Show (4:3)</PresentationFormat>
  <Paragraphs>134</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Candara</vt:lpstr>
      <vt:lpstr>Comic Sans MS</vt:lpstr>
      <vt:lpstr>Lucida Handwriting</vt:lpstr>
      <vt:lpstr>Wingdings</vt:lpstr>
      <vt:lpstr>XCCW Joined 8a</vt:lpstr>
      <vt:lpstr>Office Theme</vt:lpstr>
      <vt:lpstr>Welcome to Team Amin Year 4 </vt:lpstr>
      <vt:lpstr>What we’ll cover:</vt:lpstr>
      <vt:lpstr>The School Day:</vt:lpstr>
      <vt:lpstr>The School Day: This term</vt:lpstr>
      <vt:lpstr>Topics </vt:lpstr>
      <vt:lpstr>PowerPoint Presentation</vt:lpstr>
      <vt:lpstr>PowerPoint Presentation</vt:lpstr>
      <vt:lpstr>PowerPoint Presentation</vt:lpstr>
      <vt:lpstr>What are the</vt:lpstr>
      <vt:lpstr>Behaviour Points</vt:lpstr>
      <vt:lpstr>Sanctions</vt:lpstr>
      <vt:lpstr>PowerPoint Presentation</vt:lpstr>
      <vt:lpstr>PowerPoint Presentation</vt:lpstr>
      <vt:lpstr>Behaviour Points</vt:lpstr>
      <vt:lpstr>Daily Rewards</vt:lpstr>
      <vt:lpstr>Weekly Rewards</vt:lpstr>
      <vt:lpstr>Three Week Rewards</vt:lpstr>
      <vt:lpstr>Class Rewards</vt:lpstr>
      <vt:lpstr>Home Learning</vt:lpstr>
      <vt:lpstr>Home Reading</vt:lpstr>
      <vt:lpstr>Other information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2 SATs 2014</dc:title>
  <dc:creator>Reeves</dc:creator>
  <cp:lastModifiedBy>Kiki Amin</cp:lastModifiedBy>
  <cp:revision>108</cp:revision>
  <cp:lastPrinted>2014-06-04T14:05:29Z</cp:lastPrinted>
  <dcterms:created xsi:type="dcterms:W3CDTF">2014-04-23T06:54:06Z</dcterms:created>
  <dcterms:modified xsi:type="dcterms:W3CDTF">2018-09-09T06:33:35Z</dcterms:modified>
</cp:coreProperties>
</file>