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9"/>
  </p:notesMasterIdLst>
  <p:handoutMasterIdLst>
    <p:handoutMasterId r:id="rId30"/>
  </p:handoutMasterIdLst>
  <p:sldIdLst>
    <p:sldId id="256" r:id="rId5"/>
    <p:sldId id="322" r:id="rId6"/>
    <p:sldId id="257" r:id="rId7"/>
    <p:sldId id="264" r:id="rId8"/>
    <p:sldId id="265" r:id="rId9"/>
    <p:sldId id="276" r:id="rId10"/>
    <p:sldId id="306" r:id="rId11"/>
    <p:sldId id="307" r:id="rId12"/>
    <p:sldId id="279" r:id="rId13"/>
    <p:sldId id="321" r:id="rId14"/>
    <p:sldId id="258" r:id="rId15"/>
    <p:sldId id="318" r:id="rId16"/>
    <p:sldId id="273" r:id="rId17"/>
    <p:sldId id="271" r:id="rId18"/>
    <p:sldId id="261" r:id="rId19"/>
    <p:sldId id="259" r:id="rId20"/>
    <p:sldId id="285" r:id="rId21"/>
    <p:sldId id="309" r:id="rId22"/>
    <p:sldId id="311" r:id="rId23"/>
    <p:sldId id="315" r:id="rId24"/>
    <p:sldId id="319" r:id="rId25"/>
    <p:sldId id="314" r:id="rId26"/>
    <p:sldId id="320" r:id="rId27"/>
    <p:sldId id="302" r:id="rId28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6CA348-BA3A-1E2F-7445-3EE92468C3AE}" v="32" dt="2025-09-01T15:36:13.4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B129C17-9205-4554-BF5C-070656C216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41E939-D5BE-4B7F-BCD2-05DCC4E5E8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B1389FC-84BB-41A0-BC92-057C08DC342F}" type="datetime1">
              <a:rPr lang="en-GB" smtClean="0"/>
              <a:t>04/09/2025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1800B1-1D76-46D4-ADAF-FD5EA7AFBE7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BFA674-DC58-422B-8963-09FD1B05EDD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A42FE58-2C2A-433E-A3EF-B39ACF973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5657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9B039-1C6C-4DB3-861A-76F1FF2AC578}" type="datetime1">
              <a:rPr lang="en-GB" noProof="0" smtClean="0"/>
              <a:pPr/>
              <a:t>04/09/2025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97DC217-DF71-1A49-B3EA-559F1F43B0FF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97DC217-DF71-1A49-B3EA-559F1F43B0F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724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007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809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904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3984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2443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8733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24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033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2268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847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1122363"/>
            <a:ext cx="7096933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9500507" cy="806675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02465C8-266D-104C-9C49-323DF4A8277E}"/>
              </a:ext>
            </a:extLst>
          </p:cNvPr>
          <p:cNvSpPr/>
          <p:nvPr userDrawn="1"/>
        </p:nvSpPr>
        <p:spPr>
          <a:xfrm>
            <a:off x="583746" y="4960030"/>
            <a:ext cx="1551214" cy="155121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7979A1C-BF60-B345-A664-2E4F7A3461EB}"/>
              </a:ext>
            </a:extLst>
          </p:cNvPr>
          <p:cNvSpPr/>
          <p:nvPr userDrawn="1"/>
        </p:nvSpPr>
        <p:spPr>
          <a:xfrm>
            <a:off x="1" y="4571999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8080B3E-915C-2D4C-8608-596E1BFD6387}"/>
              </a:ext>
            </a:extLst>
          </p:cNvPr>
          <p:cNvSpPr/>
          <p:nvPr userDrawn="1"/>
        </p:nvSpPr>
        <p:spPr>
          <a:xfrm>
            <a:off x="1" y="5739492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-3419"/>
            <a:ext cx="3927573" cy="3165022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E240E8A-950E-7946-826C-415CB5DACA43}"/>
              </a:ext>
            </a:extLst>
          </p:cNvPr>
          <p:cNvSpPr/>
          <p:nvPr userDrawn="1"/>
        </p:nvSpPr>
        <p:spPr>
          <a:xfrm>
            <a:off x="11024507" y="4580708"/>
            <a:ext cx="1167493" cy="2277292"/>
          </a:xfrm>
          <a:custGeom>
            <a:avLst/>
            <a:gdLst>
              <a:gd name="connsiteX0" fmla="*/ 1167473 w 1167493"/>
              <a:gd name="connsiteY0" fmla="*/ 0 h 2272167"/>
              <a:gd name="connsiteX1" fmla="*/ 1167493 w 1167493"/>
              <a:gd name="connsiteY1" fmla="*/ 0 h 2272167"/>
              <a:gd name="connsiteX2" fmla="*/ 1167493 w 1167493"/>
              <a:gd name="connsiteY2" fmla="*/ 492960 h 2272167"/>
              <a:gd name="connsiteX3" fmla="*/ 1167493 w 1167493"/>
              <a:gd name="connsiteY3" fmla="*/ 720385 h 2272167"/>
              <a:gd name="connsiteX4" fmla="*/ 1167493 w 1167493"/>
              <a:gd name="connsiteY4" fmla="*/ 2272167 h 2272167"/>
              <a:gd name="connsiteX5" fmla="*/ 0 w 1167493"/>
              <a:gd name="connsiteY5" fmla="*/ 2272167 h 2272167"/>
              <a:gd name="connsiteX6" fmla="*/ 0 w 1167493"/>
              <a:gd name="connsiteY6" fmla="*/ 1898074 h 2272167"/>
              <a:gd name="connsiteX7" fmla="*/ 0 w 1167493"/>
              <a:gd name="connsiteY7" fmla="*/ 1271597 h 2272167"/>
              <a:gd name="connsiteX8" fmla="*/ 0 w 1167493"/>
              <a:gd name="connsiteY8" fmla="*/ 1177688 h 2272167"/>
              <a:gd name="connsiteX9" fmla="*/ 1048124 w 1167493"/>
              <a:gd name="connsiteY9" fmla="*/ 6080 h 2272167"/>
              <a:gd name="connsiteX10" fmla="*/ 1167473 w 1167493"/>
              <a:gd name="connsiteY10" fmla="*/ 0 h 2272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7493" h="2272167">
                <a:moveTo>
                  <a:pt x="1167473" y="0"/>
                </a:moveTo>
                <a:lnTo>
                  <a:pt x="1167493" y="0"/>
                </a:lnTo>
                <a:lnTo>
                  <a:pt x="1167493" y="492960"/>
                </a:lnTo>
                <a:lnTo>
                  <a:pt x="1167493" y="720385"/>
                </a:lnTo>
                <a:lnTo>
                  <a:pt x="1167493" y="2272167"/>
                </a:lnTo>
                <a:lnTo>
                  <a:pt x="0" y="2272167"/>
                </a:lnTo>
                <a:lnTo>
                  <a:pt x="0" y="1898074"/>
                </a:lnTo>
                <a:lnTo>
                  <a:pt x="0" y="1271597"/>
                </a:lnTo>
                <a:lnTo>
                  <a:pt x="0" y="1177688"/>
                </a:lnTo>
                <a:cubicBezTo>
                  <a:pt x="0" y="567919"/>
                  <a:pt x="459408" y="66389"/>
                  <a:pt x="1048124" y="6080"/>
                </a:cubicBezTo>
                <a:lnTo>
                  <a:pt x="116747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62587F-7496-384A-AF40-18FC8CF0709D}"/>
              </a:ext>
            </a:extLst>
          </p:cNvPr>
          <p:cNvSpPr/>
          <p:nvPr userDrawn="1"/>
        </p:nvSpPr>
        <p:spPr>
          <a:xfrm>
            <a:off x="0" y="2286002"/>
            <a:ext cx="1220882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4DB028B-A475-224B-B675-A15A56CAD0BF}"/>
              </a:ext>
            </a:extLst>
          </p:cNvPr>
          <p:cNvSpPr/>
          <p:nvPr userDrawn="1"/>
        </p:nvSpPr>
        <p:spPr>
          <a:xfrm flipH="1">
            <a:off x="8597718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1C34955-105B-4D4D-B51D-754C5D38A85D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734DEB1-EC02-2E42-9292-4ADD115060A5}"/>
              </a:ext>
            </a:extLst>
          </p:cNvPr>
          <p:cNvSpPr/>
          <p:nvPr userDrawn="1"/>
        </p:nvSpPr>
        <p:spPr>
          <a:xfrm rot="5400000" flipH="1" flipV="1">
            <a:off x="10344100" y="438098"/>
            <a:ext cx="2285999" cy="1409801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rtlCol="0"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067EACEC-C2DD-EA42-8504-176673AD1F20}"/>
              </a:ext>
            </a:extLst>
          </p:cNvPr>
          <p:cNvSpPr/>
          <p:nvPr userDrawn="1"/>
        </p:nvSpPr>
        <p:spPr>
          <a:xfrm>
            <a:off x="0" y="0"/>
            <a:ext cx="8025490" cy="6858000"/>
          </a:xfrm>
          <a:custGeom>
            <a:avLst/>
            <a:gdLst>
              <a:gd name="connsiteX0" fmla="*/ 0 w 8025490"/>
              <a:gd name="connsiteY0" fmla="*/ 0 h 6858000"/>
              <a:gd name="connsiteX1" fmla="*/ 4596490 w 8025490"/>
              <a:gd name="connsiteY1" fmla="*/ 0 h 6858000"/>
              <a:gd name="connsiteX2" fmla="*/ 8025490 w 8025490"/>
              <a:gd name="connsiteY2" fmla="*/ 3429000 h 6858000"/>
              <a:gd name="connsiteX3" fmla="*/ 4596490 w 8025490"/>
              <a:gd name="connsiteY3" fmla="*/ 6858000 h 6858000"/>
              <a:gd name="connsiteX4" fmla="*/ 0 w 802549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25490" h="6858000">
                <a:moveTo>
                  <a:pt x="0" y="0"/>
                </a:moveTo>
                <a:lnTo>
                  <a:pt x="4596490" y="0"/>
                </a:lnTo>
                <a:cubicBezTo>
                  <a:pt x="6490274" y="0"/>
                  <a:pt x="8025490" y="1535216"/>
                  <a:pt x="8025490" y="3429000"/>
                </a:cubicBezTo>
                <a:cubicBezTo>
                  <a:pt x="8025490" y="5322784"/>
                  <a:pt x="6490274" y="6858000"/>
                  <a:pt x="4596490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059400"/>
            <a:ext cx="6245912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4" y="3539075"/>
            <a:ext cx="6245912" cy="1406101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9843C7E-5704-7A46-8974-F3BFA42E7310}"/>
              </a:ext>
            </a:extLst>
          </p:cNvPr>
          <p:cNvGrpSpPr/>
          <p:nvPr userDrawn="1"/>
        </p:nvGrpSpPr>
        <p:grpSpPr>
          <a:xfrm rot="16200000">
            <a:off x="8286528" y="2207195"/>
            <a:ext cx="3032351" cy="2443610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17" name="Freeform 16">
            <a:extLst>
              <a:ext uri="{FF2B5EF4-FFF2-40B4-BE49-F238E27FC236}">
                <a16:creationId xmlns:a16="http://schemas.microsoft.com/office/drawing/2014/main" id="{0B179973-08D2-EF40-B516-35E75E906394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C811FF3-E48A-194D-8022-65F8C3A17449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978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3"/>
            <a:ext cx="9779182" cy="3366813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721" y="1684338"/>
            <a:ext cx="8594558" cy="2810460"/>
          </a:xfrm>
        </p:spPr>
        <p:txBody>
          <a:bodyPr rtlCol="0">
            <a:noAutofit/>
          </a:bodyPr>
          <a:lstStyle>
            <a:lvl1pPr algn="ctr">
              <a:lnSpc>
                <a:spcPct val="100000"/>
              </a:lnSpc>
              <a:defRPr sz="460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91C146-F9A8-9A4C-9508-8590923B8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519405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22D6C2B-78AC-DD47-9289-067C968B06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1813" y="4494213"/>
            <a:ext cx="3511550" cy="679450"/>
          </a:xfrm>
        </p:spPr>
        <p:txBody>
          <a:bodyPr rtlCol="0">
            <a:no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457200" indent="0" algn="r">
              <a:buNone/>
              <a:defRPr sz="1800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 algn="r">
              <a:buNone/>
              <a:defRPr sz="1600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12193CD-03AD-D74D-A5CD-747A9B53F4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609104" y="3399692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28C225EC-F6EF-1144-834A-F0B91974AA41}"/>
              </a:ext>
            </a:extLst>
          </p:cNvPr>
          <p:cNvSpPr/>
          <p:nvPr userDrawn="1"/>
        </p:nvSpPr>
        <p:spPr>
          <a:xfrm>
            <a:off x="0" y="-1664"/>
            <a:ext cx="9857012" cy="6859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1E40CEAF-B1BB-174E-A798-3BA60D9C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8401624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23351" y="2426400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1" name="Text Placeholder 28">
            <a:extLst>
              <a:ext uri="{FF2B5EF4-FFF2-40B4-BE49-F238E27FC236}">
                <a16:creationId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23350" y="2811646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7" name="Picture Placeholder 23">
            <a:extLst>
              <a:ext uri="{FF2B5EF4-FFF2-40B4-BE49-F238E27FC236}">
                <a16:creationId xmlns:a16="http://schemas.microsoft.com/office/drawing/2014/main" id="{9ABA5222-6FD6-405B-8AC8-18022C365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95813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2" name="Text Placeholder 28">
            <a:extLst>
              <a:ext uri="{FF2B5EF4-FFF2-40B4-BE49-F238E27FC236}">
                <a16:creationId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70817" y="242256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70816" y="280781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8" name="Picture Placeholder 23">
            <a:extLst>
              <a:ext uri="{FF2B5EF4-FFF2-40B4-BE49-F238E27FC236}">
                <a16:creationId xmlns:a16="http://schemas.microsoft.com/office/drawing/2014/main" id="{124DE785-775F-4AE4-94B3-FA728188EB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0429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23351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5" name="Text Placeholder 28">
            <a:extLst>
              <a:ext uri="{FF2B5EF4-FFF2-40B4-BE49-F238E27FC236}">
                <a16:creationId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23350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9" name="Picture Placeholder 23">
            <a:extLst>
              <a:ext uri="{FF2B5EF4-FFF2-40B4-BE49-F238E27FC236}">
                <a16:creationId xmlns:a16="http://schemas.microsoft.com/office/drawing/2014/main" id="{F5694B35-7776-4DB9-9EB7-3AF076EC35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95813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6" name="Text Placeholder 28">
            <a:extLst>
              <a:ext uri="{FF2B5EF4-FFF2-40B4-BE49-F238E27FC236}">
                <a16:creationId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870817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870816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71106" y="6356350"/>
            <a:ext cx="4114800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AB3BC7E-B34F-EF47-B125-1574C5484E22}"/>
              </a:ext>
            </a:extLst>
          </p:cNvPr>
          <p:cNvSpPr/>
          <p:nvPr userDrawn="1"/>
        </p:nvSpPr>
        <p:spPr>
          <a:xfrm rot="16200000" flipV="1">
            <a:off x="9499940" y="355410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7CBC82D0-4F72-C649-8B7F-D4B087957B6C}"/>
              </a:ext>
            </a:extLst>
          </p:cNvPr>
          <p:cNvSpPr/>
          <p:nvPr userDrawn="1"/>
        </p:nvSpPr>
        <p:spPr>
          <a:xfrm flipH="1">
            <a:off x="10866436" y="1879977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383F23A-D872-2A4C-B386-A9D269BE694D}"/>
              </a:ext>
            </a:extLst>
          </p:cNvPr>
          <p:cNvSpPr/>
          <p:nvPr userDrawn="1"/>
        </p:nvSpPr>
        <p:spPr>
          <a:xfrm>
            <a:off x="11024507" y="-1664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221FFDB-AAE2-5943-97A1-82D66AE05DB4}"/>
              </a:ext>
            </a:extLst>
          </p:cNvPr>
          <p:cNvSpPr/>
          <p:nvPr userDrawn="1"/>
        </p:nvSpPr>
        <p:spPr>
          <a:xfrm>
            <a:off x="10334091" y="2737752"/>
            <a:ext cx="1380830" cy="138083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2E58EEF7-63CA-A845-BAC4-9D3BE05918B5}"/>
              </a:ext>
            </a:extLst>
          </p:cNvPr>
          <p:cNvSpPr/>
          <p:nvPr userDrawn="1"/>
        </p:nvSpPr>
        <p:spPr>
          <a:xfrm rot="16200000" flipH="1">
            <a:off x="10667432" y="5333432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757A4624-D8ED-2E4B-AF8C-00DFA6A72D5F}"/>
              </a:ext>
            </a:extLst>
          </p:cNvPr>
          <p:cNvSpPr/>
          <p:nvPr userDrawn="1"/>
        </p:nvSpPr>
        <p:spPr>
          <a:xfrm flipV="1">
            <a:off x="9857012" y="3651505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F312EF8-91BE-5946-BE31-8CFE107A2FEA}"/>
              </a:ext>
            </a:extLst>
          </p:cNvPr>
          <p:cNvSpPr/>
          <p:nvPr userDrawn="1"/>
        </p:nvSpPr>
        <p:spPr>
          <a:xfrm flipH="1" flipV="1">
            <a:off x="9857013" y="4976359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54419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team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le 1">
            <a:extLst>
              <a:ext uri="{FF2B5EF4-FFF2-40B4-BE49-F238E27FC236}">
                <a16:creationId xmlns:a16="http://schemas.microsoft.com/office/drawing/2014/main" id="{6825B690-1AD7-4243-AC42-D2CF19B7B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10678142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1825005B-0520-EC49-9A5C-554CB70038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0430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B6697B92-AF89-2C46-BC1E-6CB47E8EA4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0429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3" name="Picture Placeholder 23">
            <a:extLst>
              <a:ext uri="{FF2B5EF4-FFF2-40B4-BE49-F238E27FC236}">
                <a16:creationId xmlns:a16="http://schemas.microsoft.com/office/drawing/2014/main" id="{FA9FEBB0-45F1-DF45-89C4-B343F8B20BA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54939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EF331731-A7FC-C245-A9C1-0B1A2E994DB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4939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313B974E-E762-EE48-B2DF-C8F10DF7344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4939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BA62E8C-79E6-D245-B706-FFB1E051B2D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34836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7" name="Text Placeholder 28">
            <a:extLst>
              <a:ext uri="{FF2B5EF4-FFF2-40B4-BE49-F238E27FC236}">
                <a16:creationId xmlns:a16="http://schemas.microsoft.com/office/drawing/2014/main" id="{4199EE50-5386-0446-8ADA-23C1B0D6EA4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34836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478AB5CA-B5A5-934D-BF51-1485953A70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4836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9" name="Picture Placeholder 23">
            <a:extLst>
              <a:ext uri="{FF2B5EF4-FFF2-40B4-BE49-F238E27FC236}">
                <a16:creationId xmlns:a16="http://schemas.microsoft.com/office/drawing/2014/main" id="{3D78BE06-1FC7-3C43-BD15-F4137B564B5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47335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14F01FCC-4797-0343-8739-20331C751C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47336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3FBE6CA-EC7A-1A4B-ADA3-6B78F2DE09C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47335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2" name="Picture Placeholder 23">
            <a:extLst>
              <a:ext uri="{FF2B5EF4-FFF2-40B4-BE49-F238E27FC236}">
                <a16:creationId xmlns:a16="http://schemas.microsoft.com/office/drawing/2014/main" id="{6DD7CCE4-AD48-B64F-909E-F88961FBDFC5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750429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C076E7E2-3D95-EA47-BF86-444615F1F1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50430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4" name="Text Placeholder 28">
            <a:extLst>
              <a:ext uri="{FF2B5EF4-FFF2-40B4-BE49-F238E27FC236}">
                <a16:creationId xmlns:a16="http://schemas.microsoft.com/office/drawing/2014/main" id="{612499D2-373C-3940-97A5-FCA8B245BE4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50429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5" name="Picture Placeholder 23">
            <a:extLst>
              <a:ext uri="{FF2B5EF4-FFF2-40B4-BE49-F238E27FC236}">
                <a16:creationId xmlns:a16="http://schemas.microsoft.com/office/drawing/2014/main" id="{24B34D6D-4F7E-3942-B8D7-9970BDE53C10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54939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6" name="Text Placeholder 28">
            <a:extLst>
              <a:ext uri="{FF2B5EF4-FFF2-40B4-BE49-F238E27FC236}">
                <a16:creationId xmlns:a16="http://schemas.microsoft.com/office/drawing/2014/main" id="{D34EDB1D-7E85-D242-B6AE-F6D6907D325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4939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3E3BFFF0-114B-6D42-B5E0-8020AC2E26BF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54939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8" name="Picture Placeholder 23">
            <a:extLst>
              <a:ext uri="{FF2B5EF4-FFF2-40B4-BE49-F238E27FC236}">
                <a16:creationId xmlns:a16="http://schemas.microsoft.com/office/drawing/2014/main" id="{EB4488EE-E854-724E-95AE-B9943EE249E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634836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9" name="Text Placeholder 28">
            <a:extLst>
              <a:ext uri="{FF2B5EF4-FFF2-40B4-BE49-F238E27FC236}">
                <a16:creationId xmlns:a16="http://schemas.microsoft.com/office/drawing/2014/main" id="{C5551B4D-583E-D644-9069-EC096CE76F5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34836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E30C4783-1643-2243-BB4F-E99E04D9216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34836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1" name="Picture Placeholder 23">
            <a:extLst>
              <a:ext uri="{FF2B5EF4-FFF2-40B4-BE49-F238E27FC236}">
                <a16:creationId xmlns:a16="http://schemas.microsoft.com/office/drawing/2014/main" id="{7BBADCE0-02E8-3249-8CBA-17D3783DFE70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147335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52" name="Text Placeholder 28">
            <a:extLst>
              <a:ext uri="{FF2B5EF4-FFF2-40B4-BE49-F238E27FC236}">
                <a16:creationId xmlns:a16="http://schemas.microsoft.com/office/drawing/2014/main" id="{8D294C40-97E4-FF4F-8A02-10FC7D0EE8B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47336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8B38241F-01B5-574C-A827-67C6352C463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47335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0445668-2DC5-E84C-8B16-922BC95F13F2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D9227732-A878-814C-8621-64ED1B2CCF9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CE9F02AC-6DFB-0C47-BC8E-4B0594007F33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0572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n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n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n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6927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83235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31912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1" y="2526318"/>
            <a:ext cx="3218688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rot="5400000">
            <a:off x="8580896" y="0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>
            <a:off x="-2364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 rot="5400000" flipH="1">
            <a:off x="11258144" y="5924144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2587417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83787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3788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3D62993-A055-DF4F-9286-4FFE3A5C7F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00082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896DA2E-4448-254C-86D1-9E16E63CC6A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0008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56976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6220277" cy="2247219"/>
          </a:xfrm>
        </p:spPr>
        <p:txBody>
          <a:bodyPr rtlCol="0">
            <a:no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8264426" y="0"/>
            <a:ext cx="392757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3685939"/>
            <a:ext cx="3927573" cy="3178856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39563C76-BC00-DE47-88F5-C24D3CE3325A}"/>
              </a:ext>
            </a:extLst>
          </p:cNvPr>
          <p:cNvSpPr/>
          <p:nvPr userDrawn="1"/>
        </p:nvSpPr>
        <p:spPr>
          <a:xfrm>
            <a:off x="10228214" y="-1"/>
            <a:ext cx="1963787" cy="3178856"/>
          </a:xfrm>
          <a:custGeom>
            <a:avLst/>
            <a:gdLst>
              <a:gd name="connsiteX0" fmla="*/ 0 w 1963787"/>
              <a:gd name="connsiteY0" fmla="*/ 0 h 3178856"/>
              <a:gd name="connsiteX1" fmla="*/ 1963787 w 1963787"/>
              <a:gd name="connsiteY1" fmla="*/ 0 h 3178856"/>
              <a:gd name="connsiteX2" fmla="*/ 1963787 w 1963787"/>
              <a:gd name="connsiteY2" fmla="*/ 1967129 h 3178856"/>
              <a:gd name="connsiteX3" fmla="*/ 1963787 w 1963787"/>
              <a:gd name="connsiteY3" fmla="*/ 2349671 h 3178856"/>
              <a:gd name="connsiteX4" fmla="*/ 1963787 w 1963787"/>
              <a:gd name="connsiteY4" fmla="*/ 3178856 h 3178856"/>
              <a:gd name="connsiteX5" fmla="*/ 1963753 w 1963787"/>
              <a:gd name="connsiteY5" fmla="*/ 3178856 h 3178856"/>
              <a:gd name="connsiteX6" fmla="*/ 1763002 w 1963787"/>
              <a:gd name="connsiteY6" fmla="*/ 3168629 h 3178856"/>
              <a:gd name="connsiteX7" fmla="*/ 0 w 1963787"/>
              <a:gd name="connsiteY7" fmla="*/ 1197921 h 3178856"/>
              <a:gd name="connsiteX8" fmla="*/ 0 w 1963787"/>
              <a:gd name="connsiteY8" fmla="*/ 1039961 h 3178856"/>
              <a:gd name="connsiteX9" fmla="*/ 0 w 1963787"/>
              <a:gd name="connsiteY9" fmla="*/ 0 h 317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63787" h="3178856">
                <a:moveTo>
                  <a:pt x="0" y="0"/>
                </a:moveTo>
                <a:lnTo>
                  <a:pt x="1963787" y="0"/>
                </a:lnTo>
                <a:lnTo>
                  <a:pt x="1963787" y="1967129"/>
                </a:lnTo>
                <a:lnTo>
                  <a:pt x="1963787" y="2349671"/>
                </a:lnTo>
                <a:lnTo>
                  <a:pt x="1963787" y="3178856"/>
                </a:lnTo>
                <a:lnTo>
                  <a:pt x="1963753" y="3178856"/>
                </a:lnTo>
                <a:lnTo>
                  <a:pt x="1763002" y="3168629"/>
                </a:lnTo>
                <a:cubicBezTo>
                  <a:pt x="772749" y="3067186"/>
                  <a:pt x="0" y="2223585"/>
                  <a:pt x="0" y="1197921"/>
                </a:cubicBezTo>
                <a:lnTo>
                  <a:pt x="0" y="1039961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9" r:id="rId4"/>
    <p:sldLayoutId id="2147483660" r:id="rId5"/>
    <p:sldLayoutId id="2147483661" r:id="rId6"/>
    <p:sldLayoutId id="2147483654" r:id="rId7"/>
    <p:sldLayoutId id="2147483658" r:id="rId8"/>
    <p:sldLayoutId id="2147483662" r:id="rId9"/>
    <p:sldLayoutId id="2147483663" r:id="rId10"/>
    <p:sldLayoutId id="2147483664" r:id="rId11"/>
    <p:sldLayoutId id="2147483665" r:id="rId12"/>
    <p:sldLayoutId id="2147483666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explore-education-statistics.service.gov.uk/find-statistics/the-link-between-absence-and-attainment-at-ks2-and-ks4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enquiries@ramsgateartsprimaryschool.co.uk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4">
            <a:extLst>
              <a:ext uri="{FF2B5EF4-FFF2-40B4-BE49-F238E27FC236}">
                <a16:creationId xmlns:a16="http://schemas.microsoft.com/office/drawing/2014/main" id="{07C932D1-69B5-C887-69DC-E7A9B2DE73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9478" y="1679798"/>
            <a:ext cx="10505674" cy="2026791"/>
          </a:xfrm>
        </p:spPr>
        <p:txBody>
          <a:bodyPr>
            <a:noAutofit/>
          </a:bodyPr>
          <a:lstStyle/>
          <a:p>
            <a:pPr algn="ctr"/>
            <a:r>
              <a:rPr lang="en-GB" sz="5400" b="1" u="sng">
                <a:solidFill>
                  <a:srgbClr val="0000CC"/>
                </a:solidFill>
                <a:latin typeface="Candara"/>
              </a:rPr>
              <a:t>Welcome to Year </a:t>
            </a:r>
            <a:r>
              <a:rPr lang="en-GB" sz="5400" b="1" u="sng">
                <a:solidFill>
                  <a:srgbClr val="FF0000"/>
                </a:solidFill>
                <a:latin typeface="Candara"/>
              </a:rPr>
              <a:t>?</a:t>
            </a:r>
            <a:r>
              <a:rPr lang="en-GB" sz="5400" b="1" u="sng">
                <a:solidFill>
                  <a:srgbClr val="0000CC"/>
                </a:solidFill>
                <a:latin typeface="Candara"/>
              </a:rPr>
              <a:t> </a:t>
            </a:r>
            <a:br>
              <a:rPr lang="en-GB" sz="5400" b="1" u="sng">
                <a:latin typeface="Candara" pitchFamily="34" charset="0"/>
              </a:rPr>
            </a:br>
            <a:br>
              <a:rPr lang="en-GB" sz="5400" b="1" u="sng">
                <a:latin typeface="Candara" pitchFamily="34" charset="0"/>
              </a:rPr>
            </a:br>
            <a:r>
              <a:rPr lang="en-GB" sz="5400" b="1" u="sng">
                <a:solidFill>
                  <a:srgbClr val="0000CC"/>
                </a:solidFill>
                <a:latin typeface="Candara"/>
              </a:rPr>
              <a:t>Team </a:t>
            </a:r>
            <a:r>
              <a:rPr lang="en-GB" sz="5400" b="1" u="sng">
                <a:solidFill>
                  <a:srgbClr val="FF0000"/>
                </a:solidFill>
                <a:latin typeface="Candara"/>
              </a:rPr>
              <a:t>CHANGE</a:t>
            </a:r>
            <a:r>
              <a:rPr lang="en-GB" sz="5400" b="1" u="sng">
                <a:solidFill>
                  <a:srgbClr val="0000CC"/>
                </a:solidFill>
                <a:latin typeface="Candara"/>
              </a:rPr>
              <a:t> and </a:t>
            </a:r>
            <a:br>
              <a:rPr lang="en-GB" sz="5400" b="1" u="sng">
                <a:latin typeface="Candara" pitchFamily="34" charset="0"/>
              </a:rPr>
            </a:br>
            <a:r>
              <a:rPr lang="en-GB" sz="5400" b="1" u="sng">
                <a:solidFill>
                  <a:srgbClr val="0000CC"/>
                </a:solidFill>
                <a:latin typeface="Candara"/>
              </a:rPr>
              <a:t>Team </a:t>
            </a:r>
            <a:r>
              <a:rPr lang="en-GB" sz="5400" b="1" u="sng">
                <a:solidFill>
                  <a:srgbClr val="FF0000"/>
                </a:solidFill>
                <a:latin typeface="Candara"/>
              </a:rPr>
              <a:t>CHANGE</a:t>
            </a:r>
            <a:endParaRPr lang="en-GB" sz="5400" b="1" u="sng">
              <a:solidFill>
                <a:srgbClr val="0000CC"/>
              </a:solidFill>
              <a:latin typeface="Candara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BA6F6C75-787F-E8F0-E9BF-FAC8052D7C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528" y="332655"/>
            <a:ext cx="11485014" cy="6166467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685800" indent="-685800" algn="ctr"/>
            <a:r>
              <a:rPr lang="en-GB" sz="7200" b="1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</a:p>
          <a:p>
            <a:pPr marL="685800" indent="-685800" algn="ctr"/>
            <a:r>
              <a:rPr lang="en-GB" sz="6600" b="1" dirty="0">
                <a:solidFill>
                  <a:srgbClr val="0070C0"/>
                </a:solidFill>
                <a:latin typeface="Candara"/>
              </a:rPr>
              <a:t>RAPS Open Classes 2025-2026</a:t>
            </a:r>
            <a:endParaRPr lang="en-GB" sz="6600" b="1" dirty="0">
              <a:solidFill>
                <a:srgbClr val="0070C0"/>
              </a:solidFill>
              <a:latin typeface="Candara" panose="020E0502030303020204" pitchFamily="34" charset="0"/>
            </a:endParaRPr>
          </a:p>
          <a:p>
            <a:pPr marL="685800" indent="-685800" algn="ctr"/>
            <a:endParaRPr lang="en-GB" sz="7200" b="1" dirty="0">
              <a:solidFill>
                <a:srgbClr val="0070C0"/>
              </a:solidFill>
              <a:latin typeface="Candara" panose="020E0502030303020204" pitchFamily="34" charset="0"/>
            </a:endParaRPr>
          </a:p>
          <a:p>
            <a:pPr marL="685800" indent="-685800" algn="ctr"/>
            <a:r>
              <a:rPr lang="en-GB" sz="7200" b="1" dirty="0">
                <a:solidFill>
                  <a:srgbClr val="0070C0"/>
                </a:solidFill>
                <a:latin typeface="Candara"/>
              </a:rPr>
              <a:t>Welcome to Year 6</a:t>
            </a:r>
            <a:endParaRPr lang="en-GB" sz="7200" b="1" dirty="0">
              <a:solidFill>
                <a:srgbClr val="FF0000"/>
              </a:solidFill>
              <a:latin typeface="Candara"/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D158325C-FF25-E1C1-F854-57561FC7E5EC}"/>
              </a:ext>
            </a:extLst>
          </p:cNvPr>
          <p:cNvSpPr txBox="1">
            <a:spLocks/>
          </p:cNvSpPr>
          <p:nvPr/>
        </p:nvSpPr>
        <p:spPr>
          <a:xfrm>
            <a:off x="179511" y="6237312"/>
            <a:ext cx="11874337" cy="484163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Title 4">
            <a:extLst>
              <a:ext uri="{FF2B5EF4-FFF2-40B4-BE49-F238E27FC236}">
                <a16:creationId xmlns:a16="http://schemas.microsoft.com/office/drawing/2014/main" id="{2845CC39-B627-57C8-5CB0-EADF562487D8}"/>
              </a:ext>
            </a:extLst>
          </p:cNvPr>
          <p:cNvSpPr txBox="1">
            <a:spLocks/>
          </p:cNvSpPr>
          <p:nvPr/>
        </p:nvSpPr>
        <p:spPr>
          <a:xfrm>
            <a:off x="755576" y="620688"/>
            <a:ext cx="1050567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3F6AAEF-8092-6A33-E758-BF2836A6522D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9728042" y="4950694"/>
            <a:ext cx="1877613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itle 4">
            <a:extLst>
              <a:ext uri="{FF2B5EF4-FFF2-40B4-BE49-F238E27FC236}">
                <a16:creationId xmlns:a16="http://schemas.microsoft.com/office/drawing/2014/main" id="{0CCAFB45-9FB3-E046-4F6A-327615B6662C}"/>
              </a:ext>
            </a:extLst>
          </p:cNvPr>
          <p:cNvSpPr txBox="1">
            <a:spLocks/>
          </p:cNvSpPr>
          <p:nvPr/>
        </p:nvSpPr>
        <p:spPr>
          <a:xfrm>
            <a:off x="1152817" y="4950694"/>
            <a:ext cx="9927724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One</a:t>
            </a:r>
            <a:r>
              <a:rPr kumimoji="0" lang="en-GB" sz="2400" b="1" i="0" u="sng" strike="noStrike" kern="1200" cap="none" spc="0" normalizeH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 Childhood, One Chance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i="1" baseline="0">
                <a:solidFill>
                  <a:srgbClr val="002060"/>
                </a:solidFill>
                <a:latin typeface="Candara" pitchFamily="34" charset="0"/>
                <a:ea typeface="+mj-ea"/>
                <a:cs typeface="+mj-cs"/>
              </a:rPr>
              <a:t>Together we make a difference</a:t>
            </a:r>
            <a:endParaRPr kumimoji="0" lang="en-GB" sz="2400" b="1" i="1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35930360-3004-CEAE-8D35-C7479EDC1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905835"/>
            <a:ext cx="255492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t"/>
          <a:lstStyle/>
          <a:p>
            <a:pPr rtl="0"/>
            <a:r>
              <a:rPr lang="en-GB" dirty="0"/>
              <a:t>The team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CC180CB-0C9D-0441-A2D3-F4EDC5DB974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r>
              <a:rPr lang="en-GB" dirty="0"/>
              <a:t>Mr Beraet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4627161-B78C-7646-8E85-99BD47FE64E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r>
              <a:rPr lang="en-GB" dirty="0"/>
              <a:t>Teacher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88BDBE3-DBB3-9040-95AC-86789B70045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rtlCol="0"/>
          <a:lstStyle/>
          <a:p>
            <a:pPr rtl="0"/>
            <a:r>
              <a:rPr lang="en-GB" dirty="0"/>
              <a:t>Mr Williams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0969AD2-8004-9B40-90B0-0EBD95268B5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 rtlCol="0"/>
          <a:lstStyle/>
          <a:p>
            <a:pPr rtl="0"/>
            <a:r>
              <a:rPr lang="en-GB" dirty="0"/>
              <a:t>Teacher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2C30DA5-B4D3-C343-8FEC-D62948BDA920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 rtlCol="0"/>
          <a:lstStyle/>
          <a:p>
            <a:pPr rtl="0"/>
            <a:r>
              <a:rPr lang="en-GB" dirty="0"/>
              <a:t>Mrs Pilcher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D202676-78EE-3240-950B-84A1520E27EE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 rtlCol="0"/>
          <a:lstStyle/>
          <a:p>
            <a:pPr rtl="0"/>
            <a:r>
              <a:rPr lang="en-GB" dirty="0"/>
              <a:t>Teaching Assistant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C503641-A7D5-AD48-A486-CD57C162032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 rtlCol="0"/>
          <a:lstStyle/>
          <a:p>
            <a:pPr rtl="0"/>
            <a:r>
              <a:rPr lang="en-GB" dirty="0"/>
              <a:t>Mr Brown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BEE7C7B-4D43-1342-88B5-B6F833D51AE8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 rtlCol="0"/>
          <a:lstStyle/>
          <a:p>
            <a:pPr rtl="0"/>
            <a:r>
              <a:rPr lang="en-GB" dirty="0"/>
              <a:t>Teaching assistant 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F8C89E42-8364-1040-9DF6-7305561F98D7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 rtlCol="0"/>
          <a:lstStyle/>
          <a:p>
            <a:pPr rtl="0"/>
            <a:r>
              <a:rPr lang="en-GB" dirty="0"/>
              <a:t>Miss Dannell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B05EDAD8-33DD-0B49-9FA0-360E67ED9B6A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 rtlCol="0"/>
          <a:lstStyle/>
          <a:p>
            <a:pPr rtl="0"/>
            <a:r>
              <a:rPr lang="en-GB" dirty="0"/>
              <a:t>Assistant Head for Phase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2A2850-23AF-A249-8907-5DAF2E2D2269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2</a:t>
            </a:fld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D248261-E15F-5689-AEBE-8A7E80782CE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F13B9E9-DD23-97BB-067B-18C4139E300C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43A8C2DD-1883-ADF9-A9C3-01663124E5ED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779B10B3-1FCA-3477-BD24-63723FEC575D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CDD62EB1-2CAA-7552-1EF8-B8362CCD97BC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817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t"/>
          <a:lstStyle/>
          <a:p>
            <a:pPr algn="ctr" rtl="0"/>
            <a:r>
              <a:rPr lang="en-GB"/>
              <a:t>We will cover: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359" y="1216231"/>
            <a:ext cx="10427456" cy="513734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3000" dirty="0">
                <a:solidFill>
                  <a:srgbClr val="000000"/>
                </a:solidFill>
                <a:latin typeface="Candara"/>
              </a:rPr>
              <a:t>Core Values</a:t>
            </a:r>
            <a:endParaRPr lang="en-US" dirty="0"/>
          </a:p>
          <a:p>
            <a:pPr algn="ctr"/>
            <a:r>
              <a:rPr lang="en-GB" sz="3000" dirty="0">
                <a:solidFill>
                  <a:srgbClr val="000000"/>
                </a:solidFill>
                <a:latin typeface="Candara"/>
              </a:rPr>
              <a:t>Behaviour for learning</a:t>
            </a:r>
            <a:endParaRPr lang="en-GB" sz="3000" dirty="0">
              <a:latin typeface="Candara"/>
            </a:endParaRPr>
          </a:p>
          <a:p>
            <a:pPr algn="ctr"/>
            <a:r>
              <a:rPr lang="en-GB" sz="3000" dirty="0">
                <a:solidFill>
                  <a:srgbClr val="000000"/>
                </a:solidFill>
                <a:latin typeface="Candara"/>
              </a:rPr>
              <a:t>Attendance</a:t>
            </a:r>
          </a:p>
          <a:p>
            <a:pPr algn="ctr"/>
            <a:r>
              <a:rPr lang="en-GB" sz="3000" dirty="0">
                <a:solidFill>
                  <a:srgbClr val="000000"/>
                </a:solidFill>
                <a:latin typeface="Candara"/>
              </a:rPr>
              <a:t>The School day  </a:t>
            </a:r>
            <a:endParaRPr lang="en-GB" dirty="0"/>
          </a:p>
          <a:p>
            <a:pPr marL="0" indent="0" algn="ctr">
              <a:buNone/>
            </a:pPr>
            <a:r>
              <a:rPr lang="en-GB" sz="3000" dirty="0">
                <a:latin typeface="Candara"/>
              </a:rPr>
              <a:t>Curriculum</a:t>
            </a:r>
            <a:endParaRPr lang="en-GB" sz="3000" dirty="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sz="3000" dirty="0">
                <a:latin typeface="Candara"/>
              </a:rPr>
              <a:t>Home Learning/Reading/TTRS</a:t>
            </a:r>
            <a:endParaRPr lang="en-GB" sz="3000" dirty="0">
              <a:latin typeface="Candara" pitchFamily="34" charset="0"/>
            </a:endParaRPr>
          </a:p>
          <a:p>
            <a:pPr algn="ctr"/>
            <a:r>
              <a:rPr lang="en-GB" sz="3000" dirty="0">
                <a:latin typeface="Candara"/>
              </a:rPr>
              <a:t>Social Media</a:t>
            </a:r>
          </a:p>
          <a:p>
            <a:pPr marL="0" indent="0" algn="ctr">
              <a:buNone/>
            </a:pPr>
            <a:r>
              <a:rPr lang="en-GB" sz="3000" dirty="0">
                <a:latin typeface="Candara"/>
              </a:rPr>
              <a:t>Communication</a:t>
            </a:r>
          </a:p>
          <a:p>
            <a:pPr marL="0" indent="0" algn="ctr">
              <a:buNone/>
            </a:pPr>
            <a:r>
              <a:rPr lang="en-GB" sz="3000" dirty="0">
                <a:latin typeface="Candara"/>
              </a:rPr>
              <a:t>Questions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470D0-6D64-5E42-9515-048F8779C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A3489B2-ECFC-0579-0C4B-3E8B85B237DD}"/>
              </a:ext>
            </a:extLst>
          </p:cNvPr>
          <p:cNvSpPr/>
          <p:nvPr/>
        </p:nvSpPr>
        <p:spPr>
          <a:xfrm>
            <a:off x="1" y="1647053"/>
            <a:ext cx="12195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400">
                <a:solidFill>
                  <a:srgbClr val="000000"/>
                </a:solidFill>
                <a:latin typeface="Candara" panose="020E0502030303020204" pitchFamily="34" charset="0"/>
              </a:rPr>
              <a:t>These are at the heart of everything we do at Ramsgate Arts Primary School.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D89D31-CC6D-51ED-E0DC-D9F1AF01B1AD}"/>
              </a:ext>
            </a:extLst>
          </p:cNvPr>
          <p:cNvSpPr/>
          <p:nvPr/>
        </p:nvSpPr>
        <p:spPr>
          <a:xfrm>
            <a:off x="871549" y="197376"/>
            <a:ext cx="114548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b="1" u="sng">
                <a:solidFill>
                  <a:srgbClr val="0000FF"/>
                </a:solidFill>
                <a:latin typeface="Candara" panose="020E0502030303020204" pitchFamily="34" charset="0"/>
              </a:rPr>
              <a:t>Our Core Values…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092FBB0D-1C00-F7F4-CCE3-49E4EEC51BF6}"/>
              </a:ext>
            </a:extLst>
          </p:cNvPr>
          <p:cNvSpPr txBox="1">
            <a:spLocks/>
          </p:cNvSpPr>
          <p:nvPr/>
        </p:nvSpPr>
        <p:spPr>
          <a:xfrm>
            <a:off x="3602493" y="2478051"/>
            <a:ext cx="4987014" cy="28351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>
                <a:solidFill>
                  <a:schemeClr val="accent1"/>
                </a:solidFill>
                <a:latin typeface="Candara" panose="020E0502030303020204" pitchFamily="34" charset="0"/>
              </a:rPr>
              <a:t>Kindness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>
                <a:solidFill>
                  <a:schemeClr val="accent1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Resilience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>
                <a:solidFill>
                  <a:schemeClr val="accent1"/>
                </a:solidFill>
                <a:latin typeface="Candara" panose="020E0502030303020204" pitchFamily="34" charset="0"/>
              </a:rPr>
              <a:t>Collaboration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>
                <a:solidFill>
                  <a:schemeClr val="accent1">
                    <a:lumMod val="20000"/>
                    <a:lumOff val="80000"/>
                  </a:schemeClr>
                </a:solidFill>
                <a:latin typeface="Candara" panose="020E0502030303020204" pitchFamily="34" charset="0"/>
              </a:rPr>
              <a:t>Creativity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GB" sz="4400" b="1">
              <a:solidFill>
                <a:schemeClr val="accent5">
                  <a:lumMod val="75000"/>
                </a:schemeClr>
              </a:solidFill>
              <a:latin typeface="Candara" panose="020E0502030303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sz="4400">
              <a:latin typeface="Candara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7F8C2C3-42A8-8206-1C19-D8740CDF3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9023"/>
            <a:ext cx="1040566" cy="1040566"/>
          </a:xfrm>
          <a:prstGeom prst="rect">
            <a:avLst/>
          </a:prstGeom>
        </p:spPr>
      </p:pic>
      <p:sp>
        <p:nvSpPr>
          <p:cNvPr id="18" name="Footer Placeholder 3">
            <a:extLst>
              <a:ext uri="{FF2B5EF4-FFF2-40B4-BE49-F238E27FC236}">
                <a16:creationId xmlns:a16="http://schemas.microsoft.com/office/drawing/2014/main" id="{B495326D-3E7D-5B0D-12C2-410AC6B61ABB}"/>
              </a:ext>
            </a:extLst>
          </p:cNvPr>
          <p:cNvSpPr txBox="1">
            <a:spLocks/>
          </p:cNvSpPr>
          <p:nvPr/>
        </p:nvSpPr>
        <p:spPr>
          <a:xfrm>
            <a:off x="179512" y="6208916"/>
            <a:ext cx="11865004" cy="588393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>
                <a:solidFill>
                  <a:srgbClr val="002060"/>
                </a:solidFill>
                <a:latin typeface="Candara" panose="020E0502030303020204" pitchFamily="34" charset="0"/>
              </a:rPr>
              <a:t>Kindness, Resilience, Collaboration, Creativity</a:t>
            </a:r>
          </a:p>
        </p:txBody>
      </p:sp>
    </p:spTree>
    <p:extLst>
      <p:ext uri="{BB962C8B-B14F-4D97-AF65-F5344CB8AC3E}">
        <p14:creationId xmlns:p14="http://schemas.microsoft.com/office/powerpoint/2010/main" val="70020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8C9FCF5-F793-E683-22AC-DCB6DB75DED2}"/>
              </a:ext>
            </a:extLst>
          </p:cNvPr>
          <p:cNvSpPr/>
          <p:nvPr/>
        </p:nvSpPr>
        <p:spPr>
          <a:xfrm>
            <a:off x="206477" y="1369798"/>
            <a:ext cx="11159613" cy="38472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4800">
                <a:solidFill>
                  <a:schemeClr val="tx1"/>
                </a:solidFill>
                <a:latin typeface="Candara" panose="020E0502030303020204" pitchFamily="34" charset="0"/>
              </a:rPr>
              <a:t>At RAPS, we want our children to be ready to learn.</a:t>
            </a:r>
          </a:p>
          <a:p>
            <a:pPr algn="ctr"/>
            <a:endParaRPr lang="en-GB" sz="4400">
              <a:solidFill>
                <a:srgbClr val="0000FF"/>
              </a:solidFill>
              <a:latin typeface="Candara" panose="020E0502030303020204" pitchFamily="34" charset="0"/>
            </a:endParaRPr>
          </a:p>
          <a:p>
            <a:pPr algn="ctr"/>
            <a:r>
              <a:rPr lang="en-GB" sz="4400">
                <a:solidFill>
                  <a:srgbClr val="0000FF"/>
                </a:solidFill>
                <a:latin typeface="Candara" panose="020E0502030303020204" pitchFamily="34" charset="0"/>
              </a:rPr>
              <a:t>Our golden rules:</a:t>
            </a:r>
            <a:br>
              <a:rPr lang="en-GB" sz="6000">
                <a:solidFill>
                  <a:srgbClr val="0000FF"/>
                </a:solidFill>
                <a:latin typeface="Candara" panose="020E0502030303020204" pitchFamily="34" charset="0"/>
              </a:rPr>
            </a:br>
            <a:r>
              <a:rPr lang="en-GB" sz="6000" b="1">
                <a:solidFill>
                  <a:srgbClr val="FF0000"/>
                </a:solidFill>
                <a:latin typeface="Candara" panose="020E0502030303020204" pitchFamily="34" charset="0"/>
              </a:rPr>
              <a:t>Be Ready</a:t>
            </a:r>
            <a:r>
              <a:rPr lang="en-GB" sz="600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>
                <a:solidFill>
                  <a:srgbClr val="7030A0"/>
                </a:solidFill>
                <a:latin typeface="Candara" panose="020E0502030303020204" pitchFamily="34" charset="0"/>
              </a:rPr>
              <a:t>Be Respectful</a:t>
            </a:r>
            <a:r>
              <a:rPr lang="en-GB" sz="600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>
                <a:solidFill>
                  <a:srgbClr val="00B050"/>
                </a:solidFill>
                <a:latin typeface="Candara" panose="020E0502030303020204" pitchFamily="34" charset="0"/>
              </a:rPr>
              <a:t>Be Safe</a:t>
            </a:r>
            <a:endParaRPr lang="en-GB" sz="6000">
              <a:latin typeface="Candara" panose="020E0502030303020204" pitchFamily="34" charset="0"/>
            </a:endParaRPr>
          </a:p>
        </p:txBody>
      </p:sp>
      <p:sp>
        <p:nvSpPr>
          <p:cNvPr id="21" name="Title 6">
            <a:extLst>
              <a:ext uri="{FF2B5EF4-FFF2-40B4-BE49-F238E27FC236}">
                <a16:creationId xmlns:a16="http://schemas.microsoft.com/office/drawing/2014/main" id="{B4E89818-D1B0-8958-3152-AB21BB0CC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6737" y="326095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Behaviour for Learning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68CFD1C6-60D9-092A-1461-C008FD778C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663" y="326095"/>
            <a:ext cx="727349" cy="727349"/>
          </a:xfrm>
          <a:prstGeom prst="rect">
            <a:avLst/>
          </a:prstGeom>
        </p:spPr>
      </p:pic>
      <p:sp>
        <p:nvSpPr>
          <p:cNvPr id="23" name="Footer Placeholder 3">
            <a:extLst>
              <a:ext uri="{FF2B5EF4-FFF2-40B4-BE49-F238E27FC236}">
                <a16:creationId xmlns:a16="http://schemas.microsoft.com/office/drawing/2014/main" id="{E5B172AE-6D3E-BDA0-C96F-F4A1AA885228}"/>
              </a:ext>
            </a:extLst>
          </p:cNvPr>
          <p:cNvSpPr txBox="1">
            <a:spLocks/>
          </p:cNvSpPr>
          <p:nvPr/>
        </p:nvSpPr>
        <p:spPr>
          <a:xfrm>
            <a:off x="1341361" y="6188123"/>
            <a:ext cx="8784976" cy="48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00">
                <a:solidFill>
                  <a:srgbClr val="002060"/>
                </a:solidFill>
                <a:latin typeface="Candara" panose="020E0502030303020204" pitchFamily="34" charset="0"/>
              </a:rPr>
              <a:t>Kindness, Resilience, Collaboration, Creativity</a:t>
            </a:r>
          </a:p>
        </p:txBody>
      </p:sp>
    </p:spTree>
    <p:extLst>
      <p:ext uri="{BB962C8B-B14F-4D97-AF65-F5344CB8AC3E}">
        <p14:creationId xmlns:p14="http://schemas.microsoft.com/office/powerpoint/2010/main" val="2563119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D60FC5D-F91A-C320-6713-5F3BCA2C0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835742"/>
            <a:ext cx="11619483" cy="549623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r>
              <a:rPr lang="en-GB" sz="2800">
                <a:latin typeface="Candara" panose="020E0502030303020204" pitchFamily="34" charset="0"/>
              </a:rPr>
              <a:t>Each child starts off with </a:t>
            </a:r>
            <a:r>
              <a:rPr lang="en-GB" sz="4800">
                <a:solidFill>
                  <a:srgbClr val="0000FF"/>
                </a:solidFill>
                <a:latin typeface="Candara" panose="020E0502030303020204" pitchFamily="34" charset="0"/>
              </a:rPr>
              <a:t>5 points </a:t>
            </a:r>
            <a:r>
              <a:rPr lang="en-GB" sz="2800">
                <a:latin typeface="Candara" panose="020E0502030303020204" pitchFamily="34" charset="0"/>
              </a:rPr>
              <a:t>at the beginning of every day.</a:t>
            </a:r>
          </a:p>
          <a:p>
            <a:endParaRPr lang="en-GB" sz="1100">
              <a:latin typeface="Candara" panose="020E0502030303020204" pitchFamily="34" charset="0"/>
            </a:endParaRPr>
          </a:p>
          <a:p>
            <a:r>
              <a:rPr lang="en-GB" sz="2800">
                <a:latin typeface="Candara" panose="020E0502030303020204" pitchFamily="34" charset="0"/>
              </a:rPr>
              <a:t>Possible total of 25 points a week. Expected to keep all </a:t>
            </a:r>
            <a:r>
              <a:rPr lang="en-GB" sz="4800">
                <a:solidFill>
                  <a:srgbClr val="C404C4"/>
                </a:solidFill>
                <a:latin typeface="Candara" panose="020E0502030303020204" pitchFamily="34" charset="0"/>
              </a:rPr>
              <a:t>25 points</a:t>
            </a:r>
            <a:r>
              <a:rPr lang="en-GB" sz="2800">
                <a:latin typeface="Candara" panose="020E0502030303020204" pitchFamily="34" charset="0"/>
              </a:rPr>
              <a:t>!</a:t>
            </a:r>
          </a:p>
          <a:p>
            <a:endParaRPr lang="en-GB" sz="1100">
              <a:latin typeface="Candara" panose="020E0502030303020204" pitchFamily="34" charset="0"/>
            </a:endParaRPr>
          </a:p>
          <a:p>
            <a:r>
              <a:rPr lang="en-GB" sz="2800">
                <a:latin typeface="Candara"/>
              </a:rPr>
              <a:t>If your child keeps all their points for the week, you will receive a text home and they will receive 'Golden Time' on Friday afternoon.</a:t>
            </a:r>
          </a:p>
          <a:p>
            <a:endParaRPr lang="en-GB" sz="2800">
              <a:solidFill>
                <a:srgbClr val="FF0000"/>
              </a:solidFill>
              <a:latin typeface="Candara"/>
            </a:endParaRPr>
          </a:p>
          <a:p>
            <a:r>
              <a:rPr lang="en-GB" sz="2800">
                <a:latin typeface="Candara" panose="020E0502030303020204" pitchFamily="34" charset="0"/>
              </a:rPr>
              <a:t>If a child has a </a:t>
            </a:r>
            <a:r>
              <a:rPr lang="en-GB"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card </a:t>
            </a:r>
            <a:r>
              <a:rPr lang="en-GB" sz="2800">
                <a:latin typeface="Candara" panose="020E0502030303020204" pitchFamily="34" charset="0"/>
              </a:rPr>
              <a:t>on their desk at the end of the lesson, they lose 1 point.</a:t>
            </a:r>
          </a:p>
          <a:p>
            <a:r>
              <a:rPr lang="en-GB" sz="2800">
                <a:latin typeface="Candara" panose="020E0502030303020204" pitchFamily="34" charset="0"/>
              </a:rPr>
              <a:t>If a child has a </a:t>
            </a:r>
            <a:r>
              <a:rPr lang="en-GB" sz="28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 </a:t>
            </a:r>
            <a:r>
              <a:rPr lang="en-GB" sz="2800">
                <a:latin typeface="Candara" panose="020E0502030303020204" pitchFamily="34" charset="0"/>
              </a:rPr>
              <a:t>on their desk at the end of the lesson, they lose 2 points.</a:t>
            </a:r>
          </a:p>
          <a:p>
            <a:endParaRPr lang="en-GB" sz="540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pPr>
              <a:buNone/>
            </a:pPr>
            <a:endParaRPr lang="en-GB" sz="2800"/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AB5A4FA9-9B78-A22F-9BDC-3D08911BB9CB}"/>
              </a:ext>
            </a:extLst>
          </p:cNvPr>
          <p:cNvSpPr txBox="1">
            <a:spLocks/>
          </p:cNvSpPr>
          <p:nvPr/>
        </p:nvSpPr>
        <p:spPr>
          <a:xfrm>
            <a:off x="0" y="6208980"/>
            <a:ext cx="12910537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4" name="Title 6">
            <a:extLst>
              <a:ext uri="{FF2B5EF4-FFF2-40B4-BE49-F238E27FC236}">
                <a16:creationId xmlns:a16="http://schemas.microsoft.com/office/drawing/2014/main" id="{11A4FB8D-840B-FD05-37A0-B9E0833A71D3}"/>
              </a:ext>
            </a:extLst>
          </p:cNvPr>
          <p:cNvSpPr txBox="1">
            <a:spLocks/>
          </p:cNvSpPr>
          <p:nvPr/>
        </p:nvSpPr>
        <p:spPr>
          <a:xfrm>
            <a:off x="249603" y="0"/>
            <a:ext cx="116194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Behaviour Points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CE46372-51CD-59C1-3C69-F13A9AE45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6954" cy="727349"/>
          </a:xfrm>
          <a:prstGeom prst="rect">
            <a:avLst/>
          </a:prstGeom>
        </p:spPr>
      </p:pic>
      <p:pic>
        <p:nvPicPr>
          <p:cNvPr id="2" name="Picture 4" descr="http://www.primaryteaching.co.uk/prodimg/CC19_1_Zoom.jpg">
            <a:extLst>
              <a:ext uri="{FF2B5EF4-FFF2-40B4-BE49-F238E27FC236}">
                <a16:creationId xmlns:a16="http://schemas.microsoft.com/office/drawing/2014/main" id="{2C874229-08BD-CCB0-6E20-6543467E5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97961" y="5490336"/>
            <a:ext cx="617057" cy="617057"/>
          </a:xfrm>
          <a:prstGeom prst="rect">
            <a:avLst/>
          </a:prstGeom>
          <a:noFill/>
        </p:spPr>
      </p:pic>
      <p:pic>
        <p:nvPicPr>
          <p:cNvPr id="3" name="Picture 2" descr="http://www.primaryteaching.co.uk/prodimg/CC18_1_Thumb.jpg">
            <a:extLst>
              <a:ext uri="{FF2B5EF4-FFF2-40B4-BE49-F238E27FC236}">
                <a16:creationId xmlns:a16="http://schemas.microsoft.com/office/drawing/2014/main" id="{C39D45AC-C91D-3F75-F531-55CAA0043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15845" y="4743084"/>
            <a:ext cx="599768" cy="5997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4409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616" y="1475657"/>
            <a:ext cx="11513574" cy="494480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b="1">
                <a:latin typeface="Candara" panose="020E0502030303020204" pitchFamily="34" charset="0"/>
              </a:rPr>
              <a:t>25 points= All golden time and text home.</a:t>
            </a:r>
          </a:p>
          <a:p>
            <a:endParaRPr lang="en-GB" b="1">
              <a:solidFill>
                <a:srgbClr val="000000"/>
              </a:solidFill>
              <a:latin typeface="Candara"/>
            </a:endParaRPr>
          </a:p>
          <a:p>
            <a:r>
              <a:rPr lang="en-US" sz="3600" b="0" i="1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“Your child has kept all of their </a:t>
            </a:r>
            <a:r>
              <a:rPr lang="en-US" sz="3600" b="0" i="1" err="1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behaviour</a:t>
            </a:r>
            <a:r>
              <a:rPr lang="en-US" sz="3600" b="0" i="1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 points this week and has been rewarded with Golden Time.”</a:t>
            </a:r>
            <a:r>
              <a:rPr lang="en-US" sz="3600" b="0" i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 </a:t>
            </a:r>
            <a:endParaRPr lang="en-GB" sz="6500" b="1">
              <a:solidFill>
                <a:srgbClr val="FF0000"/>
              </a:solidFill>
              <a:latin typeface="Comic Sans MS"/>
            </a:endParaRPr>
          </a:p>
          <a:p>
            <a:pPr>
              <a:buNone/>
            </a:pPr>
            <a:endParaRPr lang="en-GB" b="1">
              <a:latin typeface="Candara" panose="020E0502030303020204" pitchFamily="34" charset="0"/>
            </a:endParaRPr>
          </a:p>
          <a:p>
            <a:r>
              <a:rPr lang="en-GB" b="1">
                <a:latin typeface="Candara" panose="020E0502030303020204" pitchFamily="34" charset="0"/>
              </a:rPr>
              <a:t>22-24 points= Some golden time will be missed to discuss behaviour with class teacher.</a:t>
            </a:r>
          </a:p>
          <a:p>
            <a:endParaRPr lang="en-GB" b="1">
              <a:latin typeface="Candara" panose="020E0502030303020204" pitchFamily="34" charset="0"/>
            </a:endParaRPr>
          </a:p>
          <a:p>
            <a:r>
              <a:rPr lang="en-GB" b="1">
                <a:latin typeface="Candara"/>
              </a:rPr>
              <a:t>11-21 = All golden time will be missed.</a:t>
            </a:r>
          </a:p>
          <a:p>
            <a:endParaRPr lang="en-GB" b="1">
              <a:latin typeface="Candara" panose="020E0502030303020204" pitchFamily="34" charset="0"/>
            </a:endParaRPr>
          </a:p>
          <a:p>
            <a:r>
              <a:rPr lang="en-GB" b="1">
                <a:latin typeface="Candara" panose="020E0502030303020204" pitchFamily="34" charset="0"/>
              </a:rPr>
              <a:t>6-10 points= Mr Budge to send letter home to inform parents.</a:t>
            </a:r>
          </a:p>
          <a:p>
            <a:endParaRPr lang="en-GB" b="1">
              <a:latin typeface="Candara" panose="020E0502030303020204" pitchFamily="34" charset="0"/>
            </a:endParaRPr>
          </a:p>
          <a:p>
            <a:r>
              <a:rPr lang="en-GB" b="1">
                <a:latin typeface="Candara" panose="020E0502030303020204" pitchFamily="34" charset="0"/>
              </a:rPr>
              <a:t>5 points or less= Mr Budge to have a meeting with parents. </a:t>
            </a: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7233F888-C9FA-BA14-09FF-1B7CCAE577F6}"/>
              </a:ext>
            </a:extLst>
          </p:cNvPr>
          <p:cNvSpPr txBox="1">
            <a:spLocks/>
          </p:cNvSpPr>
          <p:nvPr/>
        </p:nvSpPr>
        <p:spPr>
          <a:xfrm>
            <a:off x="1773603" y="14737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Weekly Rewards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F53D59-9F1B-D440-E09C-1B77C7B76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779" y="355195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806" y="1303337"/>
            <a:ext cx="10700869" cy="408094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If children have kept all their behaviour points for the term, they will receive a behaviour badge. </a:t>
            </a:r>
            <a:endParaRPr lang="en-GB" sz="3600" dirty="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After 4 terms of keeping all their behaviour points the children will receive a Bronze badge, the fifth one is a Silver badge.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If a child keeps their behaviour points for the entire year, they will receive a Gold badge. </a:t>
            </a:r>
            <a:endParaRPr lang="en-GB" sz="3600" dirty="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2C057BA-74F0-77E2-A394-022D33AF99F0}"/>
              </a:ext>
            </a:extLst>
          </p:cNvPr>
          <p:cNvSpPr txBox="1">
            <a:spLocks/>
          </p:cNvSpPr>
          <p:nvPr/>
        </p:nvSpPr>
        <p:spPr>
          <a:xfrm>
            <a:off x="1990463" y="1603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Termly Rewards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A88C50-4AA8-718C-2F71-77510DF7D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102" y="368162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E0E1A9E-B6DD-7D9C-543A-12547BDB8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428" y="912355"/>
            <a:ext cx="11879417" cy="539696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400" u="sng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unpicking behaviours after a yellow/red card is given, a conversation will take place based around a restorative approach: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happened?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I’m wondering why you did that?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Who's been affected?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needs to happen next to put things right?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can we do next time?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GB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notice that…  </a:t>
            </a: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GB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conversation will ensure the child is in right place to continue their learning/day positively.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3323254-BF43-B31E-98D6-7C0A15442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72" y="185005"/>
            <a:ext cx="998169" cy="727349"/>
          </a:xfrm>
          <a:prstGeom prst="rect">
            <a:avLst/>
          </a:prstGeom>
        </p:spPr>
      </p:pic>
      <p:sp>
        <p:nvSpPr>
          <p:cNvPr id="14" name="Title 6">
            <a:extLst>
              <a:ext uri="{FF2B5EF4-FFF2-40B4-BE49-F238E27FC236}">
                <a16:creationId xmlns:a16="http://schemas.microsoft.com/office/drawing/2014/main" id="{3EBB4A8B-471B-FB36-8491-B569370381E4}"/>
              </a:ext>
            </a:extLst>
          </p:cNvPr>
          <p:cNvSpPr txBox="1">
            <a:spLocks/>
          </p:cNvSpPr>
          <p:nvPr/>
        </p:nvSpPr>
        <p:spPr>
          <a:xfrm>
            <a:off x="449102" y="0"/>
            <a:ext cx="11293795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anose="020E0502030303020204" pitchFamily="34" charset="0"/>
              </a:rPr>
              <a:t>Restorative Conversation</a:t>
            </a:r>
          </a:p>
        </p:txBody>
      </p:sp>
      <p:sp>
        <p:nvSpPr>
          <p:cNvPr id="15" name="Footer Placeholder 3">
            <a:extLst>
              <a:ext uri="{FF2B5EF4-FFF2-40B4-BE49-F238E27FC236}">
                <a16:creationId xmlns:a16="http://schemas.microsoft.com/office/drawing/2014/main" id="{5386F8C6-D4D1-4D46-4D8E-2025718EF4B7}"/>
              </a:ext>
            </a:extLst>
          </p:cNvPr>
          <p:cNvSpPr txBox="1">
            <a:spLocks/>
          </p:cNvSpPr>
          <p:nvPr/>
        </p:nvSpPr>
        <p:spPr>
          <a:xfrm>
            <a:off x="179512" y="6237312"/>
            <a:ext cx="12055958" cy="48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470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9426A-98F8-6B2E-5E9F-5C58A3ADE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1275" y="34532"/>
            <a:ext cx="3401961" cy="877529"/>
          </a:xfrm>
        </p:spPr>
        <p:txBody>
          <a:bodyPr anchor="t"/>
          <a:lstStyle/>
          <a:p>
            <a:r>
              <a:rPr lang="en-GB"/>
              <a:t>Attendance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3B0E75-2EC8-45F8-A91A-7D71DC6059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96413"/>
            <a:ext cx="11474245" cy="5925062"/>
          </a:xfrm>
          <a:prstGeom prst="round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en-US" sz="2400">
                <a:latin typeface="Candara" panose="020E0502030303020204" pitchFamily="34" charset="0"/>
              </a:rPr>
              <a:t>Good school attendance is crucial for a child’s academic, social, and emotional development. It ensures consistent learning, builds positive habits, and provides access to crucial support systems. </a:t>
            </a:r>
          </a:p>
          <a:p>
            <a:endParaRPr lang="en-US" sz="1050">
              <a:latin typeface="Candara" panose="020E0502030303020204" pitchFamily="34" charset="0"/>
            </a:endParaRPr>
          </a:p>
          <a:p>
            <a:r>
              <a:rPr lang="en-US" sz="2400">
                <a:latin typeface="Candara" panose="020E0502030303020204" pitchFamily="34" charset="0"/>
              </a:rPr>
              <a:t>If a child’s attendance drops below 90%, parents will be contacted by SLT to find out if there is anything we can do to help improve attendance. </a:t>
            </a:r>
          </a:p>
          <a:p>
            <a:endParaRPr lang="en-US" sz="1050">
              <a:latin typeface="Candara" panose="020E0502030303020204" pitchFamily="34" charset="0"/>
            </a:endParaRPr>
          </a:p>
          <a:p>
            <a:r>
              <a:rPr lang="en-US" sz="2400">
                <a:latin typeface="Candara" panose="020E0502030303020204" pitchFamily="34" charset="0"/>
              </a:rPr>
              <a:t>If attendance does not improve the next term, a warning letter may be sent. </a:t>
            </a:r>
          </a:p>
          <a:p>
            <a:r>
              <a:rPr lang="en-US" sz="2400">
                <a:latin typeface="Candara" panose="020E0502030303020204" pitchFamily="34" charset="0"/>
              </a:rPr>
              <a:t>If attendance still does not improve, parents may receive a fine. </a:t>
            </a:r>
          </a:p>
          <a:p>
            <a:endParaRPr lang="en-US" sz="1050">
              <a:latin typeface="Candara" panose="020E0502030303020204" pitchFamily="34" charset="0"/>
            </a:endParaRPr>
          </a:p>
          <a:p>
            <a:r>
              <a:rPr lang="en-US" sz="2400">
                <a:latin typeface="Candara" panose="020E0502030303020204" pitchFamily="34" charset="0"/>
              </a:rPr>
              <a:t>The registers close at 8.30am and repeated lates will count towards poor attendance. </a:t>
            </a:r>
          </a:p>
          <a:p>
            <a:endParaRPr lang="en-US" sz="2000">
              <a:latin typeface="Candara" panose="020E0502030303020204" pitchFamily="34" charset="0"/>
            </a:endParaRPr>
          </a:p>
          <a:p>
            <a:r>
              <a:rPr lang="en-US" sz="2400">
                <a:latin typeface="Candara" panose="020E0502030303020204" pitchFamily="34" charset="0"/>
                <a:hlinkClick r:id="rId2"/>
              </a:rPr>
              <a:t>Evidence</a:t>
            </a:r>
            <a:r>
              <a:rPr lang="en-US" sz="2400">
                <a:latin typeface="Candara" panose="020E0502030303020204" pitchFamily="34" charset="0"/>
              </a:rPr>
              <a:t> shows that the students with the highest attendance throughout their time in school gain the best GCSE and A Level results. Attendance is important!</a:t>
            </a:r>
            <a:endParaRPr lang="en-GB" sz="2400">
              <a:latin typeface="Candara" panose="020E0502030303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2D3A21-3814-9E3A-0664-CBA554497C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10</a:t>
            </a:fld>
            <a:endParaRPr lang="en-GB" noProof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E6820C-5F85-B9FB-55DF-8F46EB3407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529" y="109621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027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6">
            <a:extLst>
              <a:ext uri="{FF2B5EF4-FFF2-40B4-BE49-F238E27FC236}">
                <a16:creationId xmlns:a16="http://schemas.microsoft.com/office/drawing/2014/main" id="{DAE51B76-6A67-3AB8-7E92-BC5D35C99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400" y="-238844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The School Day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C9D7C601-6454-95C2-B0B7-1B2F139FD65E}"/>
              </a:ext>
            </a:extLst>
          </p:cNvPr>
          <p:cNvSpPr txBox="1">
            <a:spLocks/>
          </p:cNvSpPr>
          <p:nvPr/>
        </p:nvSpPr>
        <p:spPr>
          <a:xfrm>
            <a:off x="240889" y="1060006"/>
            <a:ext cx="11724969" cy="56787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8.15am- Doors open, early morning work </a:t>
            </a:r>
            <a:r>
              <a:rPr lang="en-GB" sz="1800" b="1" dirty="0">
                <a:solidFill>
                  <a:schemeClr val="tx1"/>
                </a:solidFill>
                <a:latin typeface="Candara"/>
              </a:rPr>
              <a:t>*Register completed by 8:30am</a:t>
            </a:r>
            <a:endParaRPr lang="en-US" dirty="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8:15 –Mindfulness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8.30-10am – Guided Reading and English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10:00 – Assembly 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10:15 - Break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10:30 – Maths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11:30-12:30 – Lunch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12:30-1:00 – Spelling &amp; PAG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1:00 – Topic 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2:00 – Story/snack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2:15 – Session One Arts curriculum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3:15 – Session Two Arts curriculum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4:15 - End of the day</a:t>
            </a:r>
          </a:p>
          <a:p>
            <a:endParaRPr lang="en-GB" sz="1050" b="1" dirty="0">
              <a:solidFill>
                <a:schemeClr val="tx1"/>
              </a:solidFill>
              <a:latin typeface="Candara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2096A67-985B-38F0-04BB-73A15562AD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798" y="119242"/>
            <a:ext cx="727349" cy="72734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2E170E4-2BD3-C88B-6695-BABF7277C5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946" y="17680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9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6">
            <a:extLst>
              <a:ext uri="{FF2B5EF4-FFF2-40B4-BE49-F238E27FC236}">
                <a16:creationId xmlns:a16="http://schemas.microsoft.com/office/drawing/2014/main" id="{8F89CC25-8C66-CE8B-B392-3E86C1C70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" y="0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latin typeface="Candara" pitchFamily="34" charset="0"/>
              </a:rPr>
              <a:t>Personal Development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BEBC3BC0-4373-A548-045F-EED5CC352982}"/>
              </a:ext>
            </a:extLst>
          </p:cNvPr>
          <p:cNvSpPr txBox="1">
            <a:spLocks/>
          </p:cNvSpPr>
          <p:nvPr/>
        </p:nvSpPr>
        <p:spPr>
          <a:xfrm>
            <a:off x="210607" y="1064617"/>
            <a:ext cx="11325279" cy="55663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tx1"/>
                </a:solidFill>
                <a:latin typeface="Candara"/>
              </a:rPr>
              <a:t>Personal Development is taught in the first week of most terms.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chemeClr val="tx1"/>
                </a:solidFill>
                <a:latin typeface="Candara"/>
              </a:rPr>
              <a:t>This includes learning about our school values, oracy, citizenship, religious education, emotional literacy, British values and PSHE.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chemeClr val="tx1"/>
                </a:solidFill>
                <a:latin typeface="Candara"/>
              </a:rPr>
              <a:t>In PSHE, children learn about three main strands: Living in the Wider World, Relationships and Health.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chemeClr val="tx1"/>
                </a:solidFill>
                <a:latin typeface="Candara"/>
              </a:rPr>
              <a:t>The aim of these weeks is to develop children into well-rounded, kind and responsible members of our school and of society.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Candara"/>
            </a:endParaRPr>
          </a:p>
          <a:p>
            <a:pPr marL="0" indent="0">
              <a:buNone/>
            </a:pPr>
            <a:r>
              <a:rPr lang="en-GB" sz="2500" dirty="0">
                <a:latin typeface="Candara" pitchFamily="34" charset="0"/>
              </a:rPr>
              <a:t>By devoting a whole week to personal development every term, the children get plenty of opportunities to have class discussions and learn how to be tolerant and respectful. </a:t>
            </a:r>
          </a:p>
        </p:txBody>
      </p:sp>
      <p:sp>
        <p:nvSpPr>
          <p:cNvPr id="21" name="Content Placeholder 7">
            <a:extLst>
              <a:ext uri="{FF2B5EF4-FFF2-40B4-BE49-F238E27FC236}">
                <a16:creationId xmlns:a16="http://schemas.microsoft.com/office/drawing/2014/main" id="{BF1FF342-4FF1-85B7-2248-1A239BE21074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EB53603-79B8-D17F-0B8A-B38F0D1954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7" y="22698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03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6">
            <a:extLst>
              <a:ext uri="{FF2B5EF4-FFF2-40B4-BE49-F238E27FC236}">
                <a16:creationId xmlns:a16="http://schemas.microsoft.com/office/drawing/2014/main" id="{8F89CC25-8C66-CE8B-B392-3E86C1C70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011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latin typeface="Candara" pitchFamily="34" charset="0"/>
              </a:rPr>
              <a:t>What will we be learning?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BEBC3BC0-4373-A548-045F-EED5CC352982}"/>
              </a:ext>
            </a:extLst>
          </p:cNvPr>
          <p:cNvSpPr txBox="1">
            <a:spLocks/>
          </p:cNvSpPr>
          <p:nvPr/>
        </p:nvSpPr>
        <p:spPr>
          <a:xfrm>
            <a:off x="457200" y="1170124"/>
            <a:ext cx="2826774" cy="30380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>
                <a:solidFill>
                  <a:schemeClr val="tx1"/>
                </a:solidFill>
                <a:latin typeface="Candara"/>
              </a:rPr>
              <a:t>English</a:t>
            </a:r>
            <a:r>
              <a:rPr lang="en-US" b="1">
                <a:solidFill>
                  <a:schemeClr val="tx1"/>
                </a:solidFill>
                <a:latin typeface="Candara"/>
              </a:rPr>
              <a:t>- </a:t>
            </a:r>
            <a:r>
              <a:rPr lang="en-GB" b="1">
                <a:solidFill>
                  <a:schemeClr val="tx1"/>
                </a:solidFill>
                <a:latin typeface="Candara" pitchFamily="34" charset="0"/>
              </a:rPr>
              <a:t>Term 1</a:t>
            </a:r>
            <a:endParaRPr lang="en-GB" sz="2500" b="1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>
                <a:latin typeface="Candara"/>
              </a:rPr>
              <a:t>Website, blogs and curriculum letter will show termly updates</a:t>
            </a:r>
          </a:p>
          <a:p>
            <a:endParaRPr lang="en-GB">
              <a:latin typeface="Candara" pitchFamily="34" charset="0"/>
            </a:endParaRPr>
          </a:p>
        </p:txBody>
      </p:sp>
      <p:sp>
        <p:nvSpPr>
          <p:cNvPr id="21" name="Content Placeholder 7">
            <a:extLst>
              <a:ext uri="{FF2B5EF4-FFF2-40B4-BE49-F238E27FC236}">
                <a16:creationId xmlns:a16="http://schemas.microsoft.com/office/drawing/2014/main" id="{BF1FF342-4FF1-85B7-2248-1A239BE21074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EB53603-79B8-D17F-0B8A-B38F0D1954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7" y="226986"/>
            <a:ext cx="727349" cy="727349"/>
          </a:xfrm>
          <a:prstGeom prst="rect">
            <a:avLst/>
          </a:prstGeom>
        </p:spPr>
      </p:pic>
      <p:pic>
        <p:nvPicPr>
          <p:cNvPr id="23" name="Picture 22" descr="A screenshot of a book&#10;&#10;Description automatically generated">
            <a:extLst>
              <a:ext uri="{FF2B5EF4-FFF2-40B4-BE49-F238E27FC236}">
                <a16:creationId xmlns:a16="http://schemas.microsoft.com/office/drawing/2014/main" id="{A00C0859-6DBD-314B-52B0-80AB29496C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9380" y="1170124"/>
            <a:ext cx="7753299" cy="54399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21EABE-B46E-2D40-1D4D-7EE69DEE5D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4305" y="1063045"/>
            <a:ext cx="8239457" cy="565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98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6">
            <a:extLst>
              <a:ext uri="{FF2B5EF4-FFF2-40B4-BE49-F238E27FC236}">
                <a16:creationId xmlns:a16="http://schemas.microsoft.com/office/drawing/2014/main" id="{7FAB33D6-04F4-3C62-76D3-258C28AEB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462" y="234950"/>
            <a:ext cx="8229600" cy="1143000"/>
          </a:xfrm>
        </p:spPr>
        <p:txBody>
          <a:bodyPr anchor="t"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</a:p>
        </p:txBody>
      </p:sp>
      <p:sp>
        <p:nvSpPr>
          <p:cNvPr id="33" name="Content Placeholder 7">
            <a:extLst>
              <a:ext uri="{FF2B5EF4-FFF2-40B4-BE49-F238E27FC236}">
                <a16:creationId xmlns:a16="http://schemas.microsoft.com/office/drawing/2014/main" id="{941599E2-AEE0-6904-5A3D-FDF53EACE491}"/>
              </a:ext>
            </a:extLst>
          </p:cNvPr>
          <p:cNvSpPr txBox="1">
            <a:spLocks/>
          </p:cNvSpPr>
          <p:nvPr/>
        </p:nvSpPr>
        <p:spPr>
          <a:xfrm>
            <a:off x="333871" y="1463402"/>
            <a:ext cx="9144425" cy="50160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>
                <a:solidFill>
                  <a:schemeClr val="tx1"/>
                </a:solidFill>
                <a:latin typeface="Candara"/>
              </a:rPr>
              <a:t>Maths- Term 1</a:t>
            </a:r>
            <a:endParaRPr lang="en-US" b="1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>
                <a:solidFill>
                  <a:srgbClr val="FF0000"/>
                </a:solidFill>
                <a:latin typeface="Candara" pitchFamily="34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>
                <a:latin typeface="Candara" pitchFamily="34" charset="0"/>
              </a:rPr>
              <a:t>Website, blogs and newsletters will show termly updates</a:t>
            </a:r>
          </a:p>
          <a:p>
            <a:endParaRPr lang="en-GB">
              <a:latin typeface="Candara" pitchFamily="34" charset="0"/>
            </a:endParaRPr>
          </a:p>
        </p:txBody>
      </p:sp>
      <p:sp>
        <p:nvSpPr>
          <p:cNvPr id="48" name="Content Placeholder 7">
            <a:extLst>
              <a:ext uri="{FF2B5EF4-FFF2-40B4-BE49-F238E27FC236}">
                <a16:creationId xmlns:a16="http://schemas.microsoft.com/office/drawing/2014/main" id="{96BAC09B-254A-7600-153D-5F4C3343143F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49" name="Control 1">
            <a:extLst>
              <a:ext uri="{FF2B5EF4-FFF2-40B4-BE49-F238E27FC236}">
                <a16:creationId xmlns:a16="http://schemas.microsoft.com/office/drawing/2014/main" id="{EB7DEC54-8E5A-723A-7EC6-3524D74D0CD8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4BEA1B0E-8294-8345-0191-33524DCEC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01" y="235582"/>
            <a:ext cx="727349" cy="727349"/>
          </a:xfrm>
          <a:prstGeom prst="rect">
            <a:avLst/>
          </a:prstGeom>
        </p:spPr>
      </p:pic>
      <p:pic>
        <p:nvPicPr>
          <p:cNvPr id="51" name="Picture 50" descr="A screenshot of a purple box&#10;&#10;Description automatically generated">
            <a:extLst>
              <a:ext uri="{FF2B5EF4-FFF2-40B4-BE49-F238E27FC236}">
                <a16:creationId xmlns:a16="http://schemas.microsoft.com/office/drawing/2014/main" id="{C4BF1FBA-0E12-CFD9-C322-8214EF4981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032" y="2328597"/>
            <a:ext cx="9081464" cy="192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69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6">
            <a:extLst>
              <a:ext uri="{FF2B5EF4-FFF2-40B4-BE49-F238E27FC236}">
                <a16:creationId xmlns:a16="http://schemas.microsoft.com/office/drawing/2014/main" id="{6D732D82-F1D4-19EA-6A5D-81450C859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950" y="203745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49753BCD-3C52-52B1-BB0F-02DD9E0C0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754" y="1346745"/>
            <a:ext cx="2580968" cy="270414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>
                <a:solidFill>
                  <a:schemeClr val="tx1"/>
                </a:solidFill>
                <a:latin typeface="Candara"/>
              </a:rPr>
              <a:t>Topic- Term 1</a:t>
            </a:r>
            <a:endParaRPr lang="en-US" b="1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en-GB" sz="2000">
              <a:solidFill>
                <a:srgbClr val="000000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en-GB" sz="2000">
                <a:latin typeface="Candara"/>
              </a:rPr>
              <a:t>Website, blogs and curriculum letters will show termly updates</a:t>
            </a:r>
            <a:endParaRPr lang="en-GB">
              <a:latin typeface="Candara"/>
            </a:endParaRPr>
          </a:p>
          <a:p>
            <a:endParaRPr lang="en-GB">
              <a:latin typeface="Candara" pitchFamily="34" charset="0"/>
            </a:endParaRP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6794B72A-7079-0801-4970-C5E7E79B885D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7" name="Control 1">
            <a:extLst>
              <a:ext uri="{FF2B5EF4-FFF2-40B4-BE49-F238E27FC236}">
                <a16:creationId xmlns:a16="http://schemas.microsoft.com/office/drawing/2014/main" id="{D869694A-58FA-52AE-5FBF-B7AE4A9584C8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FD12FD8-E270-9A42-3647-997D50E999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14" y="475976"/>
            <a:ext cx="727349" cy="72734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E96ED00-6113-BF6F-7196-2D47BD5884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7325" y="1359358"/>
            <a:ext cx="7591295" cy="5237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386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6">
            <a:extLst>
              <a:ext uri="{FF2B5EF4-FFF2-40B4-BE49-F238E27FC236}">
                <a16:creationId xmlns:a16="http://schemas.microsoft.com/office/drawing/2014/main" id="{EA1F16F8-715A-70A5-AD30-77DD38C49389}"/>
              </a:ext>
            </a:extLst>
          </p:cNvPr>
          <p:cNvSpPr txBox="1">
            <a:spLocks/>
          </p:cNvSpPr>
          <p:nvPr/>
        </p:nvSpPr>
        <p:spPr>
          <a:xfrm>
            <a:off x="621677" y="211487"/>
            <a:ext cx="11295019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u="sng">
                <a:latin typeface="Candara" pitchFamily="34" charset="0"/>
              </a:rPr>
              <a:t>Arts Curriculum</a:t>
            </a:r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B7C7AD2D-E27F-4326-9DF9-1989E77C2D9E}"/>
              </a:ext>
            </a:extLst>
          </p:cNvPr>
          <p:cNvSpPr txBox="1">
            <a:spLocks/>
          </p:cNvSpPr>
          <p:nvPr/>
        </p:nvSpPr>
        <p:spPr>
          <a:xfrm>
            <a:off x="314632" y="1519725"/>
            <a:ext cx="11748362" cy="45286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tx1"/>
                </a:solidFill>
                <a:latin typeface="Candara"/>
              </a:rPr>
              <a:t>Term 1 (2:15-4:15pm):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  <a:latin typeface="Candara" pitchFamily="34" charset="0"/>
            </a:endParaRPr>
          </a:p>
          <a:p>
            <a:endParaRPr lang="en-GB" dirty="0">
              <a:solidFill>
                <a:schemeClr val="tx1"/>
              </a:solidFill>
              <a:latin typeface="Candara" pitchFamily="34" charset="0"/>
            </a:endParaRPr>
          </a:p>
          <a:p>
            <a:endParaRPr lang="en-GB" dirty="0">
              <a:solidFill>
                <a:schemeClr val="tx1"/>
              </a:solidFill>
              <a:latin typeface="Candara" pitchFamily="34" charset="0"/>
            </a:endParaRPr>
          </a:p>
          <a:p>
            <a:endParaRPr lang="en-GB" dirty="0">
              <a:solidFill>
                <a:schemeClr val="tx1"/>
              </a:solidFill>
              <a:latin typeface="Candara" pitchFamily="34" charset="0"/>
            </a:endParaRPr>
          </a:p>
          <a:p>
            <a:endParaRPr lang="en-GB" dirty="0">
              <a:solidFill>
                <a:schemeClr val="tx1"/>
              </a:solidFill>
              <a:latin typeface="Candara" pitchFamily="34" charset="0"/>
            </a:endParaRPr>
          </a:p>
          <a:p>
            <a:endParaRPr lang="en-GB" sz="2800" dirty="0">
              <a:solidFill>
                <a:schemeClr val="tx1"/>
              </a:solidFill>
              <a:latin typeface="Candara"/>
            </a:endParaRPr>
          </a:p>
          <a:p>
            <a:r>
              <a:rPr lang="en-GB" sz="2800" dirty="0">
                <a:solidFill>
                  <a:schemeClr val="tx1"/>
                </a:solidFill>
                <a:latin typeface="Candara"/>
              </a:rPr>
              <a:t>Children to come to school in PE kits on PE days.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sz="2800">
                <a:solidFill>
                  <a:schemeClr val="tx1"/>
                </a:solidFill>
                <a:latin typeface="Candara"/>
              </a:rPr>
              <a:t>This year, we are introducing a 'choice' afternoon on Wednesdays.</a:t>
            </a:r>
          </a:p>
          <a:p>
            <a:endParaRPr lang="en-GB" dirty="0">
              <a:solidFill>
                <a:schemeClr val="tx1"/>
              </a:solidFill>
              <a:latin typeface="Candara" pitchFamily="34" charset="0"/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89DB7F5B-3B7F-B998-2C45-A15E4F32BFED}"/>
              </a:ext>
            </a:extLst>
          </p:cNvPr>
          <p:cNvSpPr txBox="1">
            <a:spLocks/>
          </p:cNvSpPr>
          <p:nvPr/>
        </p:nvSpPr>
        <p:spPr>
          <a:xfrm>
            <a:off x="203558" y="6079302"/>
            <a:ext cx="12550021" cy="365125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294B1E39-C5AC-D23D-EEDC-F00D25CDF32F}"/>
              </a:ext>
            </a:extLst>
          </p:cNvPr>
          <p:cNvSpPr txBox="1">
            <a:spLocks/>
          </p:cNvSpPr>
          <p:nvPr/>
        </p:nvSpPr>
        <p:spPr>
          <a:xfrm>
            <a:off x="5014166" y="1507631"/>
            <a:ext cx="564751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graphicFrame>
        <p:nvGraphicFramePr>
          <p:cNvPr id="12" name="Table 2">
            <a:extLst>
              <a:ext uri="{FF2B5EF4-FFF2-40B4-BE49-F238E27FC236}">
                <a16:creationId xmlns:a16="http://schemas.microsoft.com/office/drawing/2014/main" id="{63E43B6C-7F5E-3E45-835C-7A36C80867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025176"/>
              </p:ext>
            </p:extLst>
          </p:nvPr>
        </p:nvGraphicFramePr>
        <p:xfrm>
          <a:off x="540774" y="2227711"/>
          <a:ext cx="11220079" cy="2511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971">
                  <a:extLst>
                    <a:ext uri="{9D8B030D-6E8A-4147-A177-3AD203B41FA5}">
                      <a16:colId xmlns:a16="http://schemas.microsoft.com/office/drawing/2014/main" val="3303239430"/>
                    </a:ext>
                  </a:extLst>
                </a:gridCol>
                <a:gridCol w="962292">
                  <a:extLst>
                    <a:ext uri="{9D8B030D-6E8A-4147-A177-3AD203B41FA5}">
                      <a16:colId xmlns:a16="http://schemas.microsoft.com/office/drawing/2014/main" val="4084007176"/>
                    </a:ext>
                  </a:extLst>
                </a:gridCol>
                <a:gridCol w="1027702">
                  <a:extLst>
                    <a:ext uri="{9D8B030D-6E8A-4147-A177-3AD203B41FA5}">
                      <a16:colId xmlns:a16="http://schemas.microsoft.com/office/drawing/2014/main" val="1354302994"/>
                    </a:ext>
                  </a:extLst>
                </a:gridCol>
                <a:gridCol w="1138298">
                  <a:extLst>
                    <a:ext uri="{9D8B030D-6E8A-4147-A177-3AD203B41FA5}">
                      <a16:colId xmlns:a16="http://schemas.microsoft.com/office/drawing/2014/main" val="3576437918"/>
                    </a:ext>
                  </a:extLst>
                </a:gridCol>
                <a:gridCol w="1007559">
                  <a:extLst>
                    <a:ext uri="{9D8B030D-6E8A-4147-A177-3AD203B41FA5}">
                      <a16:colId xmlns:a16="http://schemas.microsoft.com/office/drawing/2014/main" val="2001069310"/>
                    </a:ext>
                  </a:extLst>
                </a:gridCol>
                <a:gridCol w="1410585">
                  <a:extLst>
                    <a:ext uri="{9D8B030D-6E8A-4147-A177-3AD203B41FA5}">
                      <a16:colId xmlns:a16="http://schemas.microsoft.com/office/drawing/2014/main" val="905311688"/>
                    </a:ext>
                  </a:extLst>
                </a:gridCol>
                <a:gridCol w="1410585">
                  <a:extLst>
                    <a:ext uri="{9D8B030D-6E8A-4147-A177-3AD203B41FA5}">
                      <a16:colId xmlns:a16="http://schemas.microsoft.com/office/drawing/2014/main" val="2539143807"/>
                    </a:ext>
                  </a:extLst>
                </a:gridCol>
                <a:gridCol w="1511341">
                  <a:extLst>
                    <a:ext uri="{9D8B030D-6E8A-4147-A177-3AD203B41FA5}">
                      <a16:colId xmlns:a16="http://schemas.microsoft.com/office/drawing/2014/main" val="2795099451"/>
                    </a:ext>
                  </a:extLst>
                </a:gridCol>
                <a:gridCol w="1446746">
                  <a:extLst>
                    <a:ext uri="{9D8B030D-6E8A-4147-A177-3AD203B41FA5}">
                      <a16:colId xmlns:a16="http://schemas.microsoft.com/office/drawing/2014/main" val="1858756034"/>
                    </a:ext>
                  </a:extLst>
                </a:gridCol>
              </a:tblGrid>
              <a:tr h="782624">
                <a:tc>
                  <a:txBody>
                    <a:bodyPr/>
                    <a:lstStyle/>
                    <a:p>
                      <a:endParaRPr lang="en-GB" sz="1500" u="none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Monday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Tuesday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Wednesday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Thursday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645127"/>
                  </a:ext>
                </a:extLst>
              </a:tr>
              <a:tr h="1728813">
                <a:tc>
                  <a:txBody>
                    <a:bodyPr/>
                    <a:lstStyle/>
                    <a:p>
                      <a:r>
                        <a:rPr lang="en-GB" sz="1400" u="none" dirty="0">
                          <a:latin typeface="Candara"/>
                        </a:rPr>
                        <a:t>Team Beraet</a:t>
                      </a:r>
                    </a:p>
                    <a:p>
                      <a:endParaRPr lang="en-GB" sz="1400" u="none" dirty="0">
                        <a:solidFill>
                          <a:srgbClr val="FF0000"/>
                        </a:solidFill>
                        <a:latin typeface="Candara"/>
                      </a:endParaRPr>
                    </a:p>
                    <a:p>
                      <a:endParaRPr lang="en-GB" sz="1400" u="none" dirty="0">
                        <a:solidFill>
                          <a:srgbClr val="FF0000"/>
                        </a:solidFill>
                        <a:latin typeface="Candara"/>
                      </a:endParaRPr>
                    </a:p>
                    <a:p>
                      <a:endParaRPr lang="en-GB" sz="1400" u="none" dirty="0">
                        <a:solidFill>
                          <a:srgbClr val="FF0000"/>
                        </a:solidFill>
                        <a:latin typeface="Candara"/>
                      </a:endParaRPr>
                    </a:p>
                    <a:p>
                      <a:r>
                        <a:rPr lang="en-GB" sz="1400" u="none" dirty="0">
                          <a:solidFill>
                            <a:schemeClr val="tx1"/>
                          </a:solidFill>
                          <a:latin typeface="Candara"/>
                        </a:rPr>
                        <a:t>Team Williams</a:t>
                      </a:r>
                      <a:endParaRPr lang="en-GB" sz="1400" u="none" dirty="0">
                        <a:solidFill>
                          <a:schemeClr val="tx1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none" dirty="0">
                          <a:latin typeface="Candara"/>
                        </a:rPr>
                        <a:t>Musical Theatre</a:t>
                      </a: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r>
                        <a:rPr lang="en-GB" sz="1400" u="none" dirty="0">
                          <a:latin typeface="Candara"/>
                        </a:rPr>
                        <a:t>PE</a:t>
                      </a:r>
                      <a:endParaRPr lang="en-GB" sz="14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none" dirty="0">
                          <a:latin typeface="Candara"/>
                        </a:rPr>
                        <a:t>PE</a:t>
                      </a: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r>
                        <a:rPr lang="en-GB" sz="1400" u="none" dirty="0">
                          <a:latin typeface="Candara"/>
                        </a:rPr>
                        <a:t>Drama</a:t>
                      </a:r>
                      <a:endParaRPr lang="en-GB" sz="14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none" dirty="0">
                          <a:latin typeface="Candara"/>
                        </a:rPr>
                        <a:t>Computing</a:t>
                      </a: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r>
                        <a:rPr lang="en-GB" sz="1400" u="none" dirty="0">
                          <a:latin typeface="Candara"/>
                        </a:rPr>
                        <a:t>Musical Theatre</a:t>
                      </a:r>
                      <a:endParaRPr lang="en-GB" sz="14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none" dirty="0">
                          <a:latin typeface="Candara"/>
                        </a:rPr>
                        <a:t>Drama</a:t>
                      </a: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endParaRPr lang="en-GB" sz="1400" u="none" dirty="0">
                        <a:latin typeface="Candara" panose="020E0502030303020204" pitchFamily="34" charset="0"/>
                      </a:endParaRPr>
                    </a:p>
                    <a:p>
                      <a:pPr algn="ctr"/>
                      <a:r>
                        <a:rPr lang="en-GB" sz="1400" u="none" dirty="0">
                          <a:latin typeface="Candara" panose="020E0502030303020204" pitchFamily="34" charset="0"/>
                        </a:rPr>
                        <a:t>Dance</a:t>
                      </a:r>
                      <a:endParaRPr lang="en-GB" sz="1400" u="none" dirty="0">
                        <a:latin typeface="Candar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none" dirty="0">
                          <a:latin typeface="Candara"/>
                        </a:rPr>
                        <a:t>Choice</a:t>
                      </a: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r>
                        <a:rPr lang="en-GB" sz="1400" u="none" dirty="0">
                          <a:latin typeface="Candara"/>
                        </a:rPr>
                        <a:t>Swimming</a:t>
                      </a:r>
                      <a:endParaRPr lang="en-GB" sz="14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 u="none" dirty="0">
                          <a:latin typeface="Candara"/>
                        </a:rPr>
                        <a:t>Choice</a:t>
                      </a:r>
                    </a:p>
                    <a:p>
                      <a:pPr lvl="0" algn="ctr">
                        <a:buNone/>
                      </a:pPr>
                      <a:endParaRPr lang="en-GB" sz="1400" u="none" dirty="0">
                        <a:latin typeface="Candara"/>
                      </a:endParaRPr>
                    </a:p>
                    <a:p>
                      <a:pPr lvl="0" algn="ctr">
                        <a:buNone/>
                      </a:pPr>
                      <a:endParaRPr lang="en-GB" sz="1400" u="none" dirty="0">
                        <a:latin typeface="Candara"/>
                      </a:endParaRPr>
                    </a:p>
                    <a:p>
                      <a:pPr lvl="0" algn="ctr">
                        <a:buNone/>
                      </a:pPr>
                      <a:endParaRPr lang="en-GB" sz="1400" u="none" dirty="0">
                        <a:latin typeface="Candara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400" u="none" dirty="0">
                          <a:latin typeface="Candara"/>
                        </a:rPr>
                        <a:t>Swimming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none" dirty="0">
                          <a:latin typeface="Candara"/>
                        </a:rPr>
                        <a:t>PE</a:t>
                      </a: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endParaRPr lang="en-GB" sz="1400" u="none" dirty="0">
                        <a:latin typeface="Candara"/>
                      </a:endParaRPr>
                    </a:p>
                    <a:p>
                      <a:pPr algn="ctr"/>
                      <a:r>
                        <a:rPr lang="en-GB" sz="1400" u="none" dirty="0">
                          <a:latin typeface="Candara"/>
                        </a:rPr>
                        <a:t>Art</a:t>
                      </a:r>
                      <a:endParaRPr lang="en-GB" sz="14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 u="none" dirty="0">
                          <a:latin typeface="Candara"/>
                        </a:rPr>
                        <a:t>Art</a:t>
                      </a:r>
                    </a:p>
                    <a:p>
                      <a:pPr lvl="0" algn="ctr">
                        <a:buNone/>
                      </a:pPr>
                      <a:endParaRPr lang="en-GB" sz="1400" u="none" dirty="0">
                        <a:latin typeface="Candara"/>
                      </a:endParaRPr>
                    </a:p>
                    <a:p>
                      <a:pPr lvl="0" algn="ctr">
                        <a:buNone/>
                      </a:pPr>
                      <a:endParaRPr lang="en-GB" sz="1400" u="none" dirty="0">
                        <a:latin typeface="Candara"/>
                      </a:endParaRPr>
                    </a:p>
                    <a:p>
                      <a:pPr lvl="0" algn="ctr">
                        <a:buNone/>
                      </a:pPr>
                      <a:endParaRPr lang="en-GB" sz="1400" u="none" dirty="0">
                        <a:latin typeface="Candara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400" u="none" dirty="0">
                          <a:latin typeface="Candara"/>
                        </a:rPr>
                        <a:t>Music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900947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5FF06A97-388A-BAB1-3CFE-F2015E96C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166" y="627138"/>
            <a:ext cx="998277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79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 pitchFamily="34" charset="0"/>
              </a:rPr>
              <a:t>Home 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34297" y="1600202"/>
            <a:ext cx="10874477" cy="314878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Love 2 learn will be assigned most Fridays</a:t>
            </a:r>
            <a:endParaRPr lang="en-GB" sz="3600" dirty="0">
              <a:latin typeface="Candara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Home reading should be happening regularly – preferably every night, but at least 4 times a week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Spellings every week in KS2 (set on a Friday, to be returned the following Friday). </a:t>
            </a:r>
            <a:endParaRPr lang="en-GB" sz="3600" dirty="0">
              <a:latin typeface="Candara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Please continue to practise times tables at home. </a:t>
            </a:r>
            <a:endParaRPr lang="en-GB" sz="3600" dirty="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C8281D-B677-CA64-9FCF-7334DD414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34" y="330941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 pitchFamily="34" charset="0"/>
              </a:rPr>
              <a:t>Home Reading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65471" y="1600201"/>
            <a:ext cx="10717161" cy="328643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School reading books have been assigned to every pupil in the class. The band is based on a combination of word reading and comprehension.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If you feel it is too easy or too difficult, please speak to a member of staff.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In KS2, children are encouraged to change books themselves.</a:t>
            </a:r>
            <a:endParaRPr lang="en-US" sz="3600">
              <a:latin typeface="Candara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5BC422-56B0-B6C7-2F9D-8114CC78E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613" y="260648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1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 pitchFamily="34" charset="0"/>
              </a:rPr>
              <a:t>Times Tables Rockstars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55585" y="1600202"/>
            <a:ext cx="9716879" cy="34579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>
                <a:latin typeface="Candara"/>
              </a:rPr>
              <a:t>Pupils will be given a TTRS log in this term. </a:t>
            </a:r>
            <a:endParaRPr lang="en-GB" sz="4000">
              <a:latin typeface="Candara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>
                <a:latin typeface="Candara" pitchFamily="34" charset="0"/>
              </a:rPr>
              <a:t>You can download the app.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>
                <a:latin typeface="Candara" pitchFamily="34" charset="0"/>
              </a:rPr>
              <a:t>They can practise as they so wish.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>
                <a:latin typeface="Candara" pitchFamily="34" charset="0"/>
              </a:rPr>
              <a:t>We will practise in class. 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6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/>
              </a:rPr>
              <a:t>General Communication</a:t>
            </a:r>
            <a:endParaRPr lang="en-GB" u="sng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16689" y="987997"/>
            <a:ext cx="11165711" cy="560935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School Website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Blog three posts per week (for updates about learning)</a:t>
            </a:r>
            <a:endParaRPr lang="en-GB" dirty="0"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Termly Curriculum letters on blog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MCAS (for info about dates, admin etc)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RAPS Instagram and Facebook page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Parents' Evenings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End of year report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392" y="124635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144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/>
              </a:rPr>
              <a:t>Communication</a:t>
            </a:r>
            <a:endParaRPr lang="en-GB" u="sng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21721" y="987997"/>
            <a:ext cx="11447362" cy="5491461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400" dirty="0">
                <a:latin typeface="Candara"/>
                <a:cs typeface="Arial"/>
              </a:rPr>
              <a:t>A member of the Team will be on the door every morning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400" dirty="0">
                <a:latin typeface="Candara"/>
              </a:rPr>
              <a:t>Each phase has a member of the senior leadership team-the SLT member for Year 6 is Miss Dannell</a:t>
            </a:r>
            <a:endParaRPr lang="en-GB" sz="3400" dirty="0">
              <a:solidFill>
                <a:srgbClr val="FF0000"/>
              </a:solidFill>
              <a:latin typeface="Candar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400" dirty="0">
                <a:latin typeface="Candara"/>
              </a:rPr>
              <a:t>If you wish to discuss anything related to your child, please email: </a:t>
            </a:r>
            <a:r>
              <a:rPr lang="en-US" sz="3400" dirty="0">
                <a:latin typeface="Candara"/>
                <a:hlinkClick r:id="rId2"/>
              </a:rPr>
              <a:t>enquiries@ramsgateartsprimaryschool.co.uk</a:t>
            </a:r>
            <a:r>
              <a:rPr lang="en-US" sz="3400" dirty="0">
                <a:latin typeface="Candara"/>
              </a:rPr>
              <a:t> </a:t>
            </a:r>
          </a:p>
          <a:p>
            <a:endParaRPr lang="en-GB" sz="3400" dirty="0">
              <a:latin typeface="Candara" panose="020E0502030303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525" y="136525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 pitchFamily="34" charset="0"/>
              </a:rPr>
              <a:t>Social Media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35666" y="1060006"/>
            <a:ext cx="11424212" cy="563016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Candara" panose="020E0502030303020204" pitchFamily="34" charset="0"/>
              </a:rPr>
              <a:t>The minimum age to open an account on nearly every social media platform—TikTok, Instagram, Twitter, Pinterest, Kik, YouTube, Snapchat, Facebook, and more— is 13. WhatsApp is 16.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Candara" panose="020E0502030303020204" pitchFamily="34" charset="0"/>
              </a:rPr>
              <a:t>We ask that if using social media, such as ‘WhatsApp’, children behave appropriately using respectful language and refrain from sending images/videos of themselves or others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Candara" panose="020E0502030303020204" pitchFamily="34" charset="0"/>
              </a:rPr>
              <a:t>Where parents’ social media groups are created for classes, refrain from discussing pupils, staff or other parents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Candara" panose="020E0502030303020204" pitchFamily="34" charset="0"/>
              </a:rPr>
              <a:t>The school is not responsible for monitoring parents’ WhatsApp groups and recommend they are only used for event and timetable reminders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68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7A58B-D03A-86AB-6795-EC4B0634D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GB"/>
              <a:t>Communicating with your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65A52-7EE8-5B7B-49E7-A08DDDC1B1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1209369"/>
            <a:ext cx="9779182" cy="4174914"/>
          </a:xfrm>
        </p:spPr>
        <p:txBody>
          <a:bodyPr/>
          <a:lstStyle/>
          <a:p>
            <a:r>
              <a:rPr lang="en-GB"/>
              <a:t>Sometimes engaging your child about school can be hard!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/>
              <a:t>Ask open questions: What was your favourite part of the day? Why? What did you learn in topic? Tell me about your day.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/>
              <a:t>Keep up to date with the blog- often there are prompts for parents </a:t>
            </a:r>
            <a:r>
              <a:rPr lang="en-GB" err="1"/>
              <a:t>e.g</a:t>
            </a:r>
            <a:r>
              <a:rPr lang="en-GB"/>
              <a:t>: ‘Ask us about our science experiment on friction!’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/>
              <a:t>Use the questions at the bottom of the curriculum letter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5AE0BA-31B1-6B45-374E-04810A24A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23</a:t>
            </a:fld>
            <a:endParaRPr lang="en-GB" noProof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6905D4-B43E-7367-C549-8A423124FC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892"/>
          <a:stretch>
            <a:fillRect/>
          </a:stretch>
        </p:blipFill>
        <p:spPr>
          <a:xfrm>
            <a:off x="293292" y="5053289"/>
            <a:ext cx="11699531" cy="54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9753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6">
            <a:extLst>
              <a:ext uri="{FF2B5EF4-FFF2-40B4-BE49-F238E27FC236}">
                <a16:creationId xmlns:a16="http://schemas.microsoft.com/office/drawing/2014/main" id="{B6403B3A-46AE-48CC-1B45-E6300F370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87" y="711697"/>
            <a:ext cx="8229600" cy="1143000"/>
          </a:xfrm>
        </p:spPr>
        <p:txBody>
          <a:bodyPr anchor="t"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Any Questions?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C1A24557-2329-728E-1664-93D37DBDDF7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1233" y="1902587"/>
            <a:ext cx="907586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99A09B17-A279-69F6-1B26-87D6DC032AB7}"/>
              </a:ext>
            </a:extLst>
          </p:cNvPr>
          <p:cNvSpPr txBox="1">
            <a:spLocks/>
          </p:cNvSpPr>
          <p:nvPr/>
        </p:nvSpPr>
        <p:spPr>
          <a:xfrm>
            <a:off x="0" y="6356350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36E2CFBA-5BC9-AEE1-873A-476E287C112B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0691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457595_TF45331398_Win32" id="{5659B9E0-3971-467D-9BA2-B20B39D641FE}" vid="{E6DA4EDB-46C2-4D45-9E99-6BB2FEEE47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D5BAB77-79E1-4739-AA51-10C9079186D6}">
  <ds:schemaRefs>
    <ds:schemaRef ds:uri="230e9df3-be65-4c73-a93b-d1236ebd677e"/>
    <ds:schemaRef ds:uri="71af3243-3dd4-4a8d-8c0d-dd76da1f02a5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85334180-0405-413B-834A-44FA9E05AD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A615295-94F6-4CE2-A1B1-6B7E1DAA5AD6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1349</Words>
  <Application>Microsoft Office PowerPoint</Application>
  <PresentationFormat>Widescreen</PresentationFormat>
  <Paragraphs>237</Paragraphs>
  <Slides>24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Candara</vt:lpstr>
      <vt:lpstr>Comic Sans MS</vt:lpstr>
      <vt:lpstr>Symbol</vt:lpstr>
      <vt:lpstr>Tenorite</vt:lpstr>
      <vt:lpstr>Wingdings</vt:lpstr>
      <vt:lpstr>Office Theme</vt:lpstr>
      <vt:lpstr>Welcome to Year ?   Team CHANGE and  Team CHANGE</vt:lpstr>
      <vt:lpstr>The team</vt:lpstr>
      <vt:lpstr>We will cover:</vt:lpstr>
      <vt:lpstr>PowerPoint Presentation</vt:lpstr>
      <vt:lpstr>Behaviour for Learning</vt:lpstr>
      <vt:lpstr>PowerPoint Presentation</vt:lpstr>
      <vt:lpstr>PowerPoint Presentation</vt:lpstr>
      <vt:lpstr>PowerPoint Presentation</vt:lpstr>
      <vt:lpstr>PowerPoint Presentation</vt:lpstr>
      <vt:lpstr>Attendance </vt:lpstr>
      <vt:lpstr>The School Day</vt:lpstr>
      <vt:lpstr>Personal Development</vt:lpstr>
      <vt:lpstr>What will we be learning?</vt:lpstr>
      <vt:lpstr>What will we be learning?</vt:lpstr>
      <vt:lpstr>What will we be learning?</vt:lpstr>
      <vt:lpstr>PowerPoint Presentation</vt:lpstr>
      <vt:lpstr>Home Learning</vt:lpstr>
      <vt:lpstr>Home Reading</vt:lpstr>
      <vt:lpstr>Times Tables Rockstars</vt:lpstr>
      <vt:lpstr>General Communication</vt:lpstr>
      <vt:lpstr>Communication</vt:lpstr>
      <vt:lpstr>Social Media</vt:lpstr>
      <vt:lpstr>Communicating with your child</vt:lpstr>
      <vt:lpstr>Any Questions?</vt:lpstr>
    </vt:vector>
  </TitlesOfParts>
  <Company>Viking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?   Team CHANGE and  Team CHANGE</dc:title>
  <dc:creator>Hannah Dannell</dc:creator>
  <cp:lastModifiedBy>Andrew Beraet</cp:lastModifiedBy>
  <cp:revision>32</cp:revision>
  <dcterms:created xsi:type="dcterms:W3CDTF">2024-07-17T08:28:08Z</dcterms:created>
  <dcterms:modified xsi:type="dcterms:W3CDTF">2025-09-04T13:47:59Z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