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58" r:id="rId2"/>
    <p:sldId id="263" r:id="rId3"/>
    <p:sldId id="264" r:id="rId4"/>
    <p:sldId id="267" r:id="rId5"/>
    <p:sldId id="268" r:id="rId6"/>
    <p:sldId id="270" r:id="rId7"/>
    <p:sldId id="271" r:id="rId8"/>
    <p:sldId id="272" r:id="rId9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1"/>
      <p:bold r:id="rId12"/>
    </p:embeddedFont>
    <p:embeddedFont>
      <p:font typeface="BPreplay" panose="02000503000000020004" pitchFamily="50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Md" panose="02000603050000020003" pitchFamily="50" charset="0"/>
      <p:regular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44B"/>
    <a:srgbClr val="536AE0"/>
    <a:srgbClr val="FFDC4E"/>
    <a:srgbClr val="D2D62A"/>
    <a:srgbClr val="F8D322"/>
    <a:srgbClr val="FECE02"/>
    <a:srgbClr val="FF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4A0A6F7-4CB9-448C-9160-AECEC4EF3DDD}" type="datetimeFigureOut">
              <a:rPr lang="en-GB"/>
              <a:pPr>
                <a:defRPr/>
              </a:pPr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67CD939-5A08-4BDB-960F-09EA8CCA10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17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094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136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16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3448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9271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1" r:id="rId4"/>
    <p:sldLayoutId id="2147483672" r:id="rId5"/>
    <p:sldLayoutId id="2147483676" r:id="rId6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2925" y="5826125"/>
            <a:ext cx="404813" cy="130175"/>
          </a:xfrm>
          <a:prstGeom prst="rect">
            <a:avLst/>
          </a:prstGeom>
          <a:solidFill>
            <a:srgbClr val="C0906A"/>
          </a:solidFill>
          <a:ln>
            <a:solidFill>
              <a:srgbClr val="C090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5787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 smtClean="0"/>
              <a:t>I can explain that light travels in straight lines from light sources to our eyes, and from light sources to objects and then to our eyes.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GB" altLang="en-US"/>
              <a:t>I can demonstrate that light travels in a straight line.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/>
              <a:t>I can create a model to show how light travels from a light source to our eyes, or to an object and then our eyes.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/>
              <a:t>I can explain how we see things.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29150" y="1690688"/>
            <a:ext cx="3759200" cy="2670175"/>
          </a:xfrm>
          <a:prstGeom prst="rect">
            <a:avLst/>
          </a:prstGeom>
          <a:solidFill>
            <a:srgbClr val="FFDC4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04913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 smtClean="0"/>
              <a:t>Where Does</a:t>
            </a:r>
            <a:br>
              <a:rPr lang="en-GB" dirty="0" smtClean="0"/>
            </a:br>
            <a:r>
              <a:rPr lang="en-GB" dirty="0" smtClean="0"/>
              <a:t>Light Come From?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29150" y="1690688"/>
            <a:ext cx="3759200" cy="2009775"/>
          </a:xfrm>
        </p:spPr>
        <p:txBody>
          <a:bodyPr anchor="ctr"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/>
              <a:t>Light seems to be all around us. But where does it come from?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/>
              <a:t>Can you name </a:t>
            </a:r>
            <a:br>
              <a:rPr lang="en-GB" altLang="en-US" smtClean="0"/>
            </a:br>
            <a:r>
              <a:rPr lang="en-GB" altLang="en-US" smtClean="0"/>
              <a:t>some sources </a:t>
            </a:r>
            <a:br>
              <a:rPr lang="en-GB" altLang="en-US" smtClean="0"/>
            </a:br>
            <a:r>
              <a:rPr lang="en-GB" altLang="en-US" smtClean="0"/>
              <a:t>of light? </a:t>
            </a:r>
          </a:p>
        </p:txBody>
      </p:sp>
      <p:pic>
        <p:nvPicPr>
          <p:cNvPr id="10245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rgbClr val="FFDC4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Content Placeholder 6"/>
          <p:cNvSpPr>
            <a:spLocks/>
          </p:cNvSpPr>
          <p:nvPr/>
        </p:nvSpPr>
        <p:spPr bwMode="auto">
          <a:xfrm>
            <a:off x="755650" y="4418013"/>
            <a:ext cx="7632700" cy="1674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What about some reflectors of light?</a:t>
            </a:r>
          </a:p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These can look like light sources, but are really reflecting light.</a:t>
            </a:r>
          </a:p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How does light travel from a light source? 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3" y="4625975"/>
            <a:ext cx="1262062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755650" y="1690688"/>
            <a:ext cx="1835150" cy="2660650"/>
          </a:xfrm>
          <a:prstGeom prst="rect">
            <a:avLst/>
          </a:prstGeom>
          <a:solidFill>
            <a:srgbClr val="536A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413" y="1565275"/>
            <a:ext cx="811212" cy="270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2692400" y="1690688"/>
            <a:ext cx="1835150" cy="2660650"/>
          </a:xfrm>
          <a:prstGeom prst="rect">
            <a:avLst/>
          </a:prstGeom>
          <a:solidFill>
            <a:srgbClr val="536A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81" t="-5151" r="15396" b="43536"/>
          <a:stretch>
            <a:fillRect/>
          </a:stretch>
        </p:blipFill>
        <p:spPr bwMode="auto">
          <a:xfrm>
            <a:off x="5580063" y="2268538"/>
            <a:ext cx="2808287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731963"/>
            <a:ext cx="173355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50" y="1690688"/>
            <a:ext cx="7632700" cy="4402137"/>
          </a:xfrm>
          <a:prstGeom prst="rect">
            <a:avLst/>
          </a:prstGeom>
          <a:solidFill>
            <a:srgbClr val="FFD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04913"/>
          </a:xfrm>
        </p:spPr>
        <p:txBody>
          <a:bodyPr/>
          <a:lstStyle/>
          <a:p>
            <a:pPr algn="ctr"/>
            <a:r>
              <a:rPr lang="en-GB" altLang="en-US" smtClean="0"/>
              <a:t>How Does Light Help Us See?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5650" y="1690688"/>
            <a:ext cx="4900613" cy="4402137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Light is a type of energy known as electromagnetic radiation.</a:t>
            </a:r>
          </a:p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It is made up of photons, little particles of energy</a:t>
            </a:r>
            <a:r>
              <a:rPr lang="en-GB" dirty="0" smtClean="0">
                <a:cs typeface="+mn-cs"/>
              </a:rPr>
              <a:t>.</a:t>
            </a:r>
          </a:p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cs typeface="+mn-cs"/>
              </a:rPr>
              <a:t>Light travels as a wave. But unlike waves of water, or sound waves, it does not need any medium to travel through. This means light can travel through a vacuum - a completely airless space.</a:t>
            </a:r>
          </a:p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cs typeface="+mn-cs"/>
              </a:rPr>
              <a:t>Light waves travel out from sources of light in straight lines. These lines are often called rays or beams of light.</a:t>
            </a:r>
            <a:endParaRPr lang="en-GB" dirty="0">
              <a:cs typeface="+mn-cs"/>
            </a:endParaRPr>
          </a:p>
        </p:txBody>
      </p:sp>
      <p:pic>
        <p:nvPicPr>
          <p:cNvPr id="11269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3"/>
          <a:stretch>
            <a:fillRect/>
          </a:stretch>
        </p:blipFill>
        <p:spPr bwMode="auto">
          <a:xfrm>
            <a:off x="5656263" y="1949450"/>
            <a:ext cx="2514600" cy="38862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Box 21"/>
          <p:cNvSpPr txBox="1">
            <a:spLocks noChangeArrowheads="1"/>
          </p:cNvSpPr>
          <p:nvPr/>
        </p:nvSpPr>
        <p:spPr bwMode="auto">
          <a:xfrm>
            <a:off x="2789238" y="6248400"/>
            <a:ext cx="3565525" cy="9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Anirudh Koul (@flickr.com) - granted under creative commons licence – attribution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02337" y="1203325"/>
            <a:ext cx="487363" cy="4873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17074" y="1384663"/>
            <a:ext cx="2229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43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50" y="1690688"/>
            <a:ext cx="7632700" cy="1635125"/>
          </a:xfrm>
          <a:prstGeom prst="rect">
            <a:avLst/>
          </a:prstGeom>
          <a:solidFill>
            <a:srgbClr val="FFDC4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04913"/>
          </a:xfrm>
        </p:spPr>
        <p:txBody>
          <a:bodyPr/>
          <a:lstStyle/>
          <a:p>
            <a:pPr algn="ctr"/>
            <a:r>
              <a:rPr lang="en-GB" altLang="en-US" smtClean="0"/>
              <a:t>How Does Light Help Us See?</a:t>
            </a:r>
          </a:p>
        </p:txBody>
      </p:sp>
      <p:pic>
        <p:nvPicPr>
          <p:cNvPr id="1229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8" y="4513263"/>
            <a:ext cx="1698625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5650" y="1690688"/>
            <a:ext cx="7632700" cy="1635125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700" dirty="0">
                <a:cs typeface="+mn-cs"/>
              </a:rPr>
              <a:t>Rays of light travel from a light source and hit objects around us. </a:t>
            </a:r>
          </a:p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700" dirty="0">
                <a:cs typeface="+mn-cs"/>
              </a:rPr>
              <a:t>The rays of light reflect, or bounce, off an object, and then travel into our eyes.</a:t>
            </a:r>
          </a:p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700" dirty="0">
                <a:cs typeface="+mn-cs"/>
              </a:rPr>
              <a:t>This reflection of light allows us to see the object.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4692650" y="3681413"/>
            <a:ext cx="3576638" cy="98742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349625" y="3406775"/>
            <a:ext cx="2444750" cy="830263"/>
          </a:xfrm>
          <a:prstGeom prst="rect">
            <a:avLst/>
          </a:prstGeom>
          <a:solidFill>
            <a:srgbClr val="F8D32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1547813" y="3624263"/>
            <a:ext cx="2174875" cy="8890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49625" y="3406775"/>
            <a:ext cx="24447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1600" b="1"/>
              <a:t>1. </a:t>
            </a:r>
            <a:r>
              <a:rPr lang="en-GB" altLang="en-US" sz="1600"/>
              <a:t>Light from the light bulb travels in a straight line and hits the chair.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547813" y="4514850"/>
            <a:ext cx="1995487" cy="1570038"/>
          </a:xfrm>
          <a:prstGeom prst="rect">
            <a:avLst/>
          </a:prstGeom>
          <a:solidFill>
            <a:srgbClr val="F8D32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547813" y="4514850"/>
            <a:ext cx="199548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1600" b="1"/>
              <a:t>2. </a:t>
            </a:r>
            <a:r>
              <a:rPr lang="en-GB" altLang="en-US" sz="1600"/>
              <a:t>The ray of light is reflected off the chair and travels in a straight line to the girl’s eyes, enabling her to see the chair.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559425" y="4713288"/>
            <a:ext cx="3122613" cy="1371600"/>
          </a:xfrm>
          <a:prstGeom prst="rect">
            <a:avLst/>
          </a:prstGeom>
          <a:solidFill>
            <a:srgbClr val="536A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Content Placeholder 6"/>
          <p:cNvSpPr txBox="1">
            <a:spLocks/>
          </p:cNvSpPr>
          <p:nvPr/>
        </p:nvSpPr>
        <p:spPr>
          <a:xfrm>
            <a:off x="5559425" y="4713288"/>
            <a:ext cx="3117850" cy="13716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700" dirty="0">
                <a:solidFill>
                  <a:schemeClr val="bg1"/>
                </a:solidFill>
              </a:rPr>
              <a:t>Can you describe how you can see some objects right now?</a:t>
            </a:r>
          </a:p>
        </p:txBody>
      </p:sp>
      <p:pic>
        <p:nvPicPr>
          <p:cNvPr id="12302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3" y="3124200"/>
            <a:ext cx="946150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850" y="2725738"/>
            <a:ext cx="647700" cy="95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53993" y="1243806"/>
            <a:ext cx="487363" cy="48736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337842" y="1280875"/>
            <a:ext cx="2229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377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 animBg="1"/>
      <p:bldP spid="20" grpId="0"/>
      <p:bldP spid="22" grpId="0" animBg="1"/>
      <p:bldP spid="23" grpId="0"/>
      <p:bldP spid="28" grpId="0" animBg="1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50" y="1803400"/>
            <a:ext cx="7632700" cy="4178300"/>
          </a:xfrm>
          <a:prstGeom prst="rect">
            <a:avLst/>
          </a:prstGeom>
          <a:solidFill>
            <a:srgbClr val="536A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04913"/>
          </a:xfrm>
        </p:spPr>
        <p:txBody>
          <a:bodyPr/>
          <a:lstStyle/>
          <a:p>
            <a:pPr algn="ctr"/>
            <a:r>
              <a:rPr lang="en-GB" altLang="en-US" smtClean="0"/>
              <a:t>The Light Learning Lab</a:t>
            </a:r>
          </a:p>
        </p:txBody>
      </p:sp>
      <p:pic>
        <p:nvPicPr>
          <p:cNvPr id="14340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5048">
            <a:off x="990600" y="1700213"/>
            <a:ext cx="3111500" cy="44021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695">
            <a:off x="5041900" y="1700213"/>
            <a:ext cx="3111500" cy="44021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50" y="1636713"/>
            <a:ext cx="3111500" cy="44005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  <a:endParaRPr lang="en-GB" sz="1350" dirty="0"/>
          </a:p>
        </p:txBody>
      </p:sp>
      <p:sp>
        <p:nvSpPr>
          <p:cNvPr id="1536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</a:rPr>
              <a:t>Success Criteria</a:t>
            </a:r>
          </a:p>
        </p:txBody>
      </p:sp>
      <p:sp>
        <p:nvSpPr>
          <p:cNvPr id="1536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</a:rPr>
              <a:t>Aim</a:t>
            </a:r>
          </a:p>
        </p:txBody>
      </p:sp>
      <p:sp>
        <p:nvSpPr>
          <p:cNvPr id="1536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 smtClean="0"/>
              <a:t>I can explain that light travels in straight lines from light sources to our eyes, and from light sources to objects and then to our eyes.</a:t>
            </a:r>
          </a:p>
        </p:txBody>
      </p:sp>
      <p:sp>
        <p:nvSpPr>
          <p:cNvPr id="1536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GB" altLang="en-US"/>
              <a:t>I can demonstrate that light travels in a straight line.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/>
              <a:t>I can create a model to show how light travels from a light source to our eyes, or to an object and then our eyes.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/>
              <a:t>I can explain how we see things.</a:t>
            </a:r>
          </a:p>
        </p:txBody>
      </p:sp>
      <p:pic>
        <p:nvPicPr>
          <p:cNvPr id="1536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1096</TotalTime>
  <Words>446</Words>
  <Application>Microsoft Office PowerPoint</Application>
  <PresentationFormat>On-screen Show (4:3)</PresentationFormat>
  <Paragraphs>38</Paragraphs>
  <Slides>8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Arial</vt:lpstr>
      <vt:lpstr>BPreplay</vt:lpstr>
      <vt:lpstr>Calibri</vt:lpstr>
      <vt:lpstr>Sassoon Infant Md</vt:lpstr>
      <vt:lpstr>Office Theme</vt:lpstr>
      <vt:lpstr>PowerPoint Presentation</vt:lpstr>
      <vt:lpstr>PowerPoint Presentation</vt:lpstr>
      <vt:lpstr>Where Does Light Come From?</vt:lpstr>
      <vt:lpstr>How Does Light Help Us See?</vt:lpstr>
      <vt:lpstr>How Does Light Help Us See?</vt:lpstr>
      <vt:lpstr>The Light Learning Lab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 Dannell</cp:lastModifiedBy>
  <cp:revision>90</cp:revision>
  <dcterms:created xsi:type="dcterms:W3CDTF">2014-10-01T16:09:27Z</dcterms:created>
  <dcterms:modified xsi:type="dcterms:W3CDTF">2020-06-21T19:23:36Z</dcterms:modified>
</cp:coreProperties>
</file>