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301" r:id="rId5"/>
    <p:sldId id="308" r:id="rId6"/>
    <p:sldId id="361" r:id="rId7"/>
    <p:sldId id="363" r:id="rId8"/>
    <p:sldId id="371" r:id="rId9"/>
    <p:sldId id="385" r:id="rId10"/>
    <p:sldId id="386" r:id="rId11"/>
    <p:sldId id="378" r:id="rId12"/>
    <p:sldId id="380" r:id="rId13"/>
    <p:sldId id="379" r:id="rId14"/>
    <p:sldId id="381" r:id="rId15"/>
    <p:sldId id="362" r:id="rId16"/>
    <p:sldId id="370" r:id="rId17"/>
    <p:sldId id="364" r:id="rId18"/>
    <p:sldId id="372" r:id="rId19"/>
    <p:sldId id="387" r:id="rId20"/>
    <p:sldId id="388" r:id="rId21"/>
    <p:sldId id="389" r:id="rId22"/>
    <p:sldId id="390" r:id="rId23"/>
    <p:sldId id="391" r:id="rId24"/>
    <p:sldId id="392" r:id="rId25"/>
    <p:sldId id="355" r:id="rId26"/>
    <p:sldId id="382" r:id="rId27"/>
    <p:sldId id="314" r:id="rId28"/>
    <p:sldId id="383" r:id="rId29"/>
    <p:sldId id="384" r:id="rId3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F0F0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E1ACF08-DC1D-4798-86C9-C1AA8C87E6FF}" v="1368" dt="2018-07-27T11:07:36.84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861" autoAdjust="0"/>
    <p:restoredTop sz="94660"/>
  </p:normalViewPr>
  <p:slideViewPr>
    <p:cSldViewPr snapToGrid="0">
      <p:cViewPr varScale="1">
        <p:scale>
          <a:sx n="88" d="100"/>
          <a:sy n="88" d="100"/>
        </p:scale>
        <p:origin x="1296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2000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/>
            </a:r>
            <a:br>
              <a:rPr lang="en-GB" sz="2000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</a:br>
            <a:endParaRPr lang="en-GB" sz="2000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4400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4400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lvl="0" algn="ctr"/>
            <a:r>
              <a:rPr lang="en-GB" sz="5400" dirty="0" smtClean="0">
                <a:solidFill>
                  <a:schemeClr val="bg2">
                    <a:lumMod val="25000"/>
                  </a:schemeClr>
                </a:solidFill>
                <a:latin typeface="SassoonCRInfantMedium" panose="02000603020000020003" pitchFamily="2" charset="0"/>
              </a:rPr>
              <a:t>Count </a:t>
            </a:r>
            <a:r>
              <a:rPr lang="en-GB" sz="5400" dirty="0">
                <a:solidFill>
                  <a:schemeClr val="bg2">
                    <a:lumMod val="25000"/>
                  </a:schemeClr>
                </a:solidFill>
                <a:latin typeface="SassoonCRInfantMedium" panose="02000603020000020003" pitchFamily="2" charset="0"/>
              </a:rPr>
              <a:t>One More </a:t>
            </a:r>
            <a:endParaRPr lang="en-GB" sz="5400" dirty="0" smtClean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lvl="0" algn="ctr"/>
            <a:r>
              <a:rPr lang="en-GB" sz="5400" dirty="0" smtClean="0">
                <a:solidFill>
                  <a:schemeClr val="bg2">
                    <a:lumMod val="25000"/>
                  </a:schemeClr>
                </a:solidFill>
                <a:latin typeface="SassoonCRInfantMedium" panose="02000603020000020003" pitchFamily="2" charset="0"/>
              </a:rPr>
              <a:t>and </a:t>
            </a:r>
            <a:r>
              <a:rPr lang="en-GB" sz="5400" dirty="0">
                <a:solidFill>
                  <a:schemeClr val="bg2">
                    <a:lumMod val="25000"/>
                  </a:schemeClr>
                </a:solidFill>
                <a:latin typeface="SassoonCRInfantMedium" panose="02000603020000020003" pitchFamily="2" charset="0"/>
              </a:rPr>
              <a:t>One Less</a:t>
            </a:r>
            <a:endParaRPr lang="en-GB" sz="1400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5900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rgbClr val="0070C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Introduction</a:t>
            </a: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Write the value of each set of Base 10 in the boxes below.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8D9BE9D-F4F5-4E80-AEB6-8BEAE15A9CCC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7526" y="2954543"/>
            <a:ext cx="271103" cy="271103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4D21C338-7B39-4F4D-ABB4-6180BDD15372}"/>
              </a:ext>
            </a:extLst>
          </p:cNvPr>
          <p:cNvGrpSpPr/>
          <p:nvPr/>
        </p:nvGrpSpPr>
        <p:grpSpPr>
          <a:xfrm>
            <a:off x="4232375" y="1832195"/>
            <a:ext cx="679249" cy="2153374"/>
            <a:chOff x="4028301" y="1836883"/>
            <a:chExt cx="679249" cy="2153374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8063EFFD-9CE4-404E-BC27-F28472D09B9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28301" y="1836883"/>
              <a:ext cx="271103" cy="2153374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AFC273E5-4716-47EA-9D7C-C00E253EF08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36447" y="3719154"/>
              <a:ext cx="271103" cy="271103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2EC24358-0CF5-4EB5-A8D3-78321F22B4D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36447" y="3341762"/>
              <a:ext cx="271103" cy="271103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742082FC-2159-47F0-9B2B-F80A9AC5582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36447" y="2586979"/>
              <a:ext cx="271103" cy="271103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8DE3AA5C-DA9F-4BE6-B0C5-C0CD623C9E9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36447" y="2209587"/>
              <a:ext cx="271103" cy="271103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0659E7CE-95EA-4EA9-B402-2B808BBB4B89}"/>
              </a:ext>
            </a:extLst>
          </p:cNvPr>
          <p:cNvGrpSpPr/>
          <p:nvPr/>
        </p:nvGrpSpPr>
        <p:grpSpPr>
          <a:xfrm>
            <a:off x="1472553" y="1836883"/>
            <a:ext cx="679249" cy="2153374"/>
            <a:chOff x="4028301" y="1836883"/>
            <a:chExt cx="679249" cy="2153374"/>
          </a:xfrm>
        </p:grpSpPr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EB0D0730-AC2B-4E6F-8B08-D7FDDAA6590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28301" y="1836883"/>
              <a:ext cx="271103" cy="2153374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C0AF1AA8-2CAB-4574-8F5A-5DF8C9AEBDB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36447" y="3719154"/>
              <a:ext cx="271103" cy="271103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3C196E88-9487-4227-A96E-9AF3BBB4752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36447" y="3341762"/>
              <a:ext cx="271103" cy="271103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D02E1D01-7921-41E1-8D2D-58AFCA215D5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36447" y="2969614"/>
              <a:ext cx="271103" cy="271103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F206C442-F4EE-4228-98A8-39274B64E72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36447" y="2597466"/>
              <a:ext cx="271103" cy="271103"/>
            </a:xfrm>
            <a:prstGeom prst="rect">
              <a:avLst/>
            </a:prstGeom>
          </p:spPr>
        </p:pic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108AA346-96DD-4609-AA93-99BFEC142E21}"/>
              </a:ext>
            </a:extLst>
          </p:cNvPr>
          <p:cNvGrpSpPr/>
          <p:nvPr/>
        </p:nvGrpSpPr>
        <p:grpSpPr>
          <a:xfrm>
            <a:off x="6992198" y="1836883"/>
            <a:ext cx="679249" cy="2153374"/>
            <a:chOff x="4028301" y="1836883"/>
            <a:chExt cx="679249" cy="2153374"/>
          </a:xfrm>
        </p:grpSpPr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673EA567-B460-48F1-B2F1-6175C77EC2B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28301" y="1836883"/>
              <a:ext cx="271103" cy="2153374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811E302D-C8A4-46F1-B1FC-46E5ACD0C74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36447" y="3719154"/>
              <a:ext cx="271103" cy="271103"/>
            </a:xfrm>
            <a:prstGeom prst="rect">
              <a:avLst/>
            </a:prstGeom>
          </p:spPr>
        </p:pic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F4355375-9481-46AC-9CA5-487E36462E0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36447" y="3341762"/>
              <a:ext cx="271103" cy="271103"/>
            </a:xfrm>
            <a:prstGeom prst="rect">
              <a:avLst/>
            </a:prstGeom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0C0307E1-FF19-496A-AC31-DD8B2DB6347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36447" y="2586979"/>
              <a:ext cx="271103" cy="271103"/>
            </a:xfrm>
            <a:prstGeom prst="rect">
              <a:avLst/>
            </a:prstGeom>
          </p:spPr>
        </p:pic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6F2BA07C-89C3-48ED-8711-C3CBD9F58E1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36447" y="2209587"/>
              <a:ext cx="271103" cy="271103"/>
            </a:xfrm>
            <a:prstGeom prst="rect">
              <a:avLst/>
            </a:prstGeom>
          </p:spPr>
        </p:pic>
      </p:grpSp>
      <p:sp>
        <p:nvSpPr>
          <p:cNvPr id="4" name="Arrow: Left 3">
            <a:extLst>
              <a:ext uri="{FF2B5EF4-FFF2-40B4-BE49-F238E27FC236}">
                <a16:creationId xmlns:a16="http://schemas.microsoft.com/office/drawing/2014/main" id="{4C62F770-058E-4D62-A086-170201C9C885}"/>
              </a:ext>
            </a:extLst>
          </p:cNvPr>
          <p:cNvSpPr/>
          <p:nvPr/>
        </p:nvSpPr>
        <p:spPr>
          <a:xfrm>
            <a:off x="2299869" y="2345138"/>
            <a:ext cx="1580362" cy="1316353"/>
          </a:xfrm>
          <a:prstGeom prst="leftArrow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dirty="0">
                <a:solidFill>
                  <a:schemeClr val="bg2">
                    <a:lumMod val="25000"/>
                  </a:schemeClr>
                </a:solidFill>
                <a:latin typeface="SassoonCRInfantMedium" panose="02000603020000020003" pitchFamily="2" charset="0"/>
              </a:rPr>
              <a:t>1 less</a:t>
            </a:r>
            <a:endParaRPr lang="en-US" sz="30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1DE6BC03-4A42-4A1C-A81D-9A146C501243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0344" y="2964370"/>
            <a:ext cx="271103" cy="271103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BD55BE5B-533C-4061-A8D0-6E412A10144F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0343" y="1832195"/>
            <a:ext cx="271103" cy="271103"/>
          </a:xfrm>
          <a:prstGeom prst="rect">
            <a:avLst/>
          </a:prstGeom>
        </p:spPr>
      </p:pic>
      <p:sp>
        <p:nvSpPr>
          <p:cNvPr id="6" name="Arrow: Right 5">
            <a:extLst>
              <a:ext uri="{FF2B5EF4-FFF2-40B4-BE49-F238E27FC236}">
                <a16:creationId xmlns:a16="http://schemas.microsoft.com/office/drawing/2014/main" id="{7CD2CA6B-AE7E-4C86-B48E-42E3578CDA50}"/>
              </a:ext>
            </a:extLst>
          </p:cNvPr>
          <p:cNvSpPr/>
          <p:nvPr/>
        </p:nvSpPr>
        <p:spPr>
          <a:xfrm>
            <a:off x="5207762" y="2346284"/>
            <a:ext cx="1580362" cy="1316353"/>
          </a:xfrm>
          <a:prstGeom prst="rightArrow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3000" dirty="0">
                <a:solidFill>
                  <a:schemeClr val="bg2">
                    <a:lumMod val="25000"/>
                  </a:schemeClr>
                </a:solidFill>
                <a:latin typeface="SassoonCRInfantMedium" panose="02000603020000020003" pitchFamily="2" charset="0"/>
              </a:rPr>
              <a:t>1 more</a:t>
            </a:r>
            <a:endParaRPr lang="en-US" sz="30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9C35A97F-B07A-4535-80A7-F8858C8473AA}"/>
              </a:ext>
            </a:extLst>
          </p:cNvPr>
          <p:cNvSpPr/>
          <p:nvPr/>
        </p:nvSpPr>
        <p:spPr>
          <a:xfrm>
            <a:off x="1259151" y="4174435"/>
            <a:ext cx="1040718" cy="742122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A4CB188D-D30A-4F1A-8604-C8C873BE81E7}"/>
              </a:ext>
            </a:extLst>
          </p:cNvPr>
          <p:cNvSpPr/>
          <p:nvPr/>
        </p:nvSpPr>
        <p:spPr>
          <a:xfrm>
            <a:off x="4051641" y="4174435"/>
            <a:ext cx="1040718" cy="742122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5DBF2F9A-0709-4DA1-9F3A-BD9A4E231729}"/>
              </a:ext>
            </a:extLst>
          </p:cNvPr>
          <p:cNvSpPr/>
          <p:nvPr/>
        </p:nvSpPr>
        <p:spPr>
          <a:xfrm>
            <a:off x="6844131" y="4174435"/>
            <a:ext cx="1040718" cy="742122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723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rgbClr val="0070C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Introduction</a:t>
            </a: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Write the value of each set of Base 10 in the boxes below.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8D9BE9D-F4F5-4E80-AEB6-8BEAE15A9CCC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7526" y="2954543"/>
            <a:ext cx="271103" cy="271103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4D21C338-7B39-4F4D-ABB4-6180BDD15372}"/>
              </a:ext>
            </a:extLst>
          </p:cNvPr>
          <p:cNvGrpSpPr/>
          <p:nvPr/>
        </p:nvGrpSpPr>
        <p:grpSpPr>
          <a:xfrm>
            <a:off x="4232375" y="1832195"/>
            <a:ext cx="679249" cy="2153374"/>
            <a:chOff x="4028301" y="1836883"/>
            <a:chExt cx="679249" cy="2153374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8063EFFD-9CE4-404E-BC27-F28472D09B9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28301" y="1836883"/>
              <a:ext cx="271103" cy="2153374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AFC273E5-4716-47EA-9D7C-C00E253EF08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36447" y="3719154"/>
              <a:ext cx="271103" cy="271103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2EC24358-0CF5-4EB5-A8D3-78321F22B4D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36447" y="3341762"/>
              <a:ext cx="271103" cy="271103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742082FC-2159-47F0-9B2B-F80A9AC5582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36447" y="2586979"/>
              <a:ext cx="271103" cy="271103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8DE3AA5C-DA9F-4BE6-B0C5-C0CD623C9E9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36447" y="2209587"/>
              <a:ext cx="271103" cy="271103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0659E7CE-95EA-4EA9-B402-2B808BBB4B89}"/>
              </a:ext>
            </a:extLst>
          </p:cNvPr>
          <p:cNvGrpSpPr/>
          <p:nvPr/>
        </p:nvGrpSpPr>
        <p:grpSpPr>
          <a:xfrm>
            <a:off x="1472553" y="1836883"/>
            <a:ext cx="679249" cy="2153374"/>
            <a:chOff x="4028301" y="1836883"/>
            <a:chExt cx="679249" cy="2153374"/>
          </a:xfrm>
        </p:grpSpPr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EB0D0730-AC2B-4E6F-8B08-D7FDDAA6590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28301" y="1836883"/>
              <a:ext cx="271103" cy="2153374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C0AF1AA8-2CAB-4574-8F5A-5DF8C9AEBDB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36447" y="3719154"/>
              <a:ext cx="271103" cy="271103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3C196E88-9487-4227-A96E-9AF3BBB4752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36447" y="3341762"/>
              <a:ext cx="271103" cy="271103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D02E1D01-7921-41E1-8D2D-58AFCA215D5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36447" y="2969614"/>
              <a:ext cx="271103" cy="271103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F206C442-F4EE-4228-98A8-39274B64E72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36447" y="2597466"/>
              <a:ext cx="271103" cy="271103"/>
            </a:xfrm>
            <a:prstGeom prst="rect">
              <a:avLst/>
            </a:prstGeom>
          </p:spPr>
        </p:pic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108AA346-96DD-4609-AA93-99BFEC142E21}"/>
              </a:ext>
            </a:extLst>
          </p:cNvPr>
          <p:cNvGrpSpPr/>
          <p:nvPr/>
        </p:nvGrpSpPr>
        <p:grpSpPr>
          <a:xfrm>
            <a:off x="6992198" y="1836883"/>
            <a:ext cx="679249" cy="2153374"/>
            <a:chOff x="4028301" y="1836883"/>
            <a:chExt cx="679249" cy="2153374"/>
          </a:xfrm>
        </p:grpSpPr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673EA567-B460-48F1-B2F1-6175C77EC2B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28301" y="1836883"/>
              <a:ext cx="271103" cy="2153374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811E302D-C8A4-46F1-B1FC-46E5ACD0C74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36447" y="3719154"/>
              <a:ext cx="271103" cy="271103"/>
            </a:xfrm>
            <a:prstGeom prst="rect">
              <a:avLst/>
            </a:prstGeom>
          </p:spPr>
        </p:pic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F4355375-9481-46AC-9CA5-487E36462E0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36447" y="3341762"/>
              <a:ext cx="271103" cy="271103"/>
            </a:xfrm>
            <a:prstGeom prst="rect">
              <a:avLst/>
            </a:prstGeom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0C0307E1-FF19-496A-AC31-DD8B2DB6347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36447" y="2586979"/>
              <a:ext cx="271103" cy="271103"/>
            </a:xfrm>
            <a:prstGeom prst="rect">
              <a:avLst/>
            </a:prstGeom>
          </p:spPr>
        </p:pic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6F2BA07C-89C3-48ED-8711-C3CBD9F58E1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36447" y="2209587"/>
              <a:ext cx="271103" cy="271103"/>
            </a:xfrm>
            <a:prstGeom prst="rect">
              <a:avLst/>
            </a:prstGeom>
          </p:spPr>
        </p:pic>
      </p:grpSp>
      <p:sp>
        <p:nvSpPr>
          <p:cNvPr id="4" name="Arrow: Left 3">
            <a:extLst>
              <a:ext uri="{FF2B5EF4-FFF2-40B4-BE49-F238E27FC236}">
                <a16:creationId xmlns:a16="http://schemas.microsoft.com/office/drawing/2014/main" id="{4C62F770-058E-4D62-A086-170201C9C885}"/>
              </a:ext>
            </a:extLst>
          </p:cNvPr>
          <p:cNvSpPr/>
          <p:nvPr/>
        </p:nvSpPr>
        <p:spPr>
          <a:xfrm>
            <a:off x="2299869" y="2345138"/>
            <a:ext cx="1580362" cy="1316353"/>
          </a:xfrm>
          <a:prstGeom prst="leftArrow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dirty="0">
                <a:solidFill>
                  <a:schemeClr val="bg2">
                    <a:lumMod val="25000"/>
                  </a:schemeClr>
                </a:solidFill>
                <a:latin typeface="SassoonCRInfantMedium" panose="02000603020000020003" pitchFamily="2" charset="0"/>
              </a:rPr>
              <a:t>1 less</a:t>
            </a:r>
            <a:endParaRPr lang="en-US" sz="30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1DE6BC03-4A42-4A1C-A81D-9A146C501243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0344" y="2964370"/>
            <a:ext cx="271103" cy="271103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BD55BE5B-533C-4061-A8D0-6E412A10144F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0343" y="1832195"/>
            <a:ext cx="271103" cy="271103"/>
          </a:xfrm>
          <a:prstGeom prst="rect">
            <a:avLst/>
          </a:prstGeom>
        </p:spPr>
      </p:pic>
      <p:sp>
        <p:nvSpPr>
          <p:cNvPr id="6" name="Arrow: Right 5">
            <a:extLst>
              <a:ext uri="{FF2B5EF4-FFF2-40B4-BE49-F238E27FC236}">
                <a16:creationId xmlns:a16="http://schemas.microsoft.com/office/drawing/2014/main" id="{7CD2CA6B-AE7E-4C86-B48E-42E3578CDA50}"/>
              </a:ext>
            </a:extLst>
          </p:cNvPr>
          <p:cNvSpPr/>
          <p:nvPr/>
        </p:nvSpPr>
        <p:spPr>
          <a:xfrm>
            <a:off x="5207762" y="2346284"/>
            <a:ext cx="1580362" cy="1316353"/>
          </a:xfrm>
          <a:prstGeom prst="rightArrow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3000" dirty="0">
                <a:solidFill>
                  <a:schemeClr val="bg2">
                    <a:lumMod val="25000"/>
                  </a:schemeClr>
                </a:solidFill>
                <a:latin typeface="SassoonCRInfantMedium" panose="02000603020000020003" pitchFamily="2" charset="0"/>
              </a:rPr>
              <a:t>1 more</a:t>
            </a:r>
            <a:endParaRPr lang="en-US" sz="30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9C35A97F-B07A-4535-80A7-F8858C8473AA}"/>
              </a:ext>
            </a:extLst>
          </p:cNvPr>
          <p:cNvSpPr/>
          <p:nvPr/>
        </p:nvSpPr>
        <p:spPr>
          <a:xfrm>
            <a:off x="1259151" y="4174435"/>
            <a:ext cx="1040718" cy="742122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14</a:t>
            </a:r>
            <a:endParaRPr lang="en-US" sz="40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A4CB188D-D30A-4F1A-8604-C8C873BE81E7}"/>
              </a:ext>
            </a:extLst>
          </p:cNvPr>
          <p:cNvSpPr/>
          <p:nvPr/>
        </p:nvSpPr>
        <p:spPr>
          <a:xfrm>
            <a:off x="4051641" y="4174435"/>
            <a:ext cx="1040718" cy="742122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15</a:t>
            </a:r>
            <a:endParaRPr lang="en-US" sz="40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5DBF2F9A-0709-4DA1-9F3A-BD9A4E231729}"/>
              </a:ext>
            </a:extLst>
          </p:cNvPr>
          <p:cNvSpPr/>
          <p:nvPr/>
        </p:nvSpPr>
        <p:spPr>
          <a:xfrm>
            <a:off x="6844131" y="4174435"/>
            <a:ext cx="1040718" cy="742122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16</a:t>
            </a:r>
            <a:endParaRPr lang="en-US" sz="40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1939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Varied Fluency </a:t>
            </a:r>
            <a:r>
              <a:rPr lang="en-GB" sz="2000" u="sng" dirty="0" smtClean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1</a:t>
            </a:r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800" dirty="0">
                <a:solidFill>
                  <a:schemeClr val="tx1"/>
                </a:solidFill>
                <a:latin typeface="SassoonCRInfantMedium" panose="02000603020000020003" pitchFamily="2" charset="0"/>
              </a:rPr>
              <a:t>Look at this number line.</a:t>
            </a: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800" dirty="0">
                <a:solidFill>
                  <a:schemeClr val="tx1"/>
                </a:solidFill>
                <a:latin typeface="SassoonCRInfantMedium" panose="02000603020000020003" pitchFamily="2" charset="0"/>
              </a:rPr>
              <a:t>Find one more and one less than 14.</a:t>
            </a: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DAEA7AF2-3334-4B89-9A76-FBD73BBDD9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2748848"/>
              </p:ext>
            </p:extLst>
          </p:nvPr>
        </p:nvGraphicFramePr>
        <p:xfrm>
          <a:off x="695103" y="2006012"/>
          <a:ext cx="7753794" cy="10580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2299">
                  <a:extLst>
                    <a:ext uri="{9D8B030D-6E8A-4147-A177-3AD203B41FA5}">
                      <a16:colId xmlns:a16="http://schemas.microsoft.com/office/drawing/2014/main" val="207792941"/>
                    </a:ext>
                  </a:extLst>
                </a:gridCol>
                <a:gridCol w="1292299">
                  <a:extLst>
                    <a:ext uri="{9D8B030D-6E8A-4147-A177-3AD203B41FA5}">
                      <a16:colId xmlns:a16="http://schemas.microsoft.com/office/drawing/2014/main" val="3969724052"/>
                    </a:ext>
                  </a:extLst>
                </a:gridCol>
                <a:gridCol w="1292299">
                  <a:extLst>
                    <a:ext uri="{9D8B030D-6E8A-4147-A177-3AD203B41FA5}">
                      <a16:colId xmlns:a16="http://schemas.microsoft.com/office/drawing/2014/main" val="4263261274"/>
                    </a:ext>
                  </a:extLst>
                </a:gridCol>
                <a:gridCol w="1292299">
                  <a:extLst>
                    <a:ext uri="{9D8B030D-6E8A-4147-A177-3AD203B41FA5}">
                      <a16:colId xmlns:a16="http://schemas.microsoft.com/office/drawing/2014/main" val="2753950401"/>
                    </a:ext>
                  </a:extLst>
                </a:gridCol>
                <a:gridCol w="1292299">
                  <a:extLst>
                    <a:ext uri="{9D8B030D-6E8A-4147-A177-3AD203B41FA5}">
                      <a16:colId xmlns:a16="http://schemas.microsoft.com/office/drawing/2014/main" val="779257395"/>
                    </a:ext>
                  </a:extLst>
                </a:gridCol>
                <a:gridCol w="1292299">
                  <a:extLst>
                    <a:ext uri="{9D8B030D-6E8A-4147-A177-3AD203B41FA5}">
                      <a16:colId xmlns:a16="http://schemas.microsoft.com/office/drawing/2014/main" val="978685895"/>
                    </a:ext>
                  </a:extLst>
                </a:gridCol>
              </a:tblGrid>
              <a:tr h="1058050">
                <a:tc>
                  <a:txBody>
                    <a:bodyPr/>
                    <a:lstStyle/>
                    <a:p>
                      <a:pPr algn="ctr"/>
                      <a:endParaRPr lang="en-US" sz="41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rgbClr val="C642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41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C642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642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410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C642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642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410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C642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642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41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C642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642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41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C642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59158728"/>
                  </a:ext>
                </a:extLst>
              </a:tr>
            </a:tbl>
          </a:graphicData>
        </a:graphic>
      </p:graphicFrame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587AD8A9-EFCB-40D5-8776-DBBBA3F59F2F}"/>
              </a:ext>
            </a:extLst>
          </p:cNvPr>
          <p:cNvCxnSpPr>
            <a:cxnSpLocks/>
          </p:cNvCxnSpPr>
          <p:nvPr/>
        </p:nvCxnSpPr>
        <p:spPr>
          <a:xfrm>
            <a:off x="695103" y="2535037"/>
            <a:ext cx="7753794" cy="0"/>
          </a:xfrm>
          <a:prstGeom prst="line">
            <a:avLst/>
          </a:prstGeom>
          <a:ln w="57150">
            <a:solidFill>
              <a:srgbClr val="C642B6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FF65BFBE-09FF-4C7B-9D9C-CAD1B939D41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4942488"/>
              </p:ext>
            </p:extLst>
          </p:nvPr>
        </p:nvGraphicFramePr>
        <p:xfrm>
          <a:off x="1318848" y="3064062"/>
          <a:ext cx="6506305" cy="5972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1261">
                  <a:extLst>
                    <a:ext uri="{9D8B030D-6E8A-4147-A177-3AD203B41FA5}">
                      <a16:colId xmlns:a16="http://schemas.microsoft.com/office/drawing/2014/main" val="207792941"/>
                    </a:ext>
                  </a:extLst>
                </a:gridCol>
                <a:gridCol w="1301261">
                  <a:extLst>
                    <a:ext uri="{9D8B030D-6E8A-4147-A177-3AD203B41FA5}">
                      <a16:colId xmlns:a16="http://schemas.microsoft.com/office/drawing/2014/main" val="3969724052"/>
                    </a:ext>
                  </a:extLst>
                </a:gridCol>
                <a:gridCol w="1301261">
                  <a:extLst>
                    <a:ext uri="{9D8B030D-6E8A-4147-A177-3AD203B41FA5}">
                      <a16:colId xmlns:a16="http://schemas.microsoft.com/office/drawing/2014/main" val="4263261274"/>
                    </a:ext>
                  </a:extLst>
                </a:gridCol>
                <a:gridCol w="1301261">
                  <a:extLst>
                    <a:ext uri="{9D8B030D-6E8A-4147-A177-3AD203B41FA5}">
                      <a16:colId xmlns:a16="http://schemas.microsoft.com/office/drawing/2014/main" val="2753950401"/>
                    </a:ext>
                  </a:extLst>
                </a:gridCol>
                <a:gridCol w="1301261">
                  <a:extLst>
                    <a:ext uri="{9D8B030D-6E8A-4147-A177-3AD203B41FA5}">
                      <a16:colId xmlns:a16="http://schemas.microsoft.com/office/drawing/2014/main" val="779257395"/>
                    </a:ext>
                  </a:extLst>
                </a:gridCol>
              </a:tblGrid>
              <a:tr h="597242">
                <a:tc>
                  <a:txBody>
                    <a:bodyPr/>
                    <a:lstStyle/>
                    <a:p>
                      <a:pPr algn="ctr"/>
                      <a:r>
                        <a:rPr lang="en-US" sz="3900" dirty="0">
                          <a:solidFill>
                            <a:schemeClr val="tx1"/>
                          </a:solidFill>
                          <a:latin typeface="SassoonCRInfantMedium" panose="02000603020000020003" pitchFamily="2" charset="77"/>
                        </a:rPr>
                        <a:t>11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900" dirty="0">
                          <a:solidFill>
                            <a:schemeClr val="tx1"/>
                          </a:solidFill>
                          <a:latin typeface="SassoonCRInfantMedium" panose="02000603020000020003" pitchFamily="2" charset="77"/>
                        </a:rPr>
                        <a:t>12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900" dirty="0">
                          <a:solidFill>
                            <a:schemeClr val="tx1"/>
                          </a:solidFill>
                          <a:latin typeface="SassoonCRInfantMedium" panose="02000603020000020003" pitchFamily="2" charset="77"/>
                        </a:rPr>
                        <a:t>13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900" dirty="0">
                          <a:solidFill>
                            <a:schemeClr val="tx1"/>
                          </a:solidFill>
                          <a:latin typeface="SassoonCRInfantMedium" panose="02000603020000020003" pitchFamily="2" charset="77"/>
                        </a:rPr>
                        <a:t>14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900" dirty="0">
                          <a:solidFill>
                            <a:schemeClr val="tx1"/>
                          </a:solidFill>
                          <a:latin typeface="SassoonCRInfantMedium" panose="02000603020000020003" pitchFamily="2" charset="77"/>
                        </a:rPr>
                        <a:t>15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591587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39338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Varied Fluency </a:t>
            </a:r>
            <a:r>
              <a:rPr lang="en-GB" sz="2000" u="sng" dirty="0" smtClean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1</a:t>
            </a:r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800" dirty="0">
                <a:solidFill>
                  <a:schemeClr val="tx1"/>
                </a:solidFill>
                <a:latin typeface="SassoonCRInfantMedium" panose="02000603020000020003" pitchFamily="2" charset="0"/>
              </a:rPr>
              <a:t>Look at this number line.</a:t>
            </a: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800" dirty="0">
                <a:solidFill>
                  <a:schemeClr val="tx1"/>
                </a:solidFill>
                <a:latin typeface="SassoonCRInfantMedium" panose="02000603020000020003" pitchFamily="2" charset="0"/>
              </a:rPr>
              <a:t>Find one more and one less than 14.</a:t>
            </a: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8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One more is 15.</a:t>
            </a:r>
          </a:p>
          <a:p>
            <a:pPr algn="ctr"/>
            <a:r>
              <a:rPr lang="en-GB" sz="28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One less is 13.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DAEA7AF2-3334-4B89-9A76-FBD73BBDD9A5}"/>
              </a:ext>
            </a:extLst>
          </p:cNvPr>
          <p:cNvGraphicFramePr>
            <a:graphicFrameLocks noGrp="1"/>
          </p:cNvGraphicFramePr>
          <p:nvPr/>
        </p:nvGraphicFramePr>
        <p:xfrm>
          <a:off x="695103" y="2006012"/>
          <a:ext cx="7753794" cy="10580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2299">
                  <a:extLst>
                    <a:ext uri="{9D8B030D-6E8A-4147-A177-3AD203B41FA5}">
                      <a16:colId xmlns:a16="http://schemas.microsoft.com/office/drawing/2014/main" val="207792941"/>
                    </a:ext>
                  </a:extLst>
                </a:gridCol>
                <a:gridCol w="1292299">
                  <a:extLst>
                    <a:ext uri="{9D8B030D-6E8A-4147-A177-3AD203B41FA5}">
                      <a16:colId xmlns:a16="http://schemas.microsoft.com/office/drawing/2014/main" val="3969724052"/>
                    </a:ext>
                  </a:extLst>
                </a:gridCol>
                <a:gridCol w="1292299">
                  <a:extLst>
                    <a:ext uri="{9D8B030D-6E8A-4147-A177-3AD203B41FA5}">
                      <a16:colId xmlns:a16="http://schemas.microsoft.com/office/drawing/2014/main" val="4263261274"/>
                    </a:ext>
                  </a:extLst>
                </a:gridCol>
                <a:gridCol w="1292299">
                  <a:extLst>
                    <a:ext uri="{9D8B030D-6E8A-4147-A177-3AD203B41FA5}">
                      <a16:colId xmlns:a16="http://schemas.microsoft.com/office/drawing/2014/main" val="2753950401"/>
                    </a:ext>
                  </a:extLst>
                </a:gridCol>
                <a:gridCol w="1292299">
                  <a:extLst>
                    <a:ext uri="{9D8B030D-6E8A-4147-A177-3AD203B41FA5}">
                      <a16:colId xmlns:a16="http://schemas.microsoft.com/office/drawing/2014/main" val="779257395"/>
                    </a:ext>
                  </a:extLst>
                </a:gridCol>
                <a:gridCol w="1292299">
                  <a:extLst>
                    <a:ext uri="{9D8B030D-6E8A-4147-A177-3AD203B41FA5}">
                      <a16:colId xmlns:a16="http://schemas.microsoft.com/office/drawing/2014/main" val="978685895"/>
                    </a:ext>
                  </a:extLst>
                </a:gridCol>
              </a:tblGrid>
              <a:tr h="1058050">
                <a:tc>
                  <a:txBody>
                    <a:bodyPr/>
                    <a:lstStyle/>
                    <a:p>
                      <a:pPr algn="ctr"/>
                      <a:endParaRPr lang="en-US" sz="41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rgbClr val="C642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41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C642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642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410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C642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642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410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C642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642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41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C642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642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41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C642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59158728"/>
                  </a:ext>
                </a:extLst>
              </a:tr>
            </a:tbl>
          </a:graphicData>
        </a:graphic>
      </p:graphicFrame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587AD8A9-EFCB-40D5-8776-DBBBA3F59F2F}"/>
              </a:ext>
            </a:extLst>
          </p:cNvPr>
          <p:cNvCxnSpPr>
            <a:cxnSpLocks/>
          </p:cNvCxnSpPr>
          <p:nvPr/>
        </p:nvCxnSpPr>
        <p:spPr>
          <a:xfrm>
            <a:off x="695103" y="2535037"/>
            <a:ext cx="7753794" cy="0"/>
          </a:xfrm>
          <a:prstGeom prst="line">
            <a:avLst/>
          </a:prstGeom>
          <a:ln w="57150">
            <a:solidFill>
              <a:srgbClr val="C642B6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FF65BFBE-09FF-4C7B-9D9C-CAD1B939D410}"/>
              </a:ext>
            </a:extLst>
          </p:cNvPr>
          <p:cNvGraphicFramePr>
            <a:graphicFrameLocks noGrp="1"/>
          </p:cNvGraphicFramePr>
          <p:nvPr/>
        </p:nvGraphicFramePr>
        <p:xfrm>
          <a:off x="1318848" y="3064062"/>
          <a:ext cx="6506305" cy="5972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1261">
                  <a:extLst>
                    <a:ext uri="{9D8B030D-6E8A-4147-A177-3AD203B41FA5}">
                      <a16:colId xmlns:a16="http://schemas.microsoft.com/office/drawing/2014/main" val="207792941"/>
                    </a:ext>
                  </a:extLst>
                </a:gridCol>
                <a:gridCol w="1301261">
                  <a:extLst>
                    <a:ext uri="{9D8B030D-6E8A-4147-A177-3AD203B41FA5}">
                      <a16:colId xmlns:a16="http://schemas.microsoft.com/office/drawing/2014/main" val="3969724052"/>
                    </a:ext>
                  </a:extLst>
                </a:gridCol>
                <a:gridCol w="1301261">
                  <a:extLst>
                    <a:ext uri="{9D8B030D-6E8A-4147-A177-3AD203B41FA5}">
                      <a16:colId xmlns:a16="http://schemas.microsoft.com/office/drawing/2014/main" val="4263261274"/>
                    </a:ext>
                  </a:extLst>
                </a:gridCol>
                <a:gridCol w="1301261">
                  <a:extLst>
                    <a:ext uri="{9D8B030D-6E8A-4147-A177-3AD203B41FA5}">
                      <a16:colId xmlns:a16="http://schemas.microsoft.com/office/drawing/2014/main" val="2753950401"/>
                    </a:ext>
                  </a:extLst>
                </a:gridCol>
                <a:gridCol w="1301261">
                  <a:extLst>
                    <a:ext uri="{9D8B030D-6E8A-4147-A177-3AD203B41FA5}">
                      <a16:colId xmlns:a16="http://schemas.microsoft.com/office/drawing/2014/main" val="779257395"/>
                    </a:ext>
                  </a:extLst>
                </a:gridCol>
              </a:tblGrid>
              <a:tr h="597242">
                <a:tc>
                  <a:txBody>
                    <a:bodyPr/>
                    <a:lstStyle/>
                    <a:p>
                      <a:pPr algn="ctr"/>
                      <a:r>
                        <a:rPr lang="en-US" sz="3900" dirty="0">
                          <a:solidFill>
                            <a:schemeClr val="tx1"/>
                          </a:solidFill>
                          <a:latin typeface="SassoonCRInfantMedium" panose="02000603020000020003" pitchFamily="2" charset="77"/>
                        </a:rPr>
                        <a:t>11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900" dirty="0">
                          <a:solidFill>
                            <a:schemeClr val="tx1"/>
                          </a:solidFill>
                          <a:latin typeface="SassoonCRInfantMedium" panose="02000603020000020003" pitchFamily="2" charset="77"/>
                        </a:rPr>
                        <a:t>12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900" dirty="0">
                          <a:solidFill>
                            <a:schemeClr val="tx1"/>
                          </a:solidFill>
                          <a:latin typeface="SassoonCRInfantMedium" panose="02000603020000020003" pitchFamily="2" charset="77"/>
                        </a:rPr>
                        <a:t>13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900" dirty="0">
                          <a:solidFill>
                            <a:schemeClr val="tx1"/>
                          </a:solidFill>
                          <a:latin typeface="SassoonCRInfantMedium" panose="02000603020000020003" pitchFamily="2" charset="77"/>
                        </a:rPr>
                        <a:t>14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900" dirty="0">
                          <a:solidFill>
                            <a:schemeClr val="tx1"/>
                          </a:solidFill>
                          <a:latin typeface="SassoonCRInfantMedium" panose="02000603020000020003" pitchFamily="2" charset="77"/>
                        </a:rPr>
                        <a:t>15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591587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97657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Varied Fluency 2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Put these numbers in order on the number line.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4BA9D65-3DC8-49DA-AF58-4B235B7D429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259151" y="3632818"/>
          <a:ext cx="6632740" cy="829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8185">
                  <a:extLst>
                    <a:ext uri="{9D8B030D-6E8A-4147-A177-3AD203B41FA5}">
                      <a16:colId xmlns:a16="http://schemas.microsoft.com/office/drawing/2014/main" val="3849830634"/>
                    </a:ext>
                  </a:extLst>
                </a:gridCol>
                <a:gridCol w="1658185">
                  <a:extLst>
                    <a:ext uri="{9D8B030D-6E8A-4147-A177-3AD203B41FA5}">
                      <a16:colId xmlns:a16="http://schemas.microsoft.com/office/drawing/2014/main" val="29323337"/>
                    </a:ext>
                  </a:extLst>
                </a:gridCol>
                <a:gridCol w="1658185">
                  <a:extLst>
                    <a:ext uri="{9D8B030D-6E8A-4147-A177-3AD203B41FA5}">
                      <a16:colId xmlns:a16="http://schemas.microsoft.com/office/drawing/2014/main" val="781238825"/>
                    </a:ext>
                  </a:extLst>
                </a:gridCol>
                <a:gridCol w="1658185">
                  <a:extLst>
                    <a:ext uri="{9D8B030D-6E8A-4147-A177-3AD203B41FA5}">
                      <a16:colId xmlns:a16="http://schemas.microsoft.com/office/drawing/2014/main" val="1519364999"/>
                    </a:ext>
                  </a:extLst>
                </a:gridCol>
              </a:tblGrid>
              <a:tr h="829960">
                <a:tc>
                  <a:txBody>
                    <a:bodyPr/>
                    <a:lstStyle/>
                    <a:p>
                      <a:endParaRPr lang="en-US" sz="3600" dirty="0">
                        <a:latin typeface="SassoonCRInfantMedium" panose="02000603020000020003" pitchFamily="2" charset="77"/>
                      </a:endParaRPr>
                    </a:p>
                  </a:txBody>
                  <a:tcPr marL="204648" marR="204648" marT="102324" marB="102324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3600">
                        <a:latin typeface="SassoonCRInfantMedium" panose="02000603020000020003" pitchFamily="2" charset="77"/>
                      </a:endParaRPr>
                    </a:p>
                  </a:txBody>
                  <a:tcPr marL="204648" marR="204648" marT="102324" marB="102324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3600">
                        <a:latin typeface="SassoonCRInfantMedium" panose="02000603020000020003" pitchFamily="2" charset="77"/>
                      </a:endParaRPr>
                    </a:p>
                  </a:txBody>
                  <a:tcPr marL="204648" marR="204648" marT="102324" marB="102324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3600" dirty="0">
                        <a:latin typeface="SassoonCRInfantMedium" panose="02000603020000020003" pitchFamily="2" charset="77"/>
                      </a:endParaRPr>
                    </a:p>
                  </a:txBody>
                  <a:tcPr marL="204648" marR="204648" marT="102324" marB="102324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8792221"/>
                  </a:ext>
                </a:extLst>
              </a:tr>
            </a:tbl>
          </a:graphicData>
        </a:graphic>
      </p:graphicFrame>
      <p:grpSp>
        <p:nvGrpSpPr>
          <p:cNvPr id="9" name="Group 8">
            <a:extLst>
              <a:ext uri="{FF2B5EF4-FFF2-40B4-BE49-F238E27FC236}">
                <a16:creationId xmlns:a16="http://schemas.microsoft.com/office/drawing/2014/main" id="{9A563E6E-2CE0-4DB6-A5BE-FAF97C9FBFBC}"/>
              </a:ext>
            </a:extLst>
          </p:cNvPr>
          <p:cNvGrpSpPr/>
          <p:nvPr/>
        </p:nvGrpSpPr>
        <p:grpSpPr>
          <a:xfrm>
            <a:off x="1424295" y="1659711"/>
            <a:ext cx="6295409" cy="972000"/>
            <a:chOff x="347444" y="972068"/>
            <a:chExt cx="2812895" cy="543055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FF10A451-3A70-48C6-8904-76B7EE677623}"/>
                </a:ext>
              </a:extLst>
            </p:cNvPr>
            <p:cNvGrpSpPr/>
            <p:nvPr/>
          </p:nvGrpSpPr>
          <p:grpSpPr>
            <a:xfrm>
              <a:off x="347444" y="972068"/>
              <a:ext cx="2056027" cy="543055"/>
              <a:chOff x="358007" y="993340"/>
              <a:chExt cx="2056027" cy="543055"/>
            </a:xfrm>
            <a:solidFill>
              <a:schemeClr val="accent5">
                <a:lumMod val="40000"/>
                <a:lumOff val="60000"/>
              </a:schemeClr>
            </a:solidFill>
          </p:grpSpPr>
          <p:sp>
            <p:nvSpPr>
              <p:cNvPr id="12" name="Rounded Rectangle 96">
                <a:extLst>
                  <a:ext uri="{FF2B5EF4-FFF2-40B4-BE49-F238E27FC236}">
                    <a16:creationId xmlns:a16="http://schemas.microsoft.com/office/drawing/2014/main" id="{78BE4A73-DA69-4679-A6B8-336CFDFE56AA}"/>
                  </a:ext>
                </a:extLst>
              </p:cNvPr>
              <p:cNvSpPr/>
              <p:nvPr/>
            </p:nvSpPr>
            <p:spPr>
              <a:xfrm>
                <a:off x="358007" y="993340"/>
                <a:ext cx="534226" cy="538930"/>
              </a:xfrm>
              <a:prstGeom prst="roundRect">
                <a:avLst/>
              </a:prstGeom>
              <a:grpFill/>
              <a:ln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4800" dirty="0">
                    <a:latin typeface="SassoonCRInfantMedium" panose="02000603020000020003" pitchFamily="2" charset="77"/>
                  </a:rPr>
                  <a:t>18</a:t>
                </a:r>
              </a:p>
            </p:txBody>
          </p:sp>
          <p:sp>
            <p:nvSpPr>
              <p:cNvPr id="13" name="Rounded Rectangle 97">
                <a:extLst>
                  <a:ext uri="{FF2B5EF4-FFF2-40B4-BE49-F238E27FC236}">
                    <a16:creationId xmlns:a16="http://schemas.microsoft.com/office/drawing/2014/main" id="{E264D211-695D-4456-A30B-98D70CCEB7A5}"/>
                  </a:ext>
                </a:extLst>
              </p:cNvPr>
              <p:cNvSpPr/>
              <p:nvPr/>
            </p:nvSpPr>
            <p:spPr>
              <a:xfrm>
                <a:off x="1131888" y="997465"/>
                <a:ext cx="534226" cy="538930"/>
              </a:xfrm>
              <a:prstGeom prst="roundRect">
                <a:avLst/>
              </a:prstGeom>
              <a:grpFill/>
              <a:ln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4800" dirty="0">
                    <a:latin typeface="SassoonCRInfantMedium" panose="02000603020000020003" pitchFamily="2" charset="77"/>
                  </a:rPr>
                  <a:t>20</a:t>
                </a:r>
              </a:p>
            </p:txBody>
          </p:sp>
          <p:sp>
            <p:nvSpPr>
              <p:cNvPr id="14" name="Rounded Rectangle 98">
                <a:extLst>
                  <a:ext uri="{FF2B5EF4-FFF2-40B4-BE49-F238E27FC236}">
                    <a16:creationId xmlns:a16="http://schemas.microsoft.com/office/drawing/2014/main" id="{745DA48C-6EC1-4428-AA32-61E8D330CC9D}"/>
                  </a:ext>
                </a:extLst>
              </p:cNvPr>
              <p:cNvSpPr/>
              <p:nvPr/>
            </p:nvSpPr>
            <p:spPr>
              <a:xfrm>
                <a:off x="1879808" y="993649"/>
                <a:ext cx="534226" cy="538930"/>
              </a:xfrm>
              <a:prstGeom prst="roundRect">
                <a:avLst/>
              </a:prstGeom>
              <a:grpFill/>
              <a:ln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4800" dirty="0">
                    <a:latin typeface="SassoonCRInfantMedium" panose="02000603020000020003" pitchFamily="2" charset="77"/>
                  </a:rPr>
                  <a:t>21</a:t>
                </a:r>
              </a:p>
            </p:txBody>
          </p:sp>
        </p:grpSp>
        <p:sp>
          <p:nvSpPr>
            <p:cNvPr id="11" name="Rounded Rectangle 95">
              <a:extLst>
                <a:ext uri="{FF2B5EF4-FFF2-40B4-BE49-F238E27FC236}">
                  <a16:creationId xmlns:a16="http://schemas.microsoft.com/office/drawing/2014/main" id="{3721CD62-445D-4F1A-9452-95727EC0E4F7}"/>
                </a:ext>
              </a:extLst>
            </p:cNvPr>
            <p:cNvSpPr/>
            <p:nvPr/>
          </p:nvSpPr>
          <p:spPr>
            <a:xfrm>
              <a:off x="2626113" y="972068"/>
              <a:ext cx="534226" cy="538930"/>
            </a:xfrm>
            <a:prstGeom prst="round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4800" dirty="0">
                  <a:latin typeface="SassoonCRInfantMedium" panose="02000603020000020003" pitchFamily="2" charset="77"/>
                </a:rPr>
                <a:t>19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85180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Varied Fluency </a:t>
            </a:r>
            <a:r>
              <a:rPr lang="en-GB" sz="2000" u="sng" dirty="0" smtClean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2</a:t>
            </a:r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Put these numbers in order on the number line.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4BA9D65-3DC8-49DA-AF58-4B235B7D429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259151" y="3632818"/>
          <a:ext cx="6632740" cy="829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8185">
                  <a:extLst>
                    <a:ext uri="{9D8B030D-6E8A-4147-A177-3AD203B41FA5}">
                      <a16:colId xmlns:a16="http://schemas.microsoft.com/office/drawing/2014/main" val="3849830634"/>
                    </a:ext>
                  </a:extLst>
                </a:gridCol>
                <a:gridCol w="1658185">
                  <a:extLst>
                    <a:ext uri="{9D8B030D-6E8A-4147-A177-3AD203B41FA5}">
                      <a16:colId xmlns:a16="http://schemas.microsoft.com/office/drawing/2014/main" val="29323337"/>
                    </a:ext>
                  </a:extLst>
                </a:gridCol>
                <a:gridCol w="1658185">
                  <a:extLst>
                    <a:ext uri="{9D8B030D-6E8A-4147-A177-3AD203B41FA5}">
                      <a16:colId xmlns:a16="http://schemas.microsoft.com/office/drawing/2014/main" val="781238825"/>
                    </a:ext>
                  </a:extLst>
                </a:gridCol>
                <a:gridCol w="1658185">
                  <a:extLst>
                    <a:ext uri="{9D8B030D-6E8A-4147-A177-3AD203B41FA5}">
                      <a16:colId xmlns:a16="http://schemas.microsoft.com/office/drawing/2014/main" val="1519364999"/>
                    </a:ext>
                  </a:extLst>
                </a:gridCol>
              </a:tblGrid>
              <a:tr h="829960">
                <a:tc>
                  <a:txBody>
                    <a:bodyPr/>
                    <a:lstStyle/>
                    <a:p>
                      <a:pPr algn="ctr"/>
                      <a:r>
                        <a:rPr lang="en-US" sz="3600" dirty="0">
                          <a:solidFill>
                            <a:srgbClr val="FF0000"/>
                          </a:solidFill>
                          <a:latin typeface="SassoonCRInfantMedium" panose="02000603020000020003" pitchFamily="2" charset="77"/>
                        </a:rPr>
                        <a:t>18</a:t>
                      </a:r>
                    </a:p>
                  </a:txBody>
                  <a:tcPr marL="204648" marR="204648" marT="102324" marB="102324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>
                          <a:solidFill>
                            <a:srgbClr val="FF0000"/>
                          </a:solidFill>
                          <a:latin typeface="SassoonCRInfantMedium" panose="02000603020000020003" pitchFamily="2" charset="77"/>
                        </a:rPr>
                        <a:t>19</a:t>
                      </a:r>
                    </a:p>
                  </a:txBody>
                  <a:tcPr marL="204648" marR="204648" marT="102324" marB="102324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>
                          <a:solidFill>
                            <a:srgbClr val="FF0000"/>
                          </a:solidFill>
                          <a:latin typeface="SassoonCRInfantMedium" panose="02000603020000020003" pitchFamily="2" charset="77"/>
                        </a:rPr>
                        <a:t>20</a:t>
                      </a:r>
                    </a:p>
                  </a:txBody>
                  <a:tcPr marL="204648" marR="204648" marT="102324" marB="102324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>
                          <a:solidFill>
                            <a:srgbClr val="FF0000"/>
                          </a:solidFill>
                          <a:latin typeface="SassoonCRInfantMedium" panose="02000603020000020003" pitchFamily="2" charset="77"/>
                        </a:rPr>
                        <a:t>21</a:t>
                      </a:r>
                    </a:p>
                  </a:txBody>
                  <a:tcPr marL="204648" marR="204648" marT="102324" marB="102324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8792221"/>
                  </a:ext>
                </a:extLst>
              </a:tr>
            </a:tbl>
          </a:graphicData>
        </a:graphic>
      </p:graphicFrame>
      <p:grpSp>
        <p:nvGrpSpPr>
          <p:cNvPr id="9" name="Group 8">
            <a:extLst>
              <a:ext uri="{FF2B5EF4-FFF2-40B4-BE49-F238E27FC236}">
                <a16:creationId xmlns:a16="http://schemas.microsoft.com/office/drawing/2014/main" id="{9A563E6E-2CE0-4DB6-A5BE-FAF97C9FBFBC}"/>
              </a:ext>
            </a:extLst>
          </p:cNvPr>
          <p:cNvGrpSpPr/>
          <p:nvPr/>
        </p:nvGrpSpPr>
        <p:grpSpPr>
          <a:xfrm>
            <a:off x="1424295" y="1659711"/>
            <a:ext cx="6295409" cy="972000"/>
            <a:chOff x="347444" y="972068"/>
            <a:chExt cx="2812895" cy="543055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FF10A451-3A70-48C6-8904-76B7EE677623}"/>
                </a:ext>
              </a:extLst>
            </p:cNvPr>
            <p:cNvGrpSpPr/>
            <p:nvPr/>
          </p:nvGrpSpPr>
          <p:grpSpPr>
            <a:xfrm>
              <a:off x="347444" y="972068"/>
              <a:ext cx="2056027" cy="543055"/>
              <a:chOff x="358007" y="993340"/>
              <a:chExt cx="2056027" cy="543055"/>
            </a:xfrm>
            <a:solidFill>
              <a:schemeClr val="accent5">
                <a:lumMod val="40000"/>
                <a:lumOff val="60000"/>
              </a:schemeClr>
            </a:solidFill>
          </p:grpSpPr>
          <p:sp>
            <p:nvSpPr>
              <p:cNvPr id="12" name="Rounded Rectangle 96">
                <a:extLst>
                  <a:ext uri="{FF2B5EF4-FFF2-40B4-BE49-F238E27FC236}">
                    <a16:creationId xmlns:a16="http://schemas.microsoft.com/office/drawing/2014/main" id="{78BE4A73-DA69-4679-A6B8-336CFDFE56AA}"/>
                  </a:ext>
                </a:extLst>
              </p:cNvPr>
              <p:cNvSpPr/>
              <p:nvPr/>
            </p:nvSpPr>
            <p:spPr>
              <a:xfrm>
                <a:off x="358007" y="993340"/>
                <a:ext cx="534226" cy="538930"/>
              </a:xfrm>
              <a:prstGeom prst="roundRect">
                <a:avLst/>
              </a:prstGeom>
              <a:grpFill/>
              <a:ln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4800" dirty="0">
                    <a:latin typeface="SassoonCRInfantMedium" panose="02000603020000020003" pitchFamily="2" charset="77"/>
                  </a:rPr>
                  <a:t>18</a:t>
                </a:r>
              </a:p>
            </p:txBody>
          </p:sp>
          <p:sp>
            <p:nvSpPr>
              <p:cNvPr id="13" name="Rounded Rectangle 97">
                <a:extLst>
                  <a:ext uri="{FF2B5EF4-FFF2-40B4-BE49-F238E27FC236}">
                    <a16:creationId xmlns:a16="http://schemas.microsoft.com/office/drawing/2014/main" id="{E264D211-695D-4456-A30B-98D70CCEB7A5}"/>
                  </a:ext>
                </a:extLst>
              </p:cNvPr>
              <p:cNvSpPr/>
              <p:nvPr/>
            </p:nvSpPr>
            <p:spPr>
              <a:xfrm>
                <a:off x="1131888" y="997465"/>
                <a:ext cx="534226" cy="538930"/>
              </a:xfrm>
              <a:prstGeom prst="roundRect">
                <a:avLst/>
              </a:prstGeom>
              <a:grpFill/>
              <a:ln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4800" dirty="0">
                    <a:latin typeface="SassoonCRInfantMedium" panose="02000603020000020003" pitchFamily="2" charset="77"/>
                  </a:rPr>
                  <a:t>20</a:t>
                </a:r>
              </a:p>
            </p:txBody>
          </p:sp>
          <p:sp>
            <p:nvSpPr>
              <p:cNvPr id="14" name="Rounded Rectangle 98">
                <a:extLst>
                  <a:ext uri="{FF2B5EF4-FFF2-40B4-BE49-F238E27FC236}">
                    <a16:creationId xmlns:a16="http://schemas.microsoft.com/office/drawing/2014/main" id="{745DA48C-6EC1-4428-AA32-61E8D330CC9D}"/>
                  </a:ext>
                </a:extLst>
              </p:cNvPr>
              <p:cNvSpPr/>
              <p:nvPr/>
            </p:nvSpPr>
            <p:spPr>
              <a:xfrm>
                <a:off x="1879808" y="993649"/>
                <a:ext cx="534226" cy="538930"/>
              </a:xfrm>
              <a:prstGeom prst="roundRect">
                <a:avLst/>
              </a:prstGeom>
              <a:grpFill/>
              <a:ln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4800" dirty="0">
                    <a:latin typeface="SassoonCRInfantMedium" panose="02000603020000020003" pitchFamily="2" charset="77"/>
                  </a:rPr>
                  <a:t>21</a:t>
                </a:r>
              </a:p>
            </p:txBody>
          </p:sp>
        </p:grpSp>
        <p:sp>
          <p:nvSpPr>
            <p:cNvPr id="11" name="Rounded Rectangle 95">
              <a:extLst>
                <a:ext uri="{FF2B5EF4-FFF2-40B4-BE49-F238E27FC236}">
                  <a16:creationId xmlns:a16="http://schemas.microsoft.com/office/drawing/2014/main" id="{3721CD62-445D-4F1A-9452-95727EC0E4F7}"/>
                </a:ext>
              </a:extLst>
            </p:cNvPr>
            <p:cNvSpPr/>
            <p:nvPr/>
          </p:nvSpPr>
          <p:spPr>
            <a:xfrm>
              <a:off x="2626113" y="972068"/>
              <a:ext cx="534226" cy="538930"/>
            </a:xfrm>
            <a:prstGeom prst="round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4800" dirty="0">
                  <a:latin typeface="SassoonCRInfantMedium" panose="02000603020000020003" pitchFamily="2" charset="77"/>
                </a:rPr>
                <a:t>19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20458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22D4B5E-05F2-4CE5-B031-86689E0791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C506683A-DF71-4D36-9F91-1357DEE470DB}"/>
              </a:ext>
            </a:extLst>
          </p:cNvPr>
          <p:cNvSpPr/>
          <p:nvPr/>
        </p:nvSpPr>
        <p:spPr>
          <a:xfrm>
            <a:off x="275303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Varied Fluency 3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800" dirty="0">
                <a:solidFill>
                  <a:schemeClr val="tx1"/>
                </a:solidFill>
                <a:latin typeface="SassoonCRInfantMedium" panose="02000603020000020003" pitchFamily="2" charset="0"/>
              </a:rPr>
              <a:t>How many ants are there?</a:t>
            </a: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32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191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22D4B5E-05F2-4CE5-B031-86689E0791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C506683A-DF71-4D36-9F91-1357DEE470DB}"/>
              </a:ext>
            </a:extLst>
          </p:cNvPr>
          <p:cNvSpPr/>
          <p:nvPr/>
        </p:nvSpPr>
        <p:spPr>
          <a:xfrm>
            <a:off x="275303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Varied Fluency </a:t>
            </a:r>
            <a:r>
              <a:rPr lang="en-GB" sz="2000" u="sng" dirty="0" smtClean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3</a:t>
            </a:r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800" dirty="0">
                <a:solidFill>
                  <a:schemeClr val="tx1"/>
                </a:solidFill>
                <a:latin typeface="SassoonCRInfantMedium" panose="02000603020000020003" pitchFamily="2" charset="0"/>
              </a:rPr>
              <a:t>How many ants are there?</a:t>
            </a: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8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12</a:t>
            </a:r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32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2114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C1BF97F-0BA7-4C65-B83D-C2D96ECB12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AA6CE407-C5AC-422B-8994-9ADBAA293A52}"/>
              </a:ext>
            </a:extLst>
          </p:cNvPr>
          <p:cNvSpPr/>
          <p:nvPr/>
        </p:nvSpPr>
        <p:spPr>
          <a:xfrm>
            <a:off x="275303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Varied Fluency 3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800" dirty="0">
                <a:solidFill>
                  <a:schemeClr val="tx1"/>
                </a:solidFill>
                <a:latin typeface="SassoonCRInfantMedium" panose="02000603020000020003" pitchFamily="2" charset="0"/>
              </a:rPr>
              <a:t>How many ants are there?</a:t>
            </a: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8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12</a:t>
            </a:r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800" dirty="0">
                <a:solidFill>
                  <a:schemeClr val="tx1"/>
                </a:solidFill>
                <a:latin typeface="SassoonCRInfantMedium" panose="02000603020000020003" pitchFamily="2" charset="0"/>
              </a:rPr>
              <a:t>One more ant appears. </a:t>
            </a:r>
          </a:p>
          <a:p>
            <a:pPr algn="ctr"/>
            <a:r>
              <a:rPr lang="en-GB" sz="2800" dirty="0">
                <a:solidFill>
                  <a:schemeClr val="tx1"/>
                </a:solidFill>
                <a:latin typeface="SassoonCRInfantMedium" panose="02000603020000020003" pitchFamily="2" charset="0"/>
              </a:rPr>
              <a:t>How many are there now?</a:t>
            </a:r>
          </a:p>
          <a:p>
            <a:pPr algn="ctr"/>
            <a:endParaRPr lang="en-GB" sz="24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8070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C1BF97F-0BA7-4C65-B83D-C2D96ECB12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AA6CE407-C5AC-422B-8994-9ADBAA293A52}"/>
              </a:ext>
            </a:extLst>
          </p:cNvPr>
          <p:cNvSpPr/>
          <p:nvPr/>
        </p:nvSpPr>
        <p:spPr>
          <a:xfrm>
            <a:off x="275303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Varied Fluency 3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800" dirty="0">
                <a:solidFill>
                  <a:schemeClr val="tx1"/>
                </a:solidFill>
                <a:latin typeface="SassoonCRInfantMedium" panose="02000603020000020003" pitchFamily="2" charset="0"/>
              </a:rPr>
              <a:t>How many ants are there?</a:t>
            </a: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8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12</a:t>
            </a:r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800" dirty="0">
                <a:solidFill>
                  <a:schemeClr val="tx1"/>
                </a:solidFill>
                <a:latin typeface="SassoonCRInfantMedium" panose="02000603020000020003" pitchFamily="2" charset="0"/>
              </a:rPr>
              <a:t>One more ant appears. </a:t>
            </a:r>
          </a:p>
          <a:p>
            <a:pPr algn="ctr"/>
            <a:r>
              <a:rPr lang="en-GB" sz="2800" dirty="0">
                <a:solidFill>
                  <a:schemeClr val="tx1"/>
                </a:solidFill>
                <a:latin typeface="SassoonCRInfantMedium" panose="02000603020000020003" pitchFamily="2" charset="0"/>
              </a:rPr>
              <a:t>How many are there now?</a:t>
            </a:r>
          </a:p>
          <a:p>
            <a:pPr algn="ctr"/>
            <a:r>
              <a:rPr lang="en-GB" sz="28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13</a:t>
            </a:r>
          </a:p>
          <a:p>
            <a:pPr algn="ctr"/>
            <a:endParaRPr lang="en-GB" sz="24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5561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Varied Fluency </a:t>
            </a:r>
            <a:r>
              <a:rPr lang="en-GB" sz="2000" u="sng" dirty="0" smtClean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3</a:t>
            </a:r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800" dirty="0">
                <a:solidFill>
                  <a:schemeClr val="tx1"/>
                </a:solidFill>
                <a:latin typeface="SassoonCRInfantMedium" panose="02000603020000020003" pitchFamily="2" charset="0"/>
              </a:rPr>
              <a:t>What is this number?</a:t>
            </a: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800" dirty="0">
                <a:solidFill>
                  <a:schemeClr val="tx1"/>
                </a:solidFill>
                <a:latin typeface="SassoonCRInfantMedium" panose="02000603020000020003" pitchFamily="2" charset="0"/>
              </a:rPr>
              <a:t>How many is one less?</a:t>
            </a: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2F87DC2-C682-45F3-AB01-A9051442B6A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18358" y="-43973"/>
            <a:ext cx="507284" cy="4166980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40392CEA-6CC5-4DDE-BF67-7AF0FD185CEB}"/>
              </a:ext>
            </a:extLst>
          </p:cNvPr>
          <p:cNvGrpSpPr/>
          <p:nvPr/>
        </p:nvGrpSpPr>
        <p:grpSpPr>
          <a:xfrm>
            <a:off x="3996559" y="2437410"/>
            <a:ext cx="1150883" cy="461168"/>
            <a:chOff x="3517218" y="2437410"/>
            <a:chExt cx="1150883" cy="461168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B011FF06-DF32-469B-9F2E-6CD22DA980D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06934" y="2437410"/>
              <a:ext cx="461167" cy="461167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23D07046-A617-438A-9E4F-161C145E260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17218" y="2437411"/>
              <a:ext cx="461167" cy="46116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78232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Varied Fluency </a:t>
            </a:r>
            <a:r>
              <a:rPr lang="en-GB" sz="2000" u="sng" dirty="0" smtClean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3</a:t>
            </a:r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800" dirty="0">
                <a:solidFill>
                  <a:schemeClr val="tx1"/>
                </a:solidFill>
                <a:latin typeface="SassoonCRInfantMedium" panose="02000603020000020003" pitchFamily="2" charset="0"/>
              </a:rPr>
              <a:t>What is this number?</a:t>
            </a: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8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12</a:t>
            </a: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800" dirty="0">
                <a:solidFill>
                  <a:schemeClr val="tx1"/>
                </a:solidFill>
                <a:latin typeface="SassoonCRInfantMedium" panose="02000603020000020003" pitchFamily="2" charset="0"/>
              </a:rPr>
              <a:t>How many is one less?</a:t>
            </a: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8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11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2F87DC2-C682-45F3-AB01-A9051442B6A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18358" y="-43973"/>
            <a:ext cx="507284" cy="4166980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40392CEA-6CC5-4DDE-BF67-7AF0FD185CEB}"/>
              </a:ext>
            </a:extLst>
          </p:cNvPr>
          <p:cNvGrpSpPr/>
          <p:nvPr/>
        </p:nvGrpSpPr>
        <p:grpSpPr>
          <a:xfrm>
            <a:off x="3996559" y="2437410"/>
            <a:ext cx="1150883" cy="461168"/>
            <a:chOff x="3517218" y="2437410"/>
            <a:chExt cx="1150883" cy="461168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B011FF06-DF32-469B-9F2E-6CD22DA980D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06934" y="2437410"/>
              <a:ext cx="461167" cy="461167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23D07046-A617-438A-9E4F-161C145E260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17218" y="2437411"/>
              <a:ext cx="461167" cy="46116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62464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Varied Fluency 4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800" dirty="0">
                <a:solidFill>
                  <a:schemeClr val="tx1"/>
                </a:solidFill>
                <a:latin typeface="SassoonCRInfantMedium" panose="02000603020000020003" pitchFamily="2" charset="0"/>
              </a:rPr>
              <a:t>Look at the bead string.</a:t>
            </a: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800" dirty="0">
                <a:solidFill>
                  <a:schemeClr val="tx1"/>
                </a:solidFill>
                <a:latin typeface="SassoonCRInfantMedium" panose="02000603020000020003" pitchFamily="2" charset="0"/>
              </a:rPr>
              <a:t>How many is one more? </a:t>
            </a:r>
            <a:r>
              <a:rPr lang="en-GB" sz="2800" dirty="0">
                <a:solidFill>
                  <a:srgbClr val="F0F0F0"/>
                </a:solidFill>
                <a:latin typeface="SassoonCRInfantMedium" panose="02000603020000020003" pitchFamily="2" charset="0"/>
              </a:rPr>
              <a:t>18</a:t>
            </a:r>
          </a:p>
          <a:p>
            <a:pPr algn="ctr"/>
            <a:r>
              <a:rPr lang="en-GB" sz="2800" dirty="0">
                <a:solidFill>
                  <a:schemeClr val="tx1"/>
                </a:solidFill>
                <a:latin typeface="SassoonCRInfantMedium" panose="02000603020000020003" pitchFamily="2" charset="0"/>
              </a:rPr>
              <a:t>How many is one less? </a:t>
            </a:r>
            <a:r>
              <a:rPr lang="en-GB" sz="2800" dirty="0">
                <a:solidFill>
                  <a:schemeClr val="bg1">
                    <a:lumMod val="95000"/>
                  </a:schemeClr>
                </a:solidFill>
                <a:latin typeface="SassoonCRInfantMedium" panose="02000603020000020003" pitchFamily="2" charset="0"/>
              </a:rPr>
              <a:t>16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02AFA9C7-6F1C-4D8E-904F-B39AE04E65CC}"/>
              </a:ext>
            </a:extLst>
          </p:cNvPr>
          <p:cNvGrpSpPr/>
          <p:nvPr/>
        </p:nvGrpSpPr>
        <p:grpSpPr>
          <a:xfrm>
            <a:off x="1533849" y="1799764"/>
            <a:ext cx="6076303" cy="2367653"/>
            <a:chOff x="434820" y="7423394"/>
            <a:chExt cx="2576945" cy="1004115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7FF6DC7D-A687-4117-B6A4-3D134E039B78}"/>
                </a:ext>
              </a:extLst>
            </p:cNvPr>
            <p:cNvGrpSpPr/>
            <p:nvPr/>
          </p:nvGrpSpPr>
          <p:grpSpPr>
            <a:xfrm>
              <a:off x="434820" y="7423394"/>
              <a:ext cx="2576945" cy="1004115"/>
              <a:chOff x="434820" y="7468152"/>
              <a:chExt cx="2576945" cy="1004115"/>
            </a:xfrm>
          </p:grpSpPr>
          <p:sp>
            <p:nvSpPr>
              <p:cNvPr id="13" name="Freeform 14">
                <a:extLst>
                  <a:ext uri="{FF2B5EF4-FFF2-40B4-BE49-F238E27FC236}">
                    <a16:creationId xmlns:a16="http://schemas.microsoft.com/office/drawing/2014/main" id="{B3D37CEE-D4C4-47D9-8EAD-E9849FF63452}"/>
                  </a:ext>
                </a:extLst>
              </p:cNvPr>
              <p:cNvSpPr/>
              <p:nvPr/>
            </p:nvSpPr>
            <p:spPr>
              <a:xfrm>
                <a:off x="434820" y="7527705"/>
                <a:ext cx="2576945" cy="885825"/>
              </a:xfrm>
              <a:custGeom>
                <a:avLst/>
                <a:gdLst>
                  <a:gd name="connsiteX0" fmla="*/ 0 w 2576945"/>
                  <a:gd name="connsiteY0" fmla="*/ 631557 h 885825"/>
                  <a:gd name="connsiteX1" fmla="*/ 179043 w 2576945"/>
                  <a:gd name="connsiteY1" fmla="*/ 759445 h 885825"/>
                  <a:gd name="connsiteX2" fmla="*/ 434819 w 2576945"/>
                  <a:gd name="connsiteY2" fmla="*/ 68849 h 885825"/>
                  <a:gd name="connsiteX3" fmla="*/ 920794 w 2576945"/>
                  <a:gd name="connsiteY3" fmla="*/ 113610 h 885825"/>
                  <a:gd name="connsiteX4" fmla="*/ 1087049 w 2576945"/>
                  <a:gd name="connsiteY4" fmla="*/ 855361 h 885825"/>
                  <a:gd name="connsiteX5" fmla="*/ 1739278 w 2576945"/>
                  <a:gd name="connsiteY5" fmla="*/ 676317 h 885825"/>
                  <a:gd name="connsiteX6" fmla="*/ 2052604 w 2576945"/>
                  <a:gd name="connsiteY6" fmla="*/ 62454 h 885825"/>
                  <a:gd name="connsiteX7" fmla="*/ 2576945 w 2576945"/>
                  <a:gd name="connsiteY7" fmla="*/ 407752 h 885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576945" h="885825">
                    <a:moveTo>
                      <a:pt x="0" y="631557"/>
                    </a:moveTo>
                    <a:cubicBezTo>
                      <a:pt x="53286" y="742393"/>
                      <a:pt x="106573" y="853230"/>
                      <a:pt x="179043" y="759445"/>
                    </a:cubicBezTo>
                    <a:cubicBezTo>
                      <a:pt x="251513" y="665660"/>
                      <a:pt x="311194" y="176488"/>
                      <a:pt x="434819" y="68849"/>
                    </a:cubicBezTo>
                    <a:cubicBezTo>
                      <a:pt x="558444" y="-38790"/>
                      <a:pt x="812089" y="-17475"/>
                      <a:pt x="920794" y="113610"/>
                    </a:cubicBezTo>
                    <a:cubicBezTo>
                      <a:pt x="1029499" y="244695"/>
                      <a:pt x="950635" y="761577"/>
                      <a:pt x="1087049" y="855361"/>
                    </a:cubicBezTo>
                    <a:cubicBezTo>
                      <a:pt x="1223463" y="949145"/>
                      <a:pt x="1578352" y="808468"/>
                      <a:pt x="1739278" y="676317"/>
                    </a:cubicBezTo>
                    <a:cubicBezTo>
                      <a:pt x="1900204" y="544166"/>
                      <a:pt x="1912993" y="107215"/>
                      <a:pt x="2052604" y="62454"/>
                    </a:cubicBezTo>
                    <a:cubicBezTo>
                      <a:pt x="2192215" y="17693"/>
                      <a:pt x="2384580" y="212722"/>
                      <a:pt x="2576945" y="407752"/>
                    </a:cubicBezTo>
                  </a:path>
                </a:pathLst>
              </a:custGeom>
              <a:noFill/>
              <a:ln w="19050">
                <a:solidFill>
                  <a:schemeClr val="bg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id="{09A90B16-3FFB-416E-AFB3-B357976521E4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574267" y="8040615"/>
                <a:ext cx="180000" cy="1800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" name="Oval 14">
                <a:extLst>
                  <a:ext uri="{FF2B5EF4-FFF2-40B4-BE49-F238E27FC236}">
                    <a16:creationId xmlns:a16="http://schemas.microsoft.com/office/drawing/2014/main" id="{B39B10E4-ED09-45E8-B37B-BF9496DC6B6D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630323" y="7826462"/>
                <a:ext cx="180000" cy="180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0" name="Oval 19">
                <a:extLst>
                  <a:ext uri="{FF2B5EF4-FFF2-40B4-BE49-F238E27FC236}">
                    <a16:creationId xmlns:a16="http://schemas.microsoft.com/office/drawing/2014/main" id="{5B89D91A-E235-4A87-B73A-0C6F5314ACC3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720352" y="7620055"/>
                <a:ext cx="180000" cy="1800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" name="Oval 20">
                <a:extLst>
                  <a:ext uri="{FF2B5EF4-FFF2-40B4-BE49-F238E27FC236}">
                    <a16:creationId xmlns:a16="http://schemas.microsoft.com/office/drawing/2014/main" id="{2A04E283-7865-433D-82F5-2BDF2F4DCF64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877144" y="7468968"/>
                <a:ext cx="180000" cy="180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2" name="Oval 21">
                <a:extLst>
                  <a:ext uri="{FF2B5EF4-FFF2-40B4-BE49-F238E27FC236}">
                    <a16:creationId xmlns:a16="http://schemas.microsoft.com/office/drawing/2014/main" id="{D38E1871-4830-4959-8C4B-CC963E100CF5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108052" y="7468152"/>
                <a:ext cx="180000" cy="1800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3" name="Oval 22">
                <a:extLst>
                  <a:ext uri="{FF2B5EF4-FFF2-40B4-BE49-F238E27FC236}">
                    <a16:creationId xmlns:a16="http://schemas.microsoft.com/office/drawing/2014/main" id="{A32559F8-113F-4C70-9ECD-F13D2CB045FB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288133" y="7620055"/>
                <a:ext cx="180000" cy="180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4" name="Oval 23">
                <a:extLst>
                  <a:ext uri="{FF2B5EF4-FFF2-40B4-BE49-F238E27FC236}">
                    <a16:creationId xmlns:a16="http://schemas.microsoft.com/office/drawing/2014/main" id="{E8773DBF-C7E9-4C45-91C8-21830200DA9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329520" y="7826583"/>
                <a:ext cx="180000" cy="1800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5" name="Oval 24">
                <a:extLst>
                  <a:ext uri="{FF2B5EF4-FFF2-40B4-BE49-F238E27FC236}">
                    <a16:creationId xmlns:a16="http://schemas.microsoft.com/office/drawing/2014/main" id="{1A8F2043-DD9E-4F57-A935-3D36FBFECE3B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357700" y="8061488"/>
                <a:ext cx="180000" cy="180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6" name="Oval 25">
                <a:extLst>
                  <a:ext uri="{FF2B5EF4-FFF2-40B4-BE49-F238E27FC236}">
                    <a16:creationId xmlns:a16="http://schemas.microsoft.com/office/drawing/2014/main" id="{7114A945-A6D3-4F25-B6E7-EC08FA0ABB36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439953" y="8281164"/>
                <a:ext cx="180000" cy="1800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7" name="Oval 26">
                <a:extLst>
                  <a:ext uri="{FF2B5EF4-FFF2-40B4-BE49-F238E27FC236}">
                    <a16:creationId xmlns:a16="http://schemas.microsoft.com/office/drawing/2014/main" id="{26BD5441-234C-4461-8672-F8EEE1FE1ECC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90401" y="8292267"/>
                <a:ext cx="180000" cy="180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8" name="Oval 27">
                <a:extLst>
                  <a:ext uri="{FF2B5EF4-FFF2-40B4-BE49-F238E27FC236}">
                    <a16:creationId xmlns:a16="http://schemas.microsoft.com/office/drawing/2014/main" id="{D7AC0D78-8CD1-4B39-99A4-377A0BA070BD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933814" y="8207809"/>
                <a:ext cx="180000" cy="1800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9" name="Oval 28">
                <a:extLst>
                  <a:ext uri="{FF2B5EF4-FFF2-40B4-BE49-F238E27FC236}">
                    <a16:creationId xmlns:a16="http://schemas.microsoft.com/office/drawing/2014/main" id="{14569EFC-4590-4D12-ACDF-10D3F4C1B8CD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141133" y="8063418"/>
                <a:ext cx="180000" cy="180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0" name="Oval 29">
                <a:extLst>
                  <a:ext uri="{FF2B5EF4-FFF2-40B4-BE49-F238E27FC236}">
                    <a16:creationId xmlns:a16="http://schemas.microsoft.com/office/drawing/2014/main" id="{1717A8A7-33D5-46E6-9191-1997C98FD262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232315" y="7824681"/>
                <a:ext cx="180000" cy="1800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1" name="Oval 30">
                <a:extLst>
                  <a:ext uri="{FF2B5EF4-FFF2-40B4-BE49-F238E27FC236}">
                    <a16:creationId xmlns:a16="http://schemas.microsoft.com/office/drawing/2014/main" id="{6690F7B9-D9B6-4AC1-9263-B8FEA87FCE7E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326819" y="7586809"/>
                <a:ext cx="180000" cy="180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CC1BB822-7534-4DE1-B957-EE7359A1653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514112" y="7461589"/>
              <a:ext cx="180000" cy="18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C2A90E39-EFFA-4572-A75E-F6748BBB971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862309" y="7735485"/>
              <a:ext cx="148760" cy="14876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0BA4946E-E0BA-4DFC-9DB7-6AE52D7884B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695760" y="7588532"/>
              <a:ext cx="180000" cy="180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828339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Varied Fluency 4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800" dirty="0">
                <a:solidFill>
                  <a:schemeClr val="tx1"/>
                </a:solidFill>
                <a:latin typeface="SassoonCRInfantMedium" panose="02000603020000020003" pitchFamily="2" charset="0"/>
              </a:rPr>
              <a:t>Look at the bead string.</a:t>
            </a: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800" dirty="0">
                <a:solidFill>
                  <a:schemeClr val="tx1"/>
                </a:solidFill>
                <a:latin typeface="SassoonCRInfantMedium" panose="02000603020000020003" pitchFamily="2" charset="0"/>
              </a:rPr>
              <a:t>How many is one more? </a:t>
            </a:r>
            <a:r>
              <a:rPr lang="en-GB" sz="28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18</a:t>
            </a:r>
          </a:p>
          <a:p>
            <a:pPr algn="ctr"/>
            <a:r>
              <a:rPr lang="en-GB" sz="2800" dirty="0">
                <a:solidFill>
                  <a:schemeClr val="tx1"/>
                </a:solidFill>
                <a:latin typeface="SassoonCRInfantMedium" panose="02000603020000020003" pitchFamily="2" charset="0"/>
              </a:rPr>
              <a:t>How many is one less? </a:t>
            </a:r>
            <a:r>
              <a:rPr lang="en-GB" sz="28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16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02AFA9C7-6F1C-4D8E-904F-B39AE04E65CC}"/>
              </a:ext>
            </a:extLst>
          </p:cNvPr>
          <p:cNvGrpSpPr/>
          <p:nvPr/>
        </p:nvGrpSpPr>
        <p:grpSpPr>
          <a:xfrm>
            <a:off x="1533849" y="1799764"/>
            <a:ext cx="6076303" cy="2367653"/>
            <a:chOff x="434820" y="7423394"/>
            <a:chExt cx="2576945" cy="1004115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7FF6DC7D-A687-4117-B6A4-3D134E039B78}"/>
                </a:ext>
              </a:extLst>
            </p:cNvPr>
            <p:cNvGrpSpPr/>
            <p:nvPr/>
          </p:nvGrpSpPr>
          <p:grpSpPr>
            <a:xfrm>
              <a:off x="434820" y="7423394"/>
              <a:ext cx="2576945" cy="1004115"/>
              <a:chOff x="434820" y="7468152"/>
              <a:chExt cx="2576945" cy="1004115"/>
            </a:xfrm>
          </p:grpSpPr>
          <p:sp>
            <p:nvSpPr>
              <p:cNvPr id="13" name="Freeform 14">
                <a:extLst>
                  <a:ext uri="{FF2B5EF4-FFF2-40B4-BE49-F238E27FC236}">
                    <a16:creationId xmlns:a16="http://schemas.microsoft.com/office/drawing/2014/main" id="{B3D37CEE-D4C4-47D9-8EAD-E9849FF63452}"/>
                  </a:ext>
                </a:extLst>
              </p:cNvPr>
              <p:cNvSpPr/>
              <p:nvPr/>
            </p:nvSpPr>
            <p:spPr>
              <a:xfrm>
                <a:off x="434820" y="7527705"/>
                <a:ext cx="2576945" cy="885825"/>
              </a:xfrm>
              <a:custGeom>
                <a:avLst/>
                <a:gdLst>
                  <a:gd name="connsiteX0" fmla="*/ 0 w 2576945"/>
                  <a:gd name="connsiteY0" fmla="*/ 631557 h 885825"/>
                  <a:gd name="connsiteX1" fmla="*/ 179043 w 2576945"/>
                  <a:gd name="connsiteY1" fmla="*/ 759445 h 885825"/>
                  <a:gd name="connsiteX2" fmla="*/ 434819 w 2576945"/>
                  <a:gd name="connsiteY2" fmla="*/ 68849 h 885825"/>
                  <a:gd name="connsiteX3" fmla="*/ 920794 w 2576945"/>
                  <a:gd name="connsiteY3" fmla="*/ 113610 h 885825"/>
                  <a:gd name="connsiteX4" fmla="*/ 1087049 w 2576945"/>
                  <a:gd name="connsiteY4" fmla="*/ 855361 h 885825"/>
                  <a:gd name="connsiteX5" fmla="*/ 1739278 w 2576945"/>
                  <a:gd name="connsiteY5" fmla="*/ 676317 h 885825"/>
                  <a:gd name="connsiteX6" fmla="*/ 2052604 w 2576945"/>
                  <a:gd name="connsiteY6" fmla="*/ 62454 h 885825"/>
                  <a:gd name="connsiteX7" fmla="*/ 2576945 w 2576945"/>
                  <a:gd name="connsiteY7" fmla="*/ 407752 h 885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576945" h="885825">
                    <a:moveTo>
                      <a:pt x="0" y="631557"/>
                    </a:moveTo>
                    <a:cubicBezTo>
                      <a:pt x="53286" y="742393"/>
                      <a:pt x="106573" y="853230"/>
                      <a:pt x="179043" y="759445"/>
                    </a:cubicBezTo>
                    <a:cubicBezTo>
                      <a:pt x="251513" y="665660"/>
                      <a:pt x="311194" y="176488"/>
                      <a:pt x="434819" y="68849"/>
                    </a:cubicBezTo>
                    <a:cubicBezTo>
                      <a:pt x="558444" y="-38790"/>
                      <a:pt x="812089" y="-17475"/>
                      <a:pt x="920794" y="113610"/>
                    </a:cubicBezTo>
                    <a:cubicBezTo>
                      <a:pt x="1029499" y="244695"/>
                      <a:pt x="950635" y="761577"/>
                      <a:pt x="1087049" y="855361"/>
                    </a:cubicBezTo>
                    <a:cubicBezTo>
                      <a:pt x="1223463" y="949145"/>
                      <a:pt x="1578352" y="808468"/>
                      <a:pt x="1739278" y="676317"/>
                    </a:cubicBezTo>
                    <a:cubicBezTo>
                      <a:pt x="1900204" y="544166"/>
                      <a:pt x="1912993" y="107215"/>
                      <a:pt x="2052604" y="62454"/>
                    </a:cubicBezTo>
                    <a:cubicBezTo>
                      <a:pt x="2192215" y="17693"/>
                      <a:pt x="2384580" y="212722"/>
                      <a:pt x="2576945" y="407752"/>
                    </a:cubicBezTo>
                  </a:path>
                </a:pathLst>
              </a:custGeom>
              <a:noFill/>
              <a:ln w="19050">
                <a:solidFill>
                  <a:schemeClr val="bg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id="{09A90B16-3FFB-416E-AFB3-B357976521E4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574267" y="8040615"/>
                <a:ext cx="180000" cy="1800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" name="Oval 14">
                <a:extLst>
                  <a:ext uri="{FF2B5EF4-FFF2-40B4-BE49-F238E27FC236}">
                    <a16:creationId xmlns:a16="http://schemas.microsoft.com/office/drawing/2014/main" id="{B39B10E4-ED09-45E8-B37B-BF9496DC6B6D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630323" y="7826462"/>
                <a:ext cx="180000" cy="180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0" name="Oval 19">
                <a:extLst>
                  <a:ext uri="{FF2B5EF4-FFF2-40B4-BE49-F238E27FC236}">
                    <a16:creationId xmlns:a16="http://schemas.microsoft.com/office/drawing/2014/main" id="{5B89D91A-E235-4A87-B73A-0C6F5314ACC3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720352" y="7620055"/>
                <a:ext cx="180000" cy="1800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" name="Oval 20">
                <a:extLst>
                  <a:ext uri="{FF2B5EF4-FFF2-40B4-BE49-F238E27FC236}">
                    <a16:creationId xmlns:a16="http://schemas.microsoft.com/office/drawing/2014/main" id="{2A04E283-7865-433D-82F5-2BDF2F4DCF64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877144" y="7468968"/>
                <a:ext cx="180000" cy="180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2" name="Oval 21">
                <a:extLst>
                  <a:ext uri="{FF2B5EF4-FFF2-40B4-BE49-F238E27FC236}">
                    <a16:creationId xmlns:a16="http://schemas.microsoft.com/office/drawing/2014/main" id="{D38E1871-4830-4959-8C4B-CC963E100CF5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108052" y="7468152"/>
                <a:ext cx="180000" cy="1800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3" name="Oval 22">
                <a:extLst>
                  <a:ext uri="{FF2B5EF4-FFF2-40B4-BE49-F238E27FC236}">
                    <a16:creationId xmlns:a16="http://schemas.microsoft.com/office/drawing/2014/main" id="{A32559F8-113F-4C70-9ECD-F13D2CB045FB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288133" y="7620055"/>
                <a:ext cx="180000" cy="180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4" name="Oval 23">
                <a:extLst>
                  <a:ext uri="{FF2B5EF4-FFF2-40B4-BE49-F238E27FC236}">
                    <a16:creationId xmlns:a16="http://schemas.microsoft.com/office/drawing/2014/main" id="{E8773DBF-C7E9-4C45-91C8-21830200DA9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329520" y="7826583"/>
                <a:ext cx="180000" cy="1800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5" name="Oval 24">
                <a:extLst>
                  <a:ext uri="{FF2B5EF4-FFF2-40B4-BE49-F238E27FC236}">
                    <a16:creationId xmlns:a16="http://schemas.microsoft.com/office/drawing/2014/main" id="{1A8F2043-DD9E-4F57-A935-3D36FBFECE3B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357700" y="8061488"/>
                <a:ext cx="180000" cy="180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6" name="Oval 25">
                <a:extLst>
                  <a:ext uri="{FF2B5EF4-FFF2-40B4-BE49-F238E27FC236}">
                    <a16:creationId xmlns:a16="http://schemas.microsoft.com/office/drawing/2014/main" id="{7114A945-A6D3-4F25-B6E7-EC08FA0ABB36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439953" y="8281164"/>
                <a:ext cx="180000" cy="1800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7" name="Oval 26">
                <a:extLst>
                  <a:ext uri="{FF2B5EF4-FFF2-40B4-BE49-F238E27FC236}">
                    <a16:creationId xmlns:a16="http://schemas.microsoft.com/office/drawing/2014/main" id="{26BD5441-234C-4461-8672-F8EEE1FE1ECC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90401" y="8292267"/>
                <a:ext cx="180000" cy="180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8" name="Oval 27">
                <a:extLst>
                  <a:ext uri="{FF2B5EF4-FFF2-40B4-BE49-F238E27FC236}">
                    <a16:creationId xmlns:a16="http://schemas.microsoft.com/office/drawing/2014/main" id="{D7AC0D78-8CD1-4B39-99A4-377A0BA070BD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933814" y="8207809"/>
                <a:ext cx="180000" cy="1800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9" name="Oval 28">
                <a:extLst>
                  <a:ext uri="{FF2B5EF4-FFF2-40B4-BE49-F238E27FC236}">
                    <a16:creationId xmlns:a16="http://schemas.microsoft.com/office/drawing/2014/main" id="{14569EFC-4590-4D12-ACDF-10D3F4C1B8CD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141133" y="8063418"/>
                <a:ext cx="180000" cy="180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0" name="Oval 29">
                <a:extLst>
                  <a:ext uri="{FF2B5EF4-FFF2-40B4-BE49-F238E27FC236}">
                    <a16:creationId xmlns:a16="http://schemas.microsoft.com/office/drawing/2014/main" id="{1717A8A7-33D5-46E6-9191-1997C98FD262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232315" y="7824681"/>
                <a:ext cx="180000" cy="1800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1" name="Oval 30">
                <a:extLst>
                  <a:ext uri="{FF2B5EF4-FFF2-40B4-BE49-F238E27FC236}">
                    <a16:creationId xmlns:a16="http://schemas.microsoft.com/office/drawing/2014/main" id="{6690F7B9-D9B6-4AC1-9263-B8FEA87FCE7E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326819" y="7586809"/>
                <a:ext cx="180000" cy="180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CC1BB822-7534-4DE1-B957-EE7359A1653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514112" y="7461589"/>
              <a:ext cx="180000" cy="18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C2A90E39-EFFA-4572-A75E-F6748BBB971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862309" y="7735485"/>
              <a:ext cx="148760" cy="14876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0BA4946E-E0BA-4DFC-9DB7-6AE52D7884B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695760" y="7588532"/>
              <a:ext cx="180000" cy="180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057487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Varied Fluency 5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Write one more and one less than this number.</a:t>
            </a:r>
            <a:endParaRPr lang="en-GB" sz="2400" u="sng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8C490305-E5F7-4EC3-871F-DEF1F73C88F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36313" y="1523999"/>
          <a:ext cx="7471374" cy="351006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02797">
                  <a:extLst>
                    <a:ext uri="{9D8B030D-6E8A-4147-A177-3AD203B41FA5}">
                      <a16:colId xmlns:a16="http://schemas.microsoft.com/office/drawing/2014/main" val="396759370"/>
                    </a:ext>
                  </a:extLst>
                </a:gridCol>
                <a:gridCol w="2968577">
                  <a:extLst>
                    <a:ext uri="{9D8B030D-6E8A-4147-A177-3AD203B41FA5}">
                      <a16:colId xmlns:a16="http://schemas.microsoft.com/office/drawing/2014/main" val="3542848659"/>
                    </a:ext>
                  </a:extLst>
                </a:gridCol>
              </a:tblGrid>
              <a:tr h="774063">
                <a:tc>
                  <a:txBody>
                    <a:bodyPr/>
                    <a:lstStyle/>
                    <a:p>
                      <a:pPr algn="ctr"/>
                      <a:r>
                        <a:rPr lang="en-US" sz="3500" dirty="0">
                          <a:latin typeface="SassoonCRInfantMedium" panose="02000603020000020003" pitchFamily="2" charset="77"/>
                        </a:rPr>
                        <a:t>Tens</a:t>
                      </a:r>
                    </a:p>
                  </a:txBody>
                  <a:tcPr marL="232219" marR="232219" marT="116110" marB="11611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500" dirty="0">
                          <a:latin typeface="SassoonCRInfantMedium" panose="02000603020000020003" pitchFamily="2" charset="77"/>
                        </a:rPr>
                        <a:t>Ones</a:t>
                      </a:r>
                    </a:p>
                  </a:txBody>
                  <a:tcPr marL="232219" marR="232219" marT="116110" marB="11611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609272"/>
                  </a:ext>
                </a:extLst>
              </a:tr>
              <a:tr h="2736000">
                <a:tc>
                  <a:txBody>
                    <a:bodyPr/>
                    <a:lstStyle/>
                    <a:p>
                      <a:pPr algn="ctr"/>
                      <a:endParaRPr lang="en-US" sz="4600" dirty="0"/>
                    </a:p>
                  </a:txBody>
                  <a:tcPr marL="232219" marR="232219" marT="116110" marB="1161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4600" dirty="0"/>
                    </a:p>
                  </a:txBody>
                  <a:tcPr marL="232219" marR="232219" marT="116110" marB="1161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0009976"/>
                  </a:ext>
                </a:extLst>
              </a:tr>
            </a:tbl>
          </a:graphicData>
        </a:graphic>
      </p:graphicFrame>
      <p:sp>
        <p:nvSpPr>
          <p:cNvPr id="2" name="Oval 1">
            <a:extLst>
              <a:ext uri="{FF2B5EF4-FFF2-40B4-BE49-F238E27FC236}">
                <a16:creationId xmlns:a16="http://schemas.microsoft.com/office/drawing/2014/main" id="{E10B51CF-7C44-46B8-9075-45B40D1D1DDB}"/>
              </a:ext>
            </a:extLst>
          </p:cNvPr>
          <p:cNvSpPr/>
          <p:nvPr/>
        </p:nvSpPr>
        <p:spPr>
          <a:xfrm>
            <a:off x="979055" y="2413947"/>
            <a:ext cx="914400" cy="91440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3500" dirty="0">
                <a:solidFill>
                  <a:schemeClr val="tx1"/>
                </a:solidFill>
                <a:latin typeface="SassoonCRInfantMedium" panose="02000603020000020003" pitchFamily="2" charset="0"/>
              </a:rPr>
              <a:t>10</a:t>
            </a:r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2F5BA038-7302-4285-A6F0-47C4BF31BD6E}"/>
              </a:ext>
            </a:extLst>
          </p:cNvPr>
          <p:cNvSpPr/>
          <p:nvPr/>
        </p:nvSpPr>
        <p:spPr>
          <a:xfrm>
            <a:off x="1997264" y="2413947"/>
            <a:ext cx="914400" cy="91440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3500" dirty="0">
                <a:solidFill>
                  <a:schemeClr val="tx1"/>
                </a:solidFill>
                <a:latin typeface="SassoonCRInfantMedium" panose="02000603020000020003" pitchFamily="2" charset="0"/>
              </a:rPr>
              <a:t>10</a:t>
            </a: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A1E1CA4C-6B7D-4B3C-9333-18665E6BA4E6}"/>
              </a:ext>
            </a:extLst>
          </p:cNvPr>
          <p:cNvSpPr/>
          <p:nvPr/>
        </p:nvSpPr>
        <p:spPr>
          <a:xfrm>
            <a:off x="3015414" y="2408338"/>
            <a:ext cx="914400" cy="91440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3500" dirty="0">
                <a:solidFill>
                  <a:schemeClr val="tx1"/>
                </a:solidFill>
                <a:latin typeface="SassoonCRInfantMedium" panose="02000603020000020003" pitchFamily="2" charset="0"/>
              </a:rPr>
              <a:t>10</a:t>
            </a: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79251F05-2E48-44E8-BDA4-2C1BE3461B21}"/>
              </a:ext>
            </a:extLst>
          </p:cNvPr>
          <p:cNvSpPr/>
          <p:nvPr/>
        </p:nvSpPr>
        <p:spPr>
          <a:xfrm>
            <a:off x="4033564" y="2411965"/>
            <a:ext cx="914400" cy="91440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3500" dirty="0">
                <a:solidFill>
                  <a:schemeClr val="tx1"/>
                </a:solidFill>
                <a:latin typeface="SassoonCRInfantMedium" panose="02000603020000020003" pitchFamily="2" charset="0"/>
              </a:rPr>
              <a:t>10</a:t>
            </a:r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1973B9DD-DAD2-4A16-B9F1-67979591185A}"/>
              </a:ext>
            </a:extLst>
          </p:cNvPr>
          <p:cNvSpPr/>
          <p:nvPr/>
        </p:nvSpPr>
        <p:spPr>
          <a:xfrm>
            <a:off x="5727864" y="2408338"/>
            <a:ext cx="684000" cy="684000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3500" dirty="0">
                <a:solidFill>
                  <a:schemeClr val="tx1"/>
                </a:solidFill>
                <a:latin typeface="SassoonCRInfantMedium" panose="02000603020000020003" pitchFamily="2" charset="0"/>
              </a:rPr>
              <a:t>1</a:t>
            </a:r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157DC974-142E-42F7-8541-3D12DDAE4843}"/>
              </a:ext>
            </a:extLst>
          </p:cNvPr>
          <p:cNvSpPr/>
          <p:nvPr/>
        </p:nvSpPr>
        <p:spPr>
          <a:xfrm>
            <a:off x="6504716" y="2406494"/>
            <a:ext cx="684000" cy="684000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3500" dirty="0">
                <a:solidFill>
                  <a:schemeClr val="tx1"/>
                </a:solidFill>
                <a:latin typeface="SassoonCRInfantMedium" panose="02000603020000020003" pitchFamily="2" charset="0"/>
              </a:rPr>
              <a:t>1</a:t>
            </a:r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90442901-2EBA-40CD-9E8C-942AB851C3D7}"/>
              </a:ext>
            </a:extLst>
          </p:cNvPr>
          <p:cNvSpPr/>
          <p:nvPr/>
        </p:nvSpPr>
        <p:spPr>
          <a:xfrm>
            <a:off x="7296157" y="2406494"/>
            <a:ext cx="684000" cy="684000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3500" dirty="0">
                <a:solidFill>
                  <a:schemeClr val="tx1"/>
                </a:solidFill>
                <a:latin typeface="SassoonCRInfantMedium" panose="02000603020000020003" pitchFamily="2" charset="0"/>
              </a:rPr>
              <a:t>1</a:t>
            </a:r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71A0CA5C-CD43-49F8-B032-E3CAD38EE57E}"/>
              </a:ext>
            </a:extLst>
          </p:cNvPr>
          <p:cNvSpPr/>
          <p:nvPr/>
        </p:nvSpPr>
        <p:spPr>
          <a:xfrm>
            <a:off x="5727864" y="3216520"/>
            <a:ext cx="684000" cy="684000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3500" dirty="0">
                <a:solidFill>
                  <a:schemeClr val="tx1"/>
                </a:solidFill>
                <a:latin typeface="SassoonCRInfantMedium" panose="02000603020000020003" pitchFamily="2" charset="0"/>
              </a:rPr>
              <a:t>1</a:t>
            </a:r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17A0634B-75D6-4ADD-843C-E1D52274C0F9}"/>
              </a:ext>
            </a:extLst>
          </p:cNvPr>
          <p:cNvSpPr/>
          <p:nvPr/>
        </p:nvSpPr>
        <p:spPr>
          <a:xfrm>
            <a:off x="6504716" y="3214676"/>
            <a:ext cx="684000" cy="684000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3500" dirty="0">
                <a:solidFill>
                  <a:schemeClr val="tx1"/>
                </a:solidFill>
                <a:latin typeface="SassoonCRInfantMedium" panose="02000603020000020003" pitchFamily="2" charset="0"/>
              </a:rPr>
              <a:t>1</a:t>
            </a:r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FA64E7A7-83A0-4BEE-B43D-9ACE777DF795}"/>
              </a:ext>
            </a:extLst>
          </p:cNvPr>
          <p:cNvSpPr/>
          <p:nvPr/>
        </p:nvSpPr>
        <p:spPr>
          <a:xfrm>
            <a:off x="7296157" y="3214676"/>
            <a:ext cx="684000" cy="684000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3500" dirty="0">
                <a:solidFill>
                  <a:schemeClr val="tx1"/>
                </a:solidFill>
                <a:latin typeface="SassoonCRInfantMedium" panose="02000603020000020003" pitchFamily="2" charset="0"/>
              </a:rPr>
              <a:t>1</a:t>
            </a:r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DEE5ADCA-4CF8-4DD1-A95E-97EE7F75E849}"/>
              </a:ext>
            </a:extLst>
          </p:cNvPr>
          <p:cNvSpPr/>
          <p:nvPr/>
        </p:nvSpPr>
        <p:spPr>
          <a:xfrm>
            <a:off x="5727864" y="4024702"/>
            <a:ext cx="684000" cy="684000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3500" dirty="0">
                <a:solidFill>
                  <a:schemeClr val="tx1"/>
                </a:solidFill>
                <a:latin typeface="SassoonCRInfantMedium" panose="02000603020000020003" pitchFamily="2" charset="0"/>
              </a:rPr>
              <a:t>1</a:t>
            </a:r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3277427D-5B8E-4D28-BAB6-D19514547051}"/>
              </a:ext>
            </a:extLst>
          </p:cNvPr>
          <p:cNvSpPr/>
          <p:nvPr/>
        </p:nvSpPr>
        <p:spPr>
          <a:xfrm>
            <a:off x="6504716" y="4022858"/>
            <a:ext cx="684000" cy="684000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3500" dirty="0">
                <a:solidFill>
                  <a:schemeClr val="tx1"/>
                </a:solidFill>
                <a:latin typeface="SassoonCRInfantMedium" panose="02000603020000020003" pitchFamily="2" charset="0"/>
              </a:rPr>
              <a:t>1</a:t>
            </a:r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7376684D-B127-42CD-8E2C-B066AC8AE5D6}"/>
              </a:ext>
            </a:extLst>
          </p:cNvPr>
          <p:cNvSpPr/>
          <p:nvPr/>
        </p:nvSpPr>
        <p:spPr>
          <a:xfrm>
            <a:off x="7296157" y="4022858"/>
            <a:ext cx="684000" cy="684000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3500" dirty="0">
                <a:solidFill>
                  <a:schemeClr val="tx1"/>
                </a:solidFill>
                <a:latin typeface="SassoonCRInfantMedium" panose="02000603020000020003" pitchFamily="2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632271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Varied Fluency 5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Write one more and one less than this number.</a:t>
            </a:r>
          </a:p>
          <a:p>
            <a:pPr algn="ctr"/>
            <a:endParaRPr lang="en-GB" sz="2400" u="sng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u="sng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u="sng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u="sng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u="sng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u="sng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u="sng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u="sng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u="sng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u="sng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u="sng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One more is 50.</a:t>
            </a:r>
          </a:p>
          <a:p>
            <a:pPr algn="ctr"/>
            <a:r>
              <a:rPr lang="en-GB" sz="24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One less is 48.</a:t>
            </a:r>
          </a:p>
          <a:p>
            <a:pPr algn="ctr"/>
            <a:endParaRPr lang="en-GB" sz="2400" u="sng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8C490305-E5F7-4EC3-871F-DEF1F73C88F5}"/>
              </a:ext>
            </a:extLst>
          </p:cNvPr>
          <p:cNvGraphicFramePr>
            <a:graphicFrameLocks noGrp="1"/>
          </p:cNvGraphicFramePr>
          <p:nvPr/>
        </p:nvGraphicFramePr>
        <p:xfrm>
          <a:off x="836313" y="1523999"/>
          <a:ext cx="7471374" cy="351006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02797">
                  <a:extLst>
                    <a:ext uri="{9D8B030D-6E8A-4147-A177-3AD203B41FA5}">
                      <a16:colId xmlns:a16="http://schemas.microsoft.com/office/drawing/2014/main" val="396759370"/>
                    </a:ext>
                  </a:extLst>
                </a:gridCol>
                <a:gridCol w="2968577">
                  <a:extLst>
                    <a:ext uri="{9D8B030D-6E8A-4147-A177-3AD203B41FA5}">
                      <a16:colId xmlns:a16="http://schemas.microsoft.com/office/drawing/2014/main" val="3542848659"/>
                    </a:ext>
                  </a:extLst>
                </a:gridCol>
              </a:tblGrid>
              <a:tr h="774063">
                <a:tc>
                  <a:txBody>
                    <a:bodyPr/>
                    <a:lstStyle/>
                    <a:p>
                      <a:pPr algn="ctr"/>
                      <a:r>
                        <a:rPr lang="en-US" sz="3500" dirty="0">
                          <a:latin typeface="SassoonCRInfantMedium" panose="02000603020000020003" pitchFamily="2" charset="77"/>
                        </a:rPr>
                        <a:t>Tens</a:t>
                      </a:r>
                    </a:p>
                  </a:txBody>
                  <a:tcPr marL="232219" marR="232219" marT="116110" marB="11611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500" dirty="0">
                          <a:latin typeface="SassoonCRInfantMedium" panose="02000603020000020003" pitchFamily="2" charset="77"/>
                        </a:rPr>
                        <a:t>Ones</a:t>
                      </a:r>
                    </a:p>
                  </a:txBody>
                  <a:tcPr marL="232219" marR="232219" marT="116110" marB="11611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609272"/>
                  </a:ext>
                </a:extLst>
              </a:tr>
              <a:tr h="2736000">
                <a:tc>
                  <a:txBody>
                    <a:bodyPr/>
                    <a:lstStyle/>
                    <a:p>
                      <a:pPr algn="ctr"/>
                      <a:endParaRPr lang="en-US" sz="4600" dirty="0"/>
                    </a:p>
                  </a:txBody>
                  <a:tcPr marL="232219" marR="232219" marT="116110" marB="1161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4600" dirty="0"/>
                    </a:p>
                  </a:txBody>
                  <a:tcPr marL="232219" marR="232219" marT="116110" marB="1161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0009976"/>
                  </a:ext>
                </a:extLst>
              </a:tr>
            </a:tbl>
          </a:graphicData>
        </a:graphic>
      </p:graphicFrame>
      <p:sp>
        <p:nvSpPr>
          <p:cNvPr id="2" name="Oval 1">
            <a:extLst>
              <a:ext uri="{FF2B5EF4-FFF2-40B4-BE49-F238E27FC236}">
                <a16:creationId xmlns:a16="http://schemas.microsoft.com/office/drawing/2014/main" id="{E10B51CF-7C44-46B8-9075-45B40D1D1DDB}"/>
              </a:ext>
            </a:extLst>
          </p:cNvPr>
          <p:cNvSpPr/>
          <p:nvPr/>
        </p:nvSpPr>
        <p:spPr>
          <a:xfrm>
            <a:off x="979055" y="2413947"/>
            <a:ext cx="914400" cy="91440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3500" dirty="0">
                <a:solidFill>
                  <a:schemeClr val="tx1"/>
                </a:solidFill>
                <a:latin typeface="SassoonCRInfantMedium" panose="02000603020000020003" pitchFamily="2" charset="0"/>
              </a:rPr>
              <a:t>10</a:t>
            </a:r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2F5BA038-7302-4285-A6F0-47C4BF31BD6E}"/>
              </a:ext>
            </a:extLst>
          </p:cNvPr>
          <p:cNvSpPr/>
          <p:nvPr/>
        </p:nvSpPr>
        <p:spPr>
          <a:xfrm>
            <a:off x="1997264" y="2413947"/>
            <a:ext cx="914400" cy="91440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3500" dirty="0">
                <a:solidFill>
                  <a:schemeClr val="tx1"/>
                </a:solidFill>
                <a:latin typeface="SassoonCRInfantMedium" panose="02000603020000020003" pitchFamily="2" charset="0"/>
              </a:rPr>
              <a:t>10</a:t>
            </a: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A1E1CA4C-6B7D-4B3C-9333-18665E6BA4E6}"/>
              </a:ext>
            </a:extLst>
          </p:cNvPr>
          <p:cNvSpPr/>
          <p:nvPr/>
        </p:nvSpPr>
        <p:spPr>
          <a:xfrm>
            <a:off x="3015414" y="2408338"/>
            <a:ext cx="914400" cy="91440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3500" dirty="0">
                <a:solidFill>
                  <a:schemeClr val="tx1"/>
                </a:solidFill>
                <a:latin typeface="SassoonCRInfantMedium" panose="02000603020000020003" pitchFamily="2" charset="0"/>
              </a:rPr>
              <a:t>10</a:t>
            </a: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79251F05-2E48-44E8-BDA4-2C1BE3461B21}"/>
              </a:ext>
            </a:extLst>
          </p:cNvPr>
          <p:cNvSpPr/>
          <p:nvPr/>
        </p:nvSpPr>
        <p:spPr>
          <a:xfrm>
            <a:off x="4033564" y="2411965"/>
            <a:ext cx="914400" cy="91440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3500" dirty="0">
                <a:solidFill>
                  <a:schemeClr val="tx1"/>
                </a:solidFill>
                <a:latin typeface="SassoonCRInfantMedium" panose="02000603020000020003" pitchFamily="2" charset="0"/>
              </a:rPr>
              <a:t>10</a:t>
            </a:r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1973B9DD-DAD2-4A16-B9F1-67979591185A}"/>
              </a:ext>
            </a:extLst>
          </p:cNvPr>
          <p:cNvSpPr/>
          <p:nvPr/>
        </p:nvSpPr>
        <p:spPr>
          <a:xfrm>
            <a:off x="5727864" y="2408338"/>
            <a:ext cx="684000" cy="684000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3500" dirty="0">
                <a:solidFill>
                  <a:schemeClr val="tx1"/>
                </a:solidFill>
                <a:latin typeface="SassoonCRInfantMedium" panose="02000603020000020003" pitchFamily="2" charset="0"/>
              </a:rPr>
              <a:t>1</a:t>
            </a:r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157DC974-142E-42F7-8541-3D12DDAE4843}"/>
              </a:ext>
            </a:extLst>
          </p:cNvPr>
          <p:cNvSpPr/>
          <p:nvPr/>
        </p:nvSpPr>
        <p:spPr>
          <a:xfrm>
            <a:off x="6504716" y="2406494"/>
            <a:ext cx="684000" cy="684000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3500" dirty="0">
                <a:solidFill>
                  <a:schemeClr val="tx1"/>
                </a:solidFill>
                <a:latin typeface="SassoonCRInfantMedium" panose="02000603020000020003" pitchFamily="2" charset="0"/>
              </a:rPr>
              <a:t>1</a:t>
            </a:r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90442901-2EBA-40CD-9E8C-942AB851C3D7}"/>
              </a:ext>
            </a:extLst>
          </p:cNvPr>
          <p:cNvSpPr/>
          <p:nvPr/>
        </p:nvSpPr>
        <p:spPr>
          <a:xfrm>
            <a:off x="7296157" y="2406494"/>
            <a:ext cx="684000" cy="684000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3500" dirty="0">
                <a:solidFill>
                  <a:schemeClr val="tx1"/>
                </a:solidFill>
                <a:latin typeface="SassoonCRInfantMedium" panose="02000603020000020003" pitchFamily="2" charset="0"/>
              </a:rPr>
              <a:t>1</a:t>
            </a:r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71A0CA5C-CD43-49F8-B032-E3CAD38EE57E}"/>
              </a:ext>
            </a:extLst>
          </p:cNvPr>
          <p:cNvSpPr/>
          <p:nvPr/>
        </p:nvSpPr>
        <p:spPr>
          <a:xfrm>
            <a:off x="5727864" y="3216520"/>
            <a:ext cx="684000" cy="684000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3500" dirty="0">
                <a:solidFill>
                  <a:schemeClr val="tx1"/>
                </a:solidFill>
                <a:latin typeface="SassoonCRInfantMedium" panose="02000603020000020003" pitchFamily="2" charset="0"/>
              </a:rPr>
              <a:t>1</a:t>
            </a:r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17A0634B-75D6-4ADD-843C-E1D52274C0F9}"/>
              </a:ext>
            </a:extLst>
          </p:cNvPr>
          <p:cNvSpPr/>
          <p:nvPr/>
        </p:nvSpPr>
        <p:spPr>
          <a:xfrm>
            <a:off x="6504716" y="3214676"/>
            <a:ext cx="684000" cy="684000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3500" dirty="0">
                <a:solidFill>
                  <a:schemeClr val="tx1"/>
                </a:solidFill>
                <a:latin typeface="SassoonCRInfantMedium" panose="02000603020000020003" pitchFamily="2" charset="0"/>
              </a:rPr>
              <a:t>1</a:t>
            </a:r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FA64E7A7-83A0-4BEE-B43D-9ACE777DF795}"/>
              </a:ext>
            </a:extLst>
          </p:cNvPr>
          <p:cNvSpPr/>
          <p:nvPr/>
        </p:nvSpPr>
        <p:spPr>
          <a:xfrm>
            <a:off x="7296157" y="3214676"/>
            <a:ext cx="684000" cy="684000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3500" dirty="0">
                <a:solidFill>
                  <a:schemeClr val="tx1"/>
                </a:solidFill>
                <a:latin typeface="SassoonCRInfantMedium" panose="02000603020000020003" pitchFamily="2" charset="0"/>
              </a:rPr>
              <a:t>1</a:t>
            </a:r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DEE5ADCA-4CF8-4DD1-A95E-97EE7F75E849}"/>
              </a:ext>
            </a:extLst>
          </p:cNvPr>
          <p:cNvSpPr/>
          <p:nvPr/>
        </p:nvSpPr>
        <p:spPr>
          <a:xfrm>
            <a:off x="5727864" y="4024702"/>
            <a:ext cx="684000" cy="684000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3500" dirty="0">
                <a:solidFill>
                  <a:schemeClr val="tx1"/>
                </a:solidFill>
                <a:latin typeface="SassoonCRInfantMedium" panose="02000603020000020003" pitchFamily="2" charset="0"/>
              </a:rPr>
              <a:t>1</a:t>
            </a:r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3277427D-5B8E-4D28-BAB6-D19514547051}"/>
              </a:ext>
            </a:extLst>
          </p:cNvPr>
          <p:cNvSpPr/>
          <p:nvPr/>
        </p:nvSpPr>
        <p:spPr>
          <a:xfrm>
            <a:off x="6504716" y="4022858"/>
            <a:ext cx="684000" cy="684000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3500" dirty="0">
                <a:solidFill>
                  <a:schemeClr val="tx1"/>
                </a:solidFill>
                <a:latin typeface="SassoonCRInfantMedium" panose="02000603020000020003" pitchFamily="2" charset="0"/>
              </a:rPr>
              <a:t>1</a:t>
            </a:r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7376684D-B127-42CD-8E2C-B066AC8AE5D6}"/>
              </a:ext>
            </a:extLst>
          </p:cNvPr>
          <p:cNvSpPr/>
          <p:nvPr/>
        </p:nvSpPr>
        <p:spPr>
          <a:xfrm>
            <a:off x="7296157" y="4022858"/>
            <a:ext cx="684000" cy="684000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3500" dirty="0">
                <a:solidFill>
                  <a:schemeClr val="tx1"/>
                </a:solidFill>
                <a:latin typeface="SassoonCRInfantMedium" panose="02000603020000020003" pitchFamily="2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4198761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Varied Fluency 6</a:t>
            </a:r>
          </a:p>
          <a:p>
            <a:pPr algn="ctr"/>
            <a:endParaRPr lang="en-GB" sz="2000" dirty="0"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Complete the number line.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773F968-07BA-4AAB-8ADF-00A3C91B0DA8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259151" y="2197307"/>
          <a:ext cx="6632740" cy="829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8185">
                  <a:extLst>
                    <a:ext uri="{9D8B030D-6E8A-4147-A177-3AD203B41FA5}">
                      <a16:colId xmlns:a16="http://schemas.microsoft.com/office/drawing/2014/main" val="3849830634"/>
                    </a:ext>
                  </a:extLst>
                </a:gridCol>
                <a:gridCol w="1658185">
                  <a:extLst>
                    <a:ext uri="{9D8B030D-6E8A-4147-A177-3AD203B41FA5}">
                      <a16:colId xmlns:a16="http://schemas.microsoft.com/office/drawing/2014/main" val="29323337"/>
                    </a:ext>
                  </a:extLst>
                </a:gridCol>
                <a:gridCol w="1658185">
                  <a:extLst>
                    <a:ext uri="{9D8B030D-6E8A-4147-A177-3AD203B41FA5}">
                      <a16:colId xmlns:a16="http://schemas.microsoft.com/office/drawing/2014/main" val="781238825"/>
                    </a:ext>
                  </a:extLst>
                </a:gridCol>
                <a:gridCol w="1658185">
                  <a:extLst>
                    <a:ext uri="{9D8B030D-6E8A-4147-A177-3AD203B41FA5}">
                      <a16:colId xmlns:a16="http://schemas.microsoft.com/office/drawing/2014/main" val="1519364999"/>
                    </a:ext>
                  </a:extLst>
                </a:gridCol>
              </a:tblGrid>
              <a:tr h="829960">
                <a:tc>
                  <a:txBody>
                    <a:bodyPr/>
                    <a:lstStyle/>
                    <a:p>
                      <a:pPr algn="ctr"/>
                      <a:endParaRPr lang="en-US" sz="3600" dirty="0">
                        <a:solidFill>
                          <a:srgbClr val="FF0000"/>
                        </a:solidFill>
                        <a:latin typeface="SassoonCRInfantMedium" panose="02000603020000020003" pitchFamily="2" charset="7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3600" dirty="0">
                        <a:solidFill>
                          <a:srgbClr val="FF0000"/>
                        </a:solidFill>
                        <a:latin typeface="SassoonCRInfantMedium" panose="02000603020000020003" pitchFamily="2" charset="7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3600" dirty="0">
                        <a:solidFill>
                          <a:srgbClr val="FF0000"/>
                        </a:solidFill>
                        <a:latin typeface="SassoonCRInfantMedium" panose="02000603020000020003" pitchFamily="2" charset="7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>
                          <a:latin typeface="SassoonCRInfantMedium" panose="02000603020000020003" pitchFamily="2" charset="77"/>
                        </a:rPr>
                        <a:t>77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879222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48152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Varied Fluency 6</a:t>
            </a:r>
          </a:p>
          <a:p>
            <a:pPr algn="ctr"/>
            <a:endParaRPr lang="en-GB" sz="2000" dirty="0"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Complete the number line.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773F968-07BA-4AAB-8ADF-00A3C91B0DA8}"/>
              </a:ext>
            </a:extLst>
          </p:cNvPr>
          <p:cNvGraphicFramePr>
            <a:graphicFrameLocks noGrp="1"/>
          </p:cNvGraphicFramePr>
          <p:nvPr/>
        </p:nvGraphicFramePr>
        <p:xfrm>
          <a:off x="1259151" y="2197307"/>
          <a:ext cx="6632740" cy="829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8185">
                  <a:extLst>
                    <a:ext uri="{9D8B030D-6E8A-4147-A177-3AD203B41FA5}">
                      <a16:colId xmlns:a16="http://schemas.microsoft.com/office/drawing/2014/main" val="3849830634"/>
                    </a:ext>
                  </a:extLst>
                </a:gridCol>
                <a:gridCol w="1658185">
                  <a:extLst>
                    <a:ext uri="{9D8B030D-6E8A-4147-A177-3AD203B41FA5}">
                      <a16:colId xmlns:a16="http://schemas.microsoft.com/office/drawing/2014/main" val="29323337"/>
                    </a:ext>
                  </a:extLst>
                </a:gridCol>
                <a:gridCol w="1658185">
                  <a:extLst>
                    <a:ext uri="{9D8B030D-6E8A-4147-A177-3AD203B41FA5}">
                      <a16:colId xmlns:a16="http://schemas.microsoft.com/office/drawing/2014/main" val="781238825"/>
                    </a:ext>
                  </a:extLst>
                </a:gridCol>
                <a:gridCol w="1658185">
                  <a:extLst>
                    <a:ext uri="{9D8B030D-6E8A-4147-A177-3AD203B41FA5}">
                      <a16:colId xmlns:a16="http://schemas.microsoft.com/office/drawing/2014/main" val="1519364999"/>
                    </a:ext>
                  </a:extLst>
                </a:gridCol>
              </a:tblGrid>
              <a:tr h="829960">
                <a:tc>
                  <a:txBody>
                    <a:bodyPr/>
                    <a:lstStyle/>
                    <a:p>
                      <a:pPr algn="ctr"/>
                      <a:r>
                        <a:rPr lang="en-US" sz="3600" dirty="0">
                          <a:solidFill>
                            <a:srgbClr val="FF0000"/>
                          </a:solidFill>
                          <a:latin typeface="SassoonCRInfantMedium" panose="02000603020000020003" pitchFamily="2" charset="77"/>
                        </a:rPr>
                        <a:t>74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>
                          <a:solidFill>
                            <a:srgbClr val="FF0000"/>
                          </a:solidFill>
                          <a:latin typeface="SassoonCRInfantMedium" panose="02000603020000020003" pitchFamily="2" charset="77"/>
                        </a:rPr>
                        <a:t>75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>
                          <a:solidFill>
                            <a:srgbClr val="FF0000"/>
                          </a:solidFill>
                          <a:latin typeface="SassoonCRInfantMedium" panose="02000603020000020003" pitchFamily="2" charset="77"/>
                        </a:rPr>
                        <a:t>76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>
                          <a:latin typeface="SassoonCRInfantMedium" panose="02000603020000020003" pitchFamily="2" charset="77"/>
                        </a:rPr>
                        <a:t>77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879222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4267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38874BE-E289-4ACB-8305-CC416B2A6D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38" y="140134"/>
            <a:ext cx="8913124" cy="63221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Varied Fluency 7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Amy has 31 toys in her room. </a:t>
            </a: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She buys one more at the shop. </a:t>
            </a: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How many does she have now?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4192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FDEFB3D-4A73-4165-B626-856193401D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38" y="140134"/>
            <a:ext cx="8913124" cy="63221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Varied Fluency 7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Amy has 31 toys in her room. </a:t>
            </a: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She buys one more at the shop. </a:t>
            </a: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How many does she have now?</a:t>
            </a: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54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32</a:t>
            </a:r>
            <a:endParaRPr lang="en-GB" sz="28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1648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BD649B5-D843-44D2-A57B-2BDAE2D84B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20ABB194-BBF7-468E-A093-91A811633C7B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Problem Solving 1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800" dirty="0">
                <a:solidFill>
                  <a:schemeClr val="tx1"/>
                </a:solidFill>
                <a:latin typeface="SassoonCRInfantMedium" panose="02000603020000020003" pitchFamily="2" charset="0"/>
              </a:rPr>
              <a:t>Mickey is filling in the gaps on </a:t>
            </a:r>
          </a:p>
          <a:p>
            <a:pPr algn="ctr"/>
            <a:r>
              <a:rPr lang="en-GB" sz="2800" dirty="0">
                <a:solidFill>
                  <a:schemeClr val="tx1"/>
                </a:solidFill>
                <a:latin typeface="SassoonCRInfantMedium" panose="02000603020000020003" pitchFamily="2" charset="0"/>
              </a:rPr>
              <a:t>this number line.</a:t>
            </a: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800" dirty="0">
                <a:solidFill>
                  <a:schemeClr val="tx1"/>
                </a:solidFill>
                <a:latin typeface="SassoonCRInfantMedium" panose="02000603020000020003" pitchFamily="2" charset="0"/>
              </a:rPr>
              <a:t>How many answers can you find for the missing numbers?</a:t>
            </a:r>
          </a:p>
          <a:p>
            <a:pPr algn="ctr"/>
            <a:endParaRPr lang="en-GB" sz="28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1CA64D83-8DE1-4262-BE26-2FFEC80ECAD9}"/>
              </a:ext>
            </a:extLst>
          </p:cNvPr>
          <p:cNvGraphicFramePr>
            <a:graphicFrameLocks noGrp="1"/>
          </p:cNvGraphicFramePr>
          <p:nvPr/>
        </p:nvGraphicFramePr>
        <p:xfrm>
          <a:off x="2530934" y="1925338"/>
          <a:ext cx="4082132" cy="7226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0533">
                  <a:extLst>
                    <a:ext uri="{9D8B030D-6E8A-4147-A177-3AD203B41FA5}">
                      <a16:colId xmlns:a16="http://schemas.microsoft.com/office/drawing/2014/main" val="207792941"/>
                    </a:ext>
                  </a:extLst>
                </a:gridCol>
                <a:gridCol w="1020533">
                  <a:extLst>
                    <a:ext uri="{9D8B030D-6E8A-4147-A177-3AD203B41FA5}">
                      <a16:colId xmlns:a16="http://schemas.microsoft.com/office/drawing/2014/main" val="3969724052"/>
                    </a:ext>
                  </a:extLst>
                </a:gridCol>
                <a:gridCol w="1020533">
                  <a:extLst>
                    <a:ext uri="{9D8B030D-6E8A-4147-A177-3AD203B41FA5}">
                      <a16:colId xmlns:a16="http://schemas.microsoft.com/office/drawing/2014/main" val="4263261274"/>
                    </a:ext>
                  </a:extLst>
                </a:gridCol>
                <a:gridCol w="1020533">
                  <a:extLst>
                    <a:ext uri="{9D8B030D-6E8A-4147-A177-3AD203B41FA5}">
                      <a16:colId xmlns:a16="http://schemas.microsoft.com/office/drawing/2014/main" val="2753950401"/>
                    </a:ext>
                  </a:extLst>
                </a:gridCol>
              </a:tblGrid>
              <a:tr h="722663">
                <a:tc>
                  <a:txBody>
                    <a:bodyPr/>
                    <a:lstStyle/>
                    <a:p>
                      <a:pPr algn="ctr"/>
                      <a:endParaRPr lang="en-US" sz="28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rgbClr val="C642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8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C642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642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80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C642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642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8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C642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59158728"/>
                  </a:ext>
                </a:extLst>
              </a:tr>
            </a:tbl>
          </a:graphicData>
        </a:graphic>
      </p:graphicFrame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3BAAFEB4-C203-41BC-A642-5CB018552730}"/>
              </a:ext>
            </a:extLst>
          </p:cNvPr>
          <p:cNvCxnSpPr>
            <a:cxnSpLocks/>
          </p:cNvCxnSpPr>
          <p:nvPr/>
        </p:nvCxnSpPr>
        <p:spPr>
          <a:xfrm>
            <a:off x="2530934" y="2286669"/>
            <a:ext cx="4082132" cy="0"/>
          </a:xfrm>
          <a:prstGeom prst="line">
            <a:avLst/>
          </a:prstGeom>
          <a:ln w="38100">
            <a:solidFill>
              <a:srgbClr val="C642B6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C69617EA-EE42-4AED-977F-93C4686854F1}"/>
              </a:ext>
            </a:extLst>
          </p:cNvPr>
          <p:cNvSpPr txBox="1"/>
          <p:nvPr/>
        </p:nvSpPr>
        <p:spPr>
          <a:xfrm>
            <a:off x="3229678" y="2647600"/>
            <a:ext cx="684339" cy="40011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US" sz="2000" dirty="0">
                <a:latin typeface="SassoonCRInfantMedium" panose="02000603020000020003" pitchFamily="2" charset="77"/>
              </a:rPr>
              <a:t>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D4A8AB2-DF24-41BF-BBFE-99DDDDEE812F}"/>
              </a:ext>
            </a:extLst>
          </p:cNvPr>
          <p:cNvSpPr txBox="1"/>
          <p:nvPr/>
        </p:nvSpPr>
        <p:spPr>
          <a:xfrm>
            <a:off x="4237067" y="2645061"/>
            <a:ext cx="684339" cy="40011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US" sz="2000" dirty="0">
                <a:latin typeface="SassoonCRInfantMedium" panose="02000603020000020003" pitchFamily="2" charset="77"/>
              </a:rPr>
              <a:t>?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AF78950-119C-4916-9FFE-AE9AC4F31E2E}"/>
              </a:ext>
            </a:extLst>
          </p:cNvPr>
          <p:cNvSpPr txBox="1"/>
          <p:nvPr/>
        </p:nvSpPr>
        <p:spPr>
          <a:xfrm>
            <a:off x="5244456" y="2648760"/>
            <a:ext cx="684339" cy="40011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US" sz="2000" dirty="0">
                <a:latin typeface="SassoonCRInfantMedium" panose="02000603020000020003" pitchFamily="2" charset="77"/>
              </a:rPr>
              <a:t>?</a:t>
            </a:r>
          </a:p>
        </p:txBody>
      </p:sp>
      <p:sp>
        <p:nvSpPr>
          <p:cNvPr id="27" name="Rounded Rectangular Callout 1">
            <a:extLst>
              <a:ext uri="{FF2B5EF4-FFF2-40B4-BE49-F238E27FC236}">
                <a16:creationId xmlns:a16="http://schemas.microsoft.com/office/drawing/2014/main" id="{96B58A7F-AAFB-4060-A6B0-85EC73F7C613}"/>
              </a:ext>
            </a:extLst>
          </p:cNvPr>
          <p:cNvSpPr/>
          <p:nvPr/>
        </p:nvSpPr>
        <p:spPr>
          <a:xfrm>
            <a:off x="1824368" y="3375397"/>
            <a:ext cx="3588525" cy="1122586"/>
          </a:xfrm>
          <a:prstGeom prst="wedgeRoundRectCallout">
            <a:avLst>
              <a:gd name="adj1" fmla="val 62976"/>
              <a:gd name="adj2" fmla="val 9538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SassoonCRInfantMedium" panose="02000603020000020003" pitchFamily="2" charset="77"/>
              </a:rPr>
              <a:t>One of the numbers</a:t>
            </a:r>
          </a:p>
          <a:p>
            <a:pPr algn="ctr"/>
            <a:r>
              <a:rPr lang="en-US" sz="2400" dirty="0">
                <a:solidFill>
                  <a:schemeClr val="tx1"/>
                </a:solidFill>
                <a:latin typeface="SassoonCRInfantMedium" panose="02000603020000020003" pitchFamily="2" charset="77"/>
              </a:rPr>
              <a:t> is 13.</a:t>
            </a:r>
          </a:p>
        </p:txBody>
      </p:sp>
    </p:spTree>
    <p:extLst>
      <p:ext uri="{BB962C8B-B14F-4D97-AF65-F5344CB8AC3E}">
        <p14:creationId xmlns:p14="http://schemas.microsoft.com/office/powerpoint/2010/main" val="1071900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BD649B5-D843-44D2-A57B-2BDAE2D84B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20ABB194-BBF7-468E-A093-91A811633C7B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Problem Solving 1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800" dirty="0">
                <a:solidFill>
                  <a:schemeClr val="tx1"/>
                </a:solidFill>
                <a:latin typeface="SassoonCRInfantMedium" panose="02000603020000020003" pitchFamily="2" charset="0"/>
              </a:rPr>
              <a:t>Mickey is filling in the gaps on </a:t>
            </a:r>
          </a:p>
          <a:p>
            <a:pPr algn="ctr"/>
            <a:r>
              <a:rPr lang="en-GB" sz="2800" dirty="0">
                <a:solidFill>
                  <a:schemeClr val="tx1"/>
                </a:solidFill>
                <a:latin typeface="SassoonCRInfantMedium" panose="02000603020000020003" pitchFamily="2" charset="0"/>
              </a:rPr>
              <a:t>this number line.</a:t>
            </a: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800" dirty="0">
                <a:solidFill>
                  <a:schemeClr val="tx1"/>
                </a:solidFill>
                <a:latin typeface="SassoonCRInfantMedium" panose="02000603020000020003" pitchFamily="2" charset="0"/>
              </a:rPr>
              <a:t>How many answers can you find for the missing numbers?</a:t>
            </a:r>
          </a:p>
          <a:p>
            <a:pPr algn="ctr"/>
            <a:r>
              <a:rPr lang="en-GB" sz="28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13, 14, 15 or 12, 13, 14 or 11, 12, 13</a:t>
            </a: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1CA64D83-8DE1-4262-BE26-2FFEC80ECAD9}"/>
              </a:ext>
            </a:extLst>
          </p:cNvPr>
          <p:cNvGraphicFramePr>
            <a:graphicFrameLocks noGrp="1"/>
          </p:cNvGraphicFramePr>
          <p:nvPr/>
        </p:nvGraphicFramePr>
        <p:xfrm>
          <a:off x="2530934" y="1925338"/>
          <a:ext cx="4082132" cy="7226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0533">
                  <a:extLst>
                    <a:ext uri="{9D8B030D-6E8A-4147-A177-3AD203B41FA5}">
                      <a16:colId xmlns:a16="http://schemas.microsoft.com/office/drawing/2014/main" val="207792941"/>
                    </a:ext>
                  </a:extLst>
                </a:gridCol>
                <a:gridCol w="1020533">
                  <a:extLst>
                    <a:ext uri="{9D8B030D-6E8A-4147-A177-3AD203B41FA5}">
                      <a16:colId xmlns:a16="http://schemas.microsoft.com/office/drawing/2014/main" val="3969724052"/>
                    </a:ext>
                  </a:extLst>
                </a:gridCol>
                <a:gridCol w="1020533">
                  <a:extLst>
                    <a:ext uri="{9D8B030D-6E8A-4147-A177-3AD203B41FA5}">
                      <a16:colId xmlns:a16="http://schemas.microsoft.com/office/drawing/2014/main" val="4263261274"/>
                    </a:ext>
                  </a:extLst>
                </a:gridCol>
                <a:gridCol w="1020533">
                  <a:extLst>
                    <a:ext uri="{9D8B030D-6E8A-4147-A177-3AD203B41FA5}">
                      <a16:colId xmlns:a16="http://schemas.microsoft.com/office/drawing/2014/main" val="2753950401"/>
                    </a:ext>
                  </a:extLst>
                </a:gridCol>
              </a:tblGrid>
              <a:tr h="722663">
                <a:tc>
                  <a:txBody>
                    <a:bodyPr/>
                    <a:lstStyle/>
                    <a:p>
                      <a:pPr algn="ctr"/>
                      <a:endParaRPr lang="en-US" sz="28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rgbClr val="C642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8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C642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642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80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C642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642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8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C642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59158728"/>
                  </a:ext>
                </a:extLst>
              </a:tr>
            </a:tbl>
          </a:graphicData>
        </a:graphic>
      </p:graphicFrame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3BAAFEB4-C203-41BC-A642-5CB018552730}"/>
              </a:ext>
            </a:extLst>
          </p:cNvPr>
          <p:cNvCxnSpPr>
            <a:cxnSpLocks/>
          </p:cNvCxnSpPr>
          <p:nvPr/>
        </p:nvCxnSpPr>
        <p:spPr>
          <a:xfrm>
            <a:off x="2530934" y="2286669"/>
            <a:ext cx="4082132" cy="0"/>
          </a:xfrm>
          <a:prstGeom prst="line">
            <a:avLst/>
          </a:prstGeom>
          <a:ln w="38100">
            <a:solidFill>
              <a:srgbClr val="C642B6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C69617EA-EE42-4AED-977F-93C4686854F1}"/>
              </a:ext>
            </a:extLst>
          </p:cNvPr>
          <p:cNvSpPr txBox="1"/>
          <p:nvPr/>
        </p:nvSpPr>
        <p:spPr>
          <a:xfrm>
            <a:off x="3229678" y="2647600"/>
            <a:ext cx="684339" cy="40011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US" sz="2000" dirty="0">
                <a:latin typeface="SassoonCRInfantMedium" panose="02000603020000020003" pitchFamily="2" charset="77"/>
              </a:rPr>
              <a:t>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D4A8AB2-DF24-41BF-BBFE-99DDDDEE812F}"/>
              </a:ext>
            </a:extLst>
          </p:cNvPr>
          <p:cNvSpPr txBox="1"/>
          <p:nvPr/>
        </p:nvSpPr>
        <p:spPr>
          <a:xfrm>
            <a:off x="4237067" y="2645061"/>
            <a:ext cx="684339" cy="40011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US" sz="2000" dirty="0">
                <a:latin typeface="SassoonCRInfantMedium" panose="02000603020000020003" pitchFamily="2" charset="77"/>
              </a:rPr>
              <a:t>?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AF78950-119C-4916-9FFE-AE9AC4F31E2E}"/>
              </a:ext>
            </a:extLst>
          </p:cNvPr>
          <p:cNvSpPr txBox="1"/>
          <p:nvPr/>
        </p:nvSpPr>
        <p:spPr>
          <a:xfrm>
            <a:off x="5244456" y="2648760"/>
            <a:ext cx="684339" cy="40011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US" sz="2000" dirty="0">
                <a:latin typeface="SassoonCRInfantMedium" panose="02000603020000020003" pitchFamily="2" charset="77"/>
              </a:rPr>
              <a:t>?</a:t>
            </a:r>
          </a:p>
        </p:txBody>
      </p:sp>
      <p:sp>
        <p:nvSpPr>
          <p:cNvPr id="27" name="Rounded Rectangular Callout 1">
            <a:extLst>
              <a:ext uri="{FF2B5EF4-FFF2-40B4-BE49-F238E27FC236}">
                <a16:creationId xmlns:a16="http://schemas.microsoft.com/office/drawing/2014/main" id="{96B58A7F-AAFB-4060-A6B0-85EC73F7C613}"/>
              </a:ext>
            </a:extLst>
          </p:cNvPr>
          <p:cNvSpPr/>
          <p:nvPr/>
        </p:nvSpPr>
        <p:spPr>
          <a:xfrm>
            <a:off x="1824368" y="3375397"/>
            <a:ext cx="3588525" cy="1122586"/>
          </a:xfrm>
          <a:prstGeom prst="wedgeRoundRectCallout">
            <a:avLst>
              <a:gd name="adj1" fmla="val 62976"/>
              <a:gd name="adj2" fmla="val 9538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SassoonCRInfantMedium" panose="02000603020000020003" pitchFamily="2" charset="77"/>
              </a:rPr>
              <a:t>One of the numbers</a:t>
            </a:r>
          </a:p>
          <a:p>
            <a:pPr algn="ctr"/>
            <a:r>
              <a:rPr lang="en-US" sz="2400" dirty="0">
                <a:solidFill>
                  <a:schemeClr val="tx1"/>
                </a:solidFill>
                <a:latin typeface="SassoonCRInfantMedium" panose="02000603020000020003" pitchFamily="2" charset="77"/>
              </a:rPr>
              <a:t> is 13.</a:t>
            </a:r>
          </a:p>
        </p:txBody>
      </p:sp>
    </p:spTree>
    <p:extLst>
      <p:ext uri="{BB962C8B-B14F-4D97-AF65-F5344CB8AC3E}">
        <p14:creationId xmlns:p14="http://schemas.microsoft.com/office/powerpoint/2010/main" val="1991199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1E5213F-EFA8-4FDC-965D-2B6A37B085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28B534DA-76BE-4E0B-9CCC-D21C60665BDC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Reasoning 1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800" dirty="0" smtClean="0">
                <a:solidFill>
                  <a:schemeClr val="tx1"/>
                </a:solidFill>
                <a:latin typeface="SassoonCRInfantMedium" panose="02000603020000020003" pitchFamily="2" charset="0"/>
              </a:rPr>
              <a:t>Annie </a:t>
            </a:r>
            <a:r>
              <a:rPr lang="en-GB" sz="2800" dirty="0">
                <a:solidFill>
                  <a:schemeClr val="tx1"/>
                </a:solidFill>
                <a:latin typeface="SassoonCRInfantMedium" panose="02000603020000020003" pitchFamily="2" charset="0"/>
              </a:rPr>
              <a:t>is thinking of a number.</a:t>
            </a: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r>
              <a:rPr lang="en-GB" sz="2800" dirty="0">
                <a:solidFill>
                  <a:schemeClr val="tx1"/>
                </a:solidFill>
                <a:latin typeface="SassoonCRInfantMedium" panose="02000603020000020003" pitchFamily="2" charset="0"/>
              </a:rPr>
              <a:t>What is </a:t>
            </a:r>
            <a:r>
              <a:rPr lang="en-GB" sz="2800" dirty="0" smtClean="0">
                <a:solidFill>
                  <a:schemeClr val="tx1"/>
                </a:solidFill>
                <a:latin typeface="SassoonCRInfantMedium" panose="02000603020000020003" pitchFamily="2" charset="0"/>
              </a:rPr>
              <a:t>Annie’s </a:t>
            </a:r>
            <a:r>
              <a:rPr lang="en-GB" sz="2800" dirty="0">
                <a:solidFill>
                  <a:schemeClr val="tx1"/>
                </a:solidFill>
                <a:latin typeface="SassoonCRInfantMedium" panose="02000603020000020003" pitchFamily="2" charset="0"/>
              </a:rPr>
              <a:t>number? </a:t>
            </a:r>
          </a:p>
          <a:p>
            <a:r>
              <a:rPr lang="en-GB" sz="2800" dirty="0">
                <a:solidFill>
                  <a:schemeClr val="tx1"/>
                </a:solidFill>
                <a:latin typeface="SassoonCRInfantMedium" panose="02000603020000020003" pitchFamily="2" charset="0"/>
              </a:rPr>
              <a:t>Explain your answer.</a:t>
            </a: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13" name="Rounded Rectangular Callout 55">
            <a:extLst>
              <a:ext uri="{FF2B5EF4-FFF2-40B4-BE49-F238E27FC236}">
                <a16:creationId xmlns:a16="http://schemas.microsoft.com/office/drawing/2014/main" id="{B7068534-A590-44D0-90C8-80ECC6BBF68B}"/>
              </a:ext>
            </a:extLst>
          </p:cNvPr>
          <p:cNvSpPr/>
          <p:nvPr/>
        </p:nvSpPr>
        <p:spPr>
          <a:xfrm>
            <a:off x="4392562" y="2227745"/>
            <a:ext cx="2651952" cy="1316649"/>
          </a:xfrm>
          <a:prstGeom prst="wedgeRoundRectCallout">
            <a:avLst>
              <a:gd name="adj1" fmla="val -65099"/>
              <a:gd name="adj2" fmla="val -2481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SassoonCRInfantMedium" panose="02000603020000020003" pitchFamily="2" charset="77"/>
              </a:rPr>
              <a:t>One less than my number is 18.</a:t>
            </a:r>
          </a:p>
        </p:txBody>
      </p:sp>
    </p:spTree>
    <p:extLst>
      <p:ext uri="{BB962C8B-B14F-4D97-AF65-F5344CB8AC3E}">
        <p14:creationId xmlns:p14="http://schemas.microsoft.com/office/powerpoint/2010/main" val="63601457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1E5213F-EFA8-4FDC-965D-2B6A37B085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28B534DA-76BE-4E0B-9CCC-D21C60665BDC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Reasoning 1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800" dirty="0">
                <a:solidFill>
                  <a:schemeClr val="tx1"/>
                </a:solidFill>
                <a:latin typeface="SassoonCRInfantMedium" panose="02000603020000020003" pitchFamily="2" charset="0"/>
              </a:rPr>
              <a:t>Amani is thinking of a number.</a:t>
            </a: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r>
              <a:rPr lang="en-GB" sz="2800" dirty="0">
                <a:solidFill>
                  <a:schemeClr val="tx1"/>
                </a:solidFill>
                <a:latin typeface="SassoonCRInfantMedium" panose="02000603020000020003" pitchFamily="2" charset="0"/>
              </a:rPr>
              <a:t>What is Amani’s number? </a:t>
            </a:r>
          </a:p>
          <a:p>
            <a:r>
              <a:rPr lang="en-GB" sz="2800" dirty="0">
                <a:solidFill>
                  <a:schemeClr val="tx1"/>
                </a:solidFill>
                <a:latin typeface="SassoonCRInfantMedium" panose="02000603020000020003" pitchFamily="2" charset="0"/>
              </a:rPr>
              <a:t>Explain your answer.</a:t>
            </a:r>
          </a:p>
          <a:p>
            <a:r>
              <a:rPr lang="en-GB" sz="2800" dirty="0">
                <a:solidFill>
                  <a:schemeClr val="tx1"/>
                </a:solidFill>
                <a:latin typeface="SassoonCRInfantMedium" panose="02000603020000020003" pitchFamily="2" charset="0"/>
              </a:rPr>
              <a:t>Amani’s number is 19 because…</a:t>
            </a: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13" name="Rounded Rectangular Callout 55">
            <a:extLst>
              <a:ext uri="{FF2B5EF4-FFF2-40B4-BE49-F238E27FC236}">
                <a16:creationId xmlns:a16="http://schemas.microsoft.com/office/drawing/2014/main" id="{B7068534-A590-44D0-90C8-80ECC6BBF68B}"/>
              </a:ext>
            </a:extLst>
          </p:cNvPr>
          <p:cNvSpPr/>
          <p:nvPr/>
        </p:nvSpPr>
        <p:spPr>
          <a:xfrm>
            <a:off x="4392562" y="2227745"/>
            <a:ext cx="2651952" cy="1316649"/>
          </a:xfrm>
          <a:prstGeom prst="wedgeRoundRectCallout">
            <a:avLst>
              <a:gd name="adj1" fmla="val -65099"/>
              <a:gd name="adj2" fmla="val -2481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SassoonCRInfantMedium" panose="02000603020000020003" pitchFamily="2" charset="77"/>
              </a:rPr>
              <a:t>One less than my number is 18.</a:t>
            </a:r>
          </a:p>
        </p:txBody>
      </p:sp>
    </p:spTree>
    <p:extLst>
      <p:ext uri="{BB962C8B-B14F-4D97-AF65-F5344CB8AC3E}">
        <p14:creationId xmlns:p14="http://schemas.microsoft.com/office/powerpoint/2010/main" val="341740276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1E5213F-EFA8-4FDC-965D-2B6A37B085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28B534DA-76BE-4E0B-9CCC-D21C60665BDC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Reasoning 1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800" dirty="0">
                <a:solidFill>
                  <a:schemeClr val="tx1"/>
                </a:solidFill>
                <a:latin typeface="SassoonCRInfantMedium" panose="02000603020000020003" pitchFamily="2" charset="0"/>
              </a:rPr>
              <a:t>Amani is thinking of a number.</a:t>
            </a: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r>
              <a:rPr lang="en-GB" sz="2800" dirty="0">
                <a:solidFill>
                  <a:schemeClr val="tx1"/>
                </a:solidFill>
                <a:latin typeface="SassoonCRInfantMedium" panose="02000603020000020003" pitchFamily="2" charset="0"/>
              </a:rPr>
              <a:t>What is Amani’s number? </a:t>
            </a:r>
          </a:p>
          <a:p>
            <a:r>
              <a:rPr lang="en-GB" sz="2800" dirty="0">
                <a:solidFill>
                  <a:schemeClr val="tx1"/>
                </a:solidFill>
                <a:latin typeface="SassoonCRInfantMedium" panose="02000603020000020003" pitchFamily="2" charset="0"/>
              </a:rPr>
              <a:t>Explain your answer.</a:t>
            </a:r>
          </a:p>
          <a:p>
            <a:r>
              <a:rPr lang="en-GB" sz="28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Amani’s number is 19 because 18 is one less than 19. 19 is one more than 18.</a:t>
            </a: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13" name="Rounded Rectangular Callout 55">
            <a:extLst>
              <a:ext uri="{FF2B5EF4-FFF2-40B4-BE49-F238E27FC236}">
                <a16:creationId xmlns:a16="http://schemas.microsoft.com/office/drawing/2014/main" id="{B7068534-A590-44D0-90C8-80ECC6BBF68B}"/>
              </a:ext>
            </a:extLst>
          </p:cNvPr>
          <p:cNvSpPr/>
          <p:nvPr/>
        </p:nvSpPr>
        <p:spPr>
          <a:xfrm>
            <a:off x="4392562" y="2227745"/>
            <a:ext cx="2651952" cy="1316649"/>
          </a:xfrm>
          <a:prstGeom prst="wedgeRoundRectCallout">
            <a:avLst>
              <a:gd name="adj1" fmla="val -65099"/>
              <a:gd name="adj2" fmla="val -2481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SassoonCRInfantMedium" panose="02000603020000020003" pitchFamily="2" charset="77"/>
              </a:rPr>
              <a:t>One less than my number is 18.</a:t>
            </a:r>
          </a:p>
        </p:txBody>
      </p:sp>
    </p:spTree>
    <p:extLst>
      <p:ext uri="{BB962C8B-B14F-4D97-AF65-F5344CB8AC3E}">
        <p14:creationId xmlns:p14="http://schemas.microsoft.com/office/powerpoint/2010/main" val="15490387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EFAEAA44F28954D9F09A3FED8554A96" ma:contentTypeVersion="11" ma:contentTypeDescription="Create a new document." ma:contentTypeScope="" ma:versionID="dcbbf63357d60c53c20f46e992d37f1b">
  <xsd:schema xmlns:xsd="http://www.w3.org/2001/XMLSchema" xmlns:xs="http://www.w3.org/2001/XMLSchema" xmlns:p="http://schemas.microsoft.com/office/2006/metadata/properties" xmlns:ns2="18dd7ec8-8d48-44b5-a196-15042b167607" xmlns:ns3="50eaea07-5911-49d3-a8ed-f9773790a9c5" targetNamespace="http://schemas.microsoft.com/office/2006/metadata/properties" ma:root="true" ma:fieldsID="bd09e71ca4f5121722a296cd9787914d" ns2:_="" ns3:_="">
    <xsd:import namespace="18dd7ec8-8d48-44b5-a196-15042b167607"/>
    <xsd:import namespace="50eaea07-5911-49d3-a8ed-f9773790a9c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dd7ec8-8d48-44b5-a196-15042b16760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eaea07-5911-49d3-a8ed-f9773790a9c5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EF8F11D-A449-4684-B8E0-461263A2E192}">
  <ds:schemaRefs>
    <ds:schemaRef ds:uri="http://schemas.microsoft.com/office/2006/metadata/properties"/>
    <ds:schemaRef ds:uri="50eaea07-5911-49d3-a8ed-f9773790a9c5"/>
    <ds:schemaRef ds:uri="http://purl.org/dc/terms/"/>
    <ds:schemaRef ds:uri="http://schemas.openxmlformats.org/package/2006/metadata/core-properties"/>
    <ds:schemaRef ds:uri="18dd7ec8-8d48-44b5-a196-15042b167607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www.w3.org/XML/1998/namespace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8D896B6-7EEF-4FAE-892A-6F9F3F2AB03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8dd7ec8-8d48-44b5-a196-15042b167607"/>
    <ds:schemaRef ds:uri="50eaea07-5911-49d3-a8ed-f9773790a9c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1032</TotalTime>
  <Words>697</Words>
  <Application>Microsoft Office PowerPoint</Application>
  <PresentationFormat>On-screen Show (4:3)</PresentationFormat>
  <Paragraphs>354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1" baseType="lpstr">
      <vt:lpstr>Arial</vt:lpstr>
      <vt:lpstr>Calibri</vt:lpstr>
      <vt:lpstr>Calibri Light</vt:lpstr>
      <vt:lpstr>SassoonCRInfantMedium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Ashleigh Sobol</dc:creator>
  <cp:lastModifiedBy>Isla Aitken</cp:lastModifiedBy>
  <cp:revision>54</cp:revision>
  <dcterms:created xsi:type="dcterms:W3CDTF">2018-03-17T10:08:43Z</dcterms:created>
  <dcterms:modified xsi:type="dcterms:W3CDTF">2020-06-03T06:04:39Z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0x010100FEFAEAA44F28954D9F09A3FED8554A96</vt:lpwstr>
  </property>
  <property fmtid="{D5CDD505-2E9C-101B-9397-08002B2CF9AE}" pid="3" name="TaxKeyword">
    <vt:lpwstr/>
  </property>
</Properties>
</file>