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88" r:id="rId3"/>
    <p:sldId id="290" r:id="rId4"/>
    <p:sldId id="291" r:id="rId5"/>
    <p:sldId id="292" r:id="rId6"/>
    <p:sldId id="293" r:id="rId7"/>
  </p:sldIdLst>
  <p:sldSz cx="9144000" cy="6858000" type="screen4x3"/>
  <p:notesSz cx="6858000" cy="9144000"/>
  <p:embeddedFontLst>
    <p:embeddedFont>
      <p:font typeface="Sassoon Infant Rg" panose="02000503030000020003" charset="0"/>
      <p:regular r:id="rId10"/>
      <p:bold r:id="rId11"/>
    </p:embeddedFont>
    <p:embeddedFont>
      <p:font typeface="XCCW Joined 8a" panose="03050602040000000000" pitchFamily="66" charset="0"/>
      <p:regular r:id="rId12"/>
    </p:embeddedFont>
    <p:embeddedFont>
      <p:font typeface="Twinkl" panose="020B0604020202020204" charset="0"/>
      <p:regular r:id="rId13"/>
      <p:bold r:id="rId14"/>
    </p:embeddedFont>
    <p:embeddedFont>
      <p:font typeface="Twinkl SemiBold" charset="0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14/07/2020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14/07/2020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44513" y="992188"/>
            <a:ext cx="8220075" cy="995362"/>
          </a:xfrm>
        </p:spPr>
        <p:txBody>
          <a:bodyPr/>
          <a:lstStyle/>
          <a:p>
            <a:r>
              <a:rPr lang="en-GB" altLang="en-US" dirty="0" smtClean="0"/>
              <a:t>Melting chocolate: Part </a:t>
            </a:r>
            <a:r>
              <a:rPr lang="en-GB" altLang="en-US" dirty="0" smtClean="0"/>
              <a:t>2</a:t>
            </a:r>
            <a:endParaRPr lang="en-GB" altLang="en-US" dirty="0" smtClean="0"/>
          </a:p>
        </p:txBody>
      </p:sp>
      <p:pic>
        <p:nvPicPr>
          <p:cNvPr id="1026" name="Picture 2" descr="How To Melt Chocolate - Kitchen Cook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2" y="2030504"/>
            <a:ext cx="68484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an experiment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99291" y="1768741"/>
            <a:ext cx="773588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Yesterday, you began to plan an experiment to answer the question…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Twinkl" panose="020B0604020202020204" charset="0"/>
              </a:rPr>
              <a:t>Today, we will hopefully carry it out!</a:t>
            </a:r>
            <a:endParaRPr lang="en-GB" altLang="en-US" dirty="0">
              <a:solidFill>
                <a:schemeClr val="tx1"/>
              </a:solidFill>
              <a:latin typeface="Twinkl" panose="020B0604020202020204" charset="0"/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1489164" y="2577645"/>
            <a:ext cx="6409509" cy="2574520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/>
              <a:t>Does all chocolate melt at the same rate?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3330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7" y="320688"/>
            <a:ext cx="8220075" cy="994306"/>
          </a:xfrm>
        </p:spPr>
        <p:txBody>
          <a:bodyPr/>
          <a:lstStyle/>
          <a:p>
            <a:r>
              <a:rPr lang="en-GB" dirty="0" smtClean="0"/>
              <a:t>Before you start…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39519" y="1259952"/>
            <a:ext cx="8220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DO NOT attempt this without a grown-up’s assistance.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DO NOT use boiling water or handle melting chocolate on your own.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19" y="3605570"/>
            <a:ext cx="8220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Equipment: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4 types of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Stopwatch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19" y="4702629"/>
            <a:ext cx="80554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Method:</a:t>
            </a:r>
          </a:p>
          <a:p>
            <a:pPr marL="342900" indent="-342900">
              <a:buAutoNum type="arabicParenR"/>
            </a:pPr>
            <a:r>
              <a:rPr lang="en-GB" dirty="0" smtClean="0"/>
              <a:t>Boil a kettle and pour the water into a saucepan.</a:t>
            </a:r>
          </a:p>
          <a:p>
            <a:pPr marL="342900" indent="-342900">
              <a:buAutoNum type="arabicParenR"/>
            </a:pPr>
            <a:r>
              <a:rPr lang="en-GB" dirty="0" smtClean="0"/>
              <a:t>Place one square of each type of chocolate at the bottom of the bowl.</a:t>
            </a:r>
          </a:p>
          <a:p>
            <a:pPr marL="342900" indent="-342900">
              <a:buAutoNum type="arabicParenR"/>
            </a:pPr>
            <a:r>
              <a:rPr lang="en-GB" dirty="0" smtClean="0"/>
              <a:t>Sit the bowl into the boiling water.</a:t>
            </a:r>
          </a:p>
          <a:p>
            <a:pPr marL="342900" indent="-342900">
              <a:buAutoNum type="arabicParenR"/>
            </a:pPr>
            <a:r>
              <a:rPr lang="en-GB" dirty="0" smtClean="0"/>
              <a:t>Start the timer.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3670572" y="38825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Saucepan of boiling water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Glass bowl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18" y="2508511"/>
            <a:ext cx="80554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is my example plan from yesterday. Firstly, I need to get my equipment. Before I begin though, I need to draw a results table to record my findings. Again, there is an example of one on the next slide!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3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3175" y="1137118"/>
            <a:ext cx="801764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You may want to draw your own table (and you need to decide if you are noting the time the chocolate starts to melt, or when it has completely melted.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Results</a:t>
            </a:r>
            <a:endParaRPr lang="en-GB" altLang="en-US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448012"/>
              </p:ext>
            </p:extLst>
          </p:nvPr>
        </p:nvGraphicFramePr>
        <p:xfrm>
          <a:off x="687974" y="2403863"/>
          <a:ext cx="7794174" cy="38393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97087">
                  <a:extLst>
                    <a:ext uri="{9D8B030D-6E8A-4147-A177-3AD203B41FA5}">
                      <a16:colId xmlns:a16="http://schemas.microsoft.com/office/drawing/2014/main" val="1620634961"/>
                    </a:ext>
                  </a:extLst>
                </a:gridCol>
                <a:gridCol w="3897087">
                  <a:extLst>
                    <a:ext uri="{9D8B030D-6E8A-4147-A177-3AD203B41FA5}">
                      <a16:colId xmlns:a16="http://schemas.microsoft.com/office/drawing/2014/main" val="3522392122"/>
                    </a:ext>
                  </a:extLst>
                </a:gridCol>
              </a:tblGrid>
              <a:tr h="69314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Type of chocolate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/>
                        <a:t>Time taken to melt (seconds)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4144978"/>
                  </a:ext>
                </a:extLst>
              </a:tr>
              <a:tr h="69314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Milk chocolate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584635"/>
                  </a:ext>
                </a:extLst>
              </a:tr>
              <a:tr h="69314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Dark chocolate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9829130"/>
                  </a:ext>
                </a:extLst>
              </a:tr>
              <a:tr h="69314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White</a:t>
                      </a:r>
                      <a:r>
                        <a:rPr lang="en-GB" baseline="0" dirty="0" smtClean="0"/>
                        <a:t> chocolate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353416"/>
                  </a:ext>
                </a:extLst>
              </a:tr>
              <a:tr h="69314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Organic chocolate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052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518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Fair test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57532" y="1473201"/>
            <a:ext cx="72194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To make it fair, remember that we are only changing ONE variable – the type of chocolate. That means you must put in the same amount of each type of chocolate. You may need to weigh / measure this before you begin.</a:t>
            </a:r>
          </a:p>
        </p:txBody>
      </p:sp>
    </p:spTree>
    <p:extLst>
      <p:ext uri="{BB962C8B-B14F-4D97-AF65-F5344CB8AC3E}">
        <p14:creationId xmlns:p14="http://schemas.microsoft.com/office/powerpoint/2010/main" val="2336707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Afterwards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57197" y="1473201"/>
            <a:ext cx="82200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Once you have completed your experiment, it is important to look at your results. Have you managed to answer the question: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Task: Copy and complete (you may use words such as; quicker, slower, equally):</a:t>
            </a:r>
          </a:p>
          <a:p>
            <a:endParaRPr lang="en-GB" sz="2400" dirty="0"/>
          </a:p>
          <a:p>
            <a:r>
              <a:rPr lang="en-GB" sz="2400" i="1" dirty="0" smtClean="0">
                <a:latin typeface="XCCW Joined 8a" panose="03050602040000000000" pitchFamily="66" charset="0"/>
              </a:rPr>
              <a:t>I found out that ______ chocolate melts…</a:t>
            </a:r>
          </a:p>
        </p:txBody>
      </p:sp>
      <p:sp>
        <p:nvSpPr>
          <p:cNvPr id="4" name="Cloud Callout 3"/>
          <p:cNvSpPr/>
          <p:nvPr/>
        </p:nvSpPr>
        <p:spPr>
          <a:xfrm>
            <a:off x="2474999" y="2339687"/>
            <a:ext cx="4184470" cy="1328149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/>
              <a:t>Does all chocolate melt at the same rate?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286846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427</TotalTime>
  <Words>326</Words>
  <Application>Microsoft Office PowerPoint</Application>
  <PresentationFormat>On-screen Show (4:3)</PresentationFormat>
  <Paragraphs>49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Sassoon Infant Rg</vt:lpstr>
      <vt:lpstr>XCCW Joined 8a</vt:lpstr>
      <vt:lpstr>Twinkl</vt:lpstr>
      <vt:lpstr>Arial</vt:lpstr>
      <vt:lpstr>Twinkl SemiBold</vt:lpstr>
      <vt:lpstr>Calibri</vt:lpstr>
      <vt:lpstr>Office Theme</vt:lpstr>
      <vt:lpstr>Melting chocolate: Part 2</vt:lpstr>
      <vt:lpstr>Planning an experiment</vt:lpstr>
      <vt:lpstr>Before you start…</vt:lpstr>
      <vt:lpstr>Results</vt:lpstr>
      <vt:lpstr>Fair test</vt:lpstr>
      <vt:lpstr>Afterwards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56</cp:revision>
  <dcterms:created xsi:type="dcterms:W3CDTF">2017-04-26T10:21:18Z</dcterms:created>
  <dcterms:modified xsi:type="dcterms:W3CDTF">2020-07-14T17:09:58Z</dcterms:modified>
</cp:coreProperties>
</file>