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3" r:id="rId3"/>
    <p:sldId id="541" r:id="rId4"/>
    <p:sldId id="542" r:id="rId5"/>
    <p:sldId id="543" r:id="rId6"/>
    <p:sldId id="544" r:id="rId7"/>
    <p:sldId id="545" r:id="rId8"/>
    <p:sldId id="546" r:id="rId9"/>
    <p:sldId id="547" r:id="rId10"/>
    <p:sldId id="548" r:id="rId11"/>
    <p:sldId id="549" r:id="rId12"/>
    <p:sldId id="550" r:id="rId13"/>
    <p:sldId id="551" r:id="rId14"/>
    <p:sldId id="552" r:id="rId15"/>
    <p:sldId id="350"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BPreplay" panose="02000503000000020004" pitchFamily="50" charset="0"/>
      <p:regular r:id="rId23"/>
      <p:bold r:id="rId24"/>
      <p:italic r:id="rId25"/>
      <p:boldItalic r:id="rId26"/>
    </p:embeddedFont>
    <p:embeddedFont>
      <p:font typeface="Sassoon Infant Md" panose="02000603050000020003" pitchFamily="50" charset="0"/>
      <p:regular r:id="rId27"/>
    </p:embeddedFont>
    <p:embeddedFont>
      <p:font typeface="XCCW Joined 8a" panose="03050602040000000000" pitchFamily="66" charset="0"/>
      <p:regular r:id="rId28"/>
    </p:embeddedFont>
    <p:embeddedFont>
      <p:font typeface="Sassoon Infant Rg" panose="02000503030000020003" pitchFamily="50" charset="0"/>
      <p:regular r:id="rId29"/>
      <p:bold r:id="rId3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50"/>
    <a:srgbClr val="FFA44B"/>
    <a:srgbClr val="A4FEA8"/>
    <a:srgbClr val="E6A5BC"/>
    <a:srgbClr val="F8A9A9"/>
    <a:srgbClr val="A7E6DE"/>
    <a:srgbClr val="977BAA"/>
    <a:srgbClr val="6CAF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99" autoAdjust="0"/>
    <p:restoredTop sz="94660"/>
  </p:normalViewPr>
  <p:slideViewPr>
    <p:cSldViewPr snapToGrid="0">
      <p:cViewPr varScale="1">
        <p:scale>
          <a:sx n="83" d="100"/>
          <a:sy n="83" d="100"/>
        </p:scale>
        <p:origin x="1531" y="67"/>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BDCEFB5-3153-47FD-9A02-D8361BAB4A69}" type="datetimeFigureOut">
              <a:rPr lang="en-GB"/>
              <a:pPr>
                <a:defRPr/>
              </a:pPr>
              <a:t>20/04/2020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026B172-DD41-4475-8E7D-85A4FA5EC6D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21C2331-1E51-4919-980D-AA8819117ACD}" type="datetimeFigureOut">
              <a:rPr lang="en-GB"/>
              <a:pPr>
                <a:defRPr/>
              </a:pPr>
              <a:t>20/04/2020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796605B-6FF9-4040-862D-835F6A15E8E8}"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3F9B546D-56C6-425A-936F-A73A041B0E83}"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D7C544A0-EB73-45F0-BE17-E18F817B4602}"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CDFF916F-DEDA-42CF-917C-1AF43DB0E111}"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67BA535A-60D4-42B3-B811-1ECDA8136BE5}"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16C79E75-DAEE-4469-A5D7-EE35C508C9FF}"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E38C1BF8-FA91-4375-8F6D-031385F7325D}"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A547B93B-6045-45E1-83EF-0A587982FFDE}"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D8D90017-3063-4B8A-9197-3B4B86924473}"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7A1EDA2E-83C2-4C4B-9D3D-9DCFD26F8716}"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84F16B5D-6274-4D6A-9C21-C42957B4222E}" type="slidenum">
              <a:rPr lang="en-GB" altLang="en-US" smtClean="0">
                <a:latin typeface="Calibri" panose="020F0502020204030204" pitchFamily="34" charset="0"/>
              </a:rPr>
              <a:pPr fontAlgn="base">
                <a:spcBef>
                  <a:spcPct val="0"/>
                </a:spcBef>
                <a:spcAft>
                  <a:spcPct val="0"/>
                </a:spcAft>
              </a:pPr>
              <a:t>12</a:t>
            </a:fld>
            <a:endParaRPr lang="en-GB" altLang="en-US" smtClean="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C3BDCEA9-4721-4E5A-9F3F-0696C3A5079A}" type="slidenum">
              <a:rPr lang="en-GB" altLang="en-US" smtClean="0">
                <a:latin typeface="Calibri" panose="020F0502020204030204" pitchFamily="34" charset="0"/>
              </a:rPr>
              <a:pPr fontAlgn="base">
                <a:spcBef>
                  <a:spcPct val="0"/>
                </a:spcBef>
                <a:spcAft>
                  <a:spcPct val="0"/>
                </a:spcAft>
              </a:pPr>
              <a:t>13</a:t>
            </a:fld>
            <a:endParaRPr lang="en-GB" altLang="en-US" smtClean="0">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4F364FE1-8A5A-4FF7-8115-FA5FDDD0ED0B}" type="slidenum">
              <a:rPr lang="en-GB" altLang="en-US" smtClean="0">
                <a:latin typeface="Calibri" panose="020F0502020204030204" pitchFamily="34" charset="0"/>
              </a:rPr>
              <a:pPr fontAlgn="base">
                <a:spcBef>
                  <a:spcPct val="0"/>
                </a:spcBef>
                <a:spcAft>
                  <a:spcPct val="0"/>
                </a:spcAft>
              </a:pPr>
              <a:t>14</a:t>
            </a:fld>
            <a:endParaRPr lang="en-GB" altLang="en-US" smtClean="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826862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637800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969013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953797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6768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21656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1" r:id="rId4"/>
    <p:sldLayoutId id="2147483972" r:id="rId5"/>
    <p:sldLayoutId id="214748397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jpe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2.jpeg"/><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4.png"/><Relationship Id="rId11" Type="http://schemas.openxmlformats.org/officeDocument/2006/relationships/image" Target="../media/image5.png"/><Relationship Id="rId5" Type="http://schemas.openxmlformats.org/officeDocument/2006/relationships/image" Target="../media/image3.png"/><Relationship Id="rId10" Type="http://schemas.openxmlformats.org/officeDocument/2006/relationships/image" Target="../media/image18.png"/><Relationship Id="rId4" Type="http://schemas.openxmlformats.org/officeDocument/2006/relationships/notesSlide" Target="../notesSlides/notesSlide6.xml"/><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3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1.png"/><Relationship Id="rId5" Type="http://schemas.openxmlformats.org/officeDocument/2006/relationships/image" Target="../media/image3.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slideLayout" Target="../slideLayouts/slideLayout2.xml"/><Relationship Id="rId7" Type="http://schemas.openxmlformats.org/officeDocument/2006/relationships/image" Target="../media/image3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1.png"/><Relationship Id="rId5" Type="http://schemas.openxmlformats.org/officeDocument/2006/relationships/image" Target="../media/image3.png"/><Relationship Id="rId4" Type="http://schemas.openxmlformats.org/officeDocument/2006/relationships/notesSlide" Target="../notesSlides/notesSlide10.xml"/><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292975" cy="1409700"/>
          </a:xfrm>
        </p:spPr>
        <p:txBody>
          <a:bodyPr/>
          <a:lstStyle/>
          <a:p>
            <a:pPr eaLnBrk="1" hangingPunct="1"/>
            <a:r>
              <a:rPr lang="en-GB" altLang="en-US" smtClean="0"/>
              <a:t>I can describe and investigate helpful and harmful microorganisms.</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r>
              <a:rPr lang="en-GB" altLang="en-US"/>
              <a:t>I can identify types of microorganism.</a:t>
            </a:r>
          </a:p>
          <a:p>
            <a:r>
              <a:rPr lang="en-GB" altLang="en-US"/>
              <a:t>I can describe helpful and harmful microorganisms.</a:t>
            </a:r>
          </a:p>
          <a:p>
            <a:r>
              <a:rPr lang="en-GB" altLang="en-US"/>
              <a:t>I can investigate harmful microorganisms.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1573213"/>
            <a:ext cx="4756150" cy="4606925"/>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5513388" y="1574800"/>
            <a:ext cx="2973387" cy="4606925"/>
          </a:xfrm>
          <a:prstGeom prst="roundRect">
            <a:avLst>
              <a:gd name="adj" fmla="val 0"/>
            </a:avLst>
          </a:prstGeom>
          <a:solidFill>
            <a:srgbClr val="A4FE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What Are Microorganisms?</a:t>
            </a:r>
            <a:endParaRPr lang="en-GB" altLang="en-US" dirty="0" smtClean="0"/>
          </a:p>
        </p:txBody>
      </p:sp>
      <p:pic>
        <p:nvPicPr>
          <p:cNvPr id="10245"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38238" y="2068513"/>
            <a:ext cx="379412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5730875" y="1814513"/>
            <a:ext cx="2570163" cy="4124325"/>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Microorganisms are very tiny living things. They are so small that they are not visible to the naked eye, so a microscope is needed to see them.</a:t>
            </a:r>
          </a:p>
          <a:p>
            <a:pPr algn="ctr">
              <a:spcAft>
                <a:spcPts val="1200"/>
              </a:spcAft>
              <a:buFont typeface="Arial" panose="020B0604020202020204" pitchFamily="34" charset="0"/>
              <a:buNone/>
              <a:defRPr/>
            </a:pPr>
            <a:r>
              <a:rPr lang="en-GB" altLang="en-US" dirty="0">
                <a:latin typeface="+mn-lt"/>
              </a:rPr>
              <a:t>Microorganisms can be found all around us. They can live on and in our bodies, in the air, in water and on the objects around us. They can be found in almost every habitat on Earth.</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8238" y="1581150"/>
            <a:ext cx="487363" cy="487363"/>
          </a:xfrm>
          <a:prstGeom prst="rect">
            <a:avLst/>
          </a:prstGeom>
        </p:spPr>
      </p:pic>
      <p:sp>
        <p:nvSpPr>
          <p:cNvPr id="8" name="TextBox 8"/>
          <p:cNvSpPr txBox="1"/>
          <p:nvPr/>
        </p:nvSpPr>
        <p:spPr>
          <a:xfrm>
            <a:off x="1124961" y="1258371"/>
            <a:ext cx="3283132"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rgbClr val="FF0000"/>
                </a:solidFill>
                <a:latin typeface="XCCW Joined 8a" panose="03050602040000000000" pitchFamily="66" charset="0"/>
              </a:rPr>
              <a:t>Click </a:t>
            </a:r>
            <a:r>
              <a:rPr lang="en-GB" dirty="0" smtClean="0">
                <a:solidFill>
                  <a:srgbClr val="FF0000"/>
                </a:solidFill>
                <a:latin typeface="XCCW Joined 8a" panose="03050602040000000000" pitchFamily="66" charset="0"/>
              </a:rPr>
              <a:t>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27648" fill="hold"/>
                                        <p:tgtEl>
                                          <p:spTgt spid="2"/>
                                        </p:tgtEl>
                                      </p:cBhvr>
                                    </p:cmd>
                                  </p:childTnLst>
                                </p:cTn>
                              </p:par>
                            </p:childTnLst>
                          </p:cTn>
                        </p:par>
                      </p:childTnLst>
                    </p:cTn>
                  </p:par>
                </p:childTnLst>
              </p:cTn>
              <p:nextCondLst>
                <p:cond evt="onClick" delay="0">
                  <p:tgtEl>
                    <p:spTgt spid="2"/>
                  </p:tgtEl>
                </p:cond>
              </p:nextCondLst>
            </p:seq>
            <p:audio>
              <p:cMediaNode vol="80000">
                <p:cTn id="18" fill="hold" display="0">
                  <p:stCondLst>
                    <p:cond delay="indefinite"/>
                  </p:stCondLst>
                  <p:endCondLst>
                    <p:cond evt="onStopAudio" delay="0">
                      <p:tgtEl>
                        <p:sldTgt/>
                      </p:tgtEl>
                    </p:cond>
                  </p:endCondLst>
                </p:cTn>
                <p:tgtEl>
                  <p:spTgt spid="2"/>
                </p:tgtEl>
              </p:cMediaNode>
            </p:audio>
          </p:childTnLst>
        </p:cTn>
      </p:par>
    </p:tnLst>
    <p:bldLst>
      <p:bldP spid="1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1901825"/>
            <a:ext cx="3838575" cy="4278313"/>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4621213" y="1903413"/>
            <a:ext cx="3825875" cy="4278312"/>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What Are Microorganisms?</a:t>
            </a:r>
            <a:endParaRPr lang="en-GB" altLang="en-US" dirty="0" smtClean="0"/>
          </a:p>
        </p:txBody>
      </p:sp>
      <p:sp>
        <p:nvSpPr>
          <p:cNvPr id="11" name="Rectangle 10"/>
          <p:cNvSpPr/>
          <p:nvPr/>
        </p:nvSpPr>
        <p:spPr>
          <a:xfrm>
            <a:off x="790575" y="5154613"/>
            <a:ext cx="3571875" cy="64770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A magnified image of a household dust mite.</a:t>
            </a:r>
          </a:p>
        </p:txBody>
      </p:sp>
      <p:sp>
        <p:nvSpPr>
          <p:cNvPr id="12294" name="Rectangle 2"/>
          <p:cNvSpPr>
            <a:spLocks noChangeArrowheads="1"/>
          </p:cNvSpPr>
          <p:nvPr/>
        </p:nvSpPr>
        <p:spPr bwMode="auto">
          <a:xfrm>
            <a:off x="620713" y="1495425"/>
            <a:ext cx="80295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buFontTx/>
              <a:buNone/>
            </a:pPr>
            <a:r>
              <a:rPr lang="en-GB" altLang="en-US" sz="1700">
                <a:solidFill>
                  <a:schemeClr val="tx1"/>
                </a:solidFill>
              </a:rPr>
              <a:t>Some animals and plants are microorganisms. Examples include dust mites and plankton.</a:t>
            </a:r>
          </a:p>
        </p:txBody>
      </p:sp>
      <p:pic>
        <p:nvPicPr>
          <p:cNvPr id="12295" name="Picture 7" descr="Dust M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750" y="1908175"/>
            <a:ext cx="3829050"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0" descr="Plankt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1213" y="1901825"/>
            <a:ext cx="3825875"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7" name="TextBox 21"/>
          <p:cNvSpPr txBox="1">
            <a:spLocks noChangeArrowheads="1"/>
          </p:cNvSpPr>
          <p:nvPr/>
        </p:nvSpPr>
        <p:spPr bwMode="auto">
          <a:xfrm>
            <a:off x="657225" y="4629150"/>
            <a:ext cx="3838575" cy="9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arkhangellohim @flickr.com) - granted under creative commons licence – attribution</a:t>
            </a:r>
          </a:p>
        </p:txBody>
      </p:sp>
      <p:sp>
        <p:nvSpPr>
          <p:cNvPr id="12298" name="TextBox 21"/>
          <p:cNvSpPr txBox="1">
            <a:spLocks noChangeArrowheads="1"/>
          </p:cNvSpPr>
          <p:nvPr/>
        </p:nvSpPr>
        <p:spPr bwMode="auto">
          <a:xfrm>
            <a:off x="4621213" y="4629150"/>
            <a:ext cx="3838575" cy="9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picksfromoutthere (@flickr.com) - granted under creative commons licence – attribution</a:t>
            </a:r>
          </a:p>
        </p:txBody>
      </p:sp>
      <p:sp>
        <p:nvSpPr>
          <p:cNvPr id="15" name="Rectangle 14"/>
          <p:cNvSpPr/>
          <p:nvPr/>
        </p:nvSpPr>
        <p:spPr>
          <a:xfrm>
            <a:off x="4714875" y="4989513"/>
            <a:ext cx="3638550" cy="922337"/>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Plankton are microscopic organisms drifting in fresh or sea water, including plants and animals.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fade">
                                      <p:cBhvr>
                                        <p:cTn id="12"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1901825"/>
            <a:ext cx="2551113" cy="427831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3284538" y="1901825"/>
            <a:ext cx="2551112" cy="427831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5908675" y="1901825"/>
            <a:ext cx="2551113" cy="427831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What Are Microorganisms?</a:t>
            </a:r>
            <a:endParaRPr lang="en-GB" altLang="en-US" dirty="0" smtClean="0"/>
          </a:p>
        </p:txBody>
      </p:sp>
      <p:sp>
        <p:nvSpPr>
          <p:cNvPr id="11" name="Rectangle 10"/>
          <p:cNvSpPr/>
          <p:nvPr/>
        </p:nvSpPr>
        <p:spPr>
          <a:xfrm>
            <a:off x="788988" y="4846638"/>
            <a:ext cx="2287587" cy="120015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Mould is the common word for any fungus that grows on food or other materials.</a:t>
            </a:r>
          </a:p>
        </p:txBody>
      </p:sp>
      <p:pic>
        <p:nvPicPr>
          <p:cNvPr id="14343" name="Picture 7" descr="Mould"/>
          <p:cNvPicPr>
            <a:picLocks noChangeAspect="1" noChangeArrowheads="1"/>
          </p:cNvPicPr>
          <p:nvPr/>
        </p:nvPicPr>
        <p:blipFill>
          <a:blip r:embed="rId4">
            <a:extLst>
              <a:ext uri="{28A0092B-C50C-407E-A947-70E740481C1C}">
                <a14:useLocalDpi xmlns:a14="http://schemas.microsoft.com/office/drawing/2010/main" val="0"/>
              </a:ext>
            </a:extLst>
          </a:blip>
          <a:srcRect r="31969"/>
          <a:stretch>
            <a:fillRect/>
          </a:stretch>
        </p:blipFill>
        <p:spPr bwMode="auto">
          <a:xfrm>
            <a:off x="657225" y="1901825"/>
            <a:ext cx="2551113"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1" descr="Yeast"/>
          <p:cNvPicPr>
            <a:picLocks noChangeAspect="1" noChangeArrowheads="1"/>
          </p:cNvPicPr>
          <p:nvPr/>
        </p:nvPicPr>
        <p:blipFill>
          <a:blip r:embed="rId5">
            <a:extLst>
              <a:ext uri="{28A0092B-C50C-407E-A947-70E740481C1C}">
                <a14:useLocalDpi xmlns:a14="http://schemas.microsoft.com/office/drawing/2010/main" val="0"/>
              </a:ext>
            </a:extLst>
          </a:blip>
          <a:srcRect l="18730" r="12846"/>
          <a:stretch>
            <a:fillRect/>
          </a:stretch>
        </p:blipFill>
        <p:spPr bwMode="auto">
          <a:xfrm>
            <a:off x="5908675" y="1909763"/>
            <a:ext cx="2551113" cy="278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2" descr="Penicillin"/>
          <p:cNvPicPr>
            <a:picLocks noChangeAspect="1" noChangeArrowheads="1"/>
          </p:cNvPicPr>
          <p:nvPr/>
        </p:nvPicPr>
        <p:blipFill>
          <a:blip r:embed="rId6">
            <a:extLst>
              <a:ext uri="{28A0092B-C50C-407E-A947-70E740481C1C}">
                <a14:useLocalDpi xmlns:a14="http://schemas.microsoft.com/office/drawing/2010/main" val="0"/>
              </a:ext>
            </a:extLst>
          </a:blip>
          <a:srcRect l="18571" r="21848"/>
          <a:stretch>
            <a:fillRect/>
          </a:stretch>
        </p:blipFill>
        <p:spPr bwMode="auto">
          <a:xfrm>
            <a:off x="3281363" y="1901825"/>
            <a:ext cx="2554287"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6" name="Rectangle 2"/>
          <p:cNvSpPr>
            <a:spLocks noChangeArrowheads="1"/>
          </p:cNvSpPr>
          <p:nvPr/>
        </p:nvSpPr>
        <p:spPr bwMode="auto">
          <a:xfrm>
            <a:off x="620713" y="1495425"/>
            <a:ext cx="80295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700">
                <a:solidFill>
                  <a:schemeClr val="tx1"/>
                </a:solidFill>
              </a:rPr>
              <a:t>Other microorganisms are fungi, such as mould, yeast and Penicillium.</a:t>
            </a:r>
          </a:p>
        </p:txBody>
      </p:sp>
      <p:sp>
        <p:nvSpPr>
          <p:cNvPr id="14347" name="TextBox 21"/>
          <p:cNvSpPr txBox="1">
            <a:spLocks noChangeArrowheads="1"/>
          </p:cNvSpPr>
          <p:nvPr/>
        </p:nvSpPr>
        <p:spPr bwMode="auto">
          <a:xfrm>
            <a:off x="1166813" y="4422775"/>
            <a:ext cx="153193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nsalt @flickr.com) - granted under creative commons licence – attribution</a:t>
            </a:r>
          </a:p>
        </p:txBody>
      </p:sp>
      <p:sp>
        <p:nvSpPr>
          <p:cNvPr id="15" name="Rectangle 14"/>
          <p:cNvSpPr/>
          <p:nvPr/>
        </p:nvSpPr>
        <p:spPr>
          <a:xfrm>
            <a:off x="3409950" y="4975225"/>
            <a:ext cx="2297113" cy="923925"/>
          </a:xfrm>
          <a:prstGeom prst="rect">
            <a:avLst/>
          </a:prstGeom>
        </p:spPr>
        <p:txBody>
          <a:bodyPr>
            <a:spAutoFit/>
          </a:bodyPr>
          <a:lstStyle/>
          <a:p>
            <a:pPr algn="ctr">
              <a:spcAft>
                <a:spcPts val="1200"/>
              </a:spcAft>
              <a:buFont typeface="Arial" panose="020B0604020202020204" pitchFamily="34" charset="0"/>
              <a:buNone/>
              <a:defRPr/>
            </a:pPr>
            <a:r>
              <a:rPr lang="en-GB" altLang="en-US" dirty="0" err="1">
                <a:latin typeface="+mn-lt"/>
              </a:rPr>
              <a:t>Penicillium</a:t>
            </a:r>
            <a:r>
              <a:rPr lang="en-GB" altLang="en-US" dirty="0">
                <a:latin typeface="+mn-lt"/>
              </a:rPr>
              <a:t> fungus is used to make the antibiotic penicillin.</a:t>
            </a:r>
          </a:p>
        </p:txBody>
      </p:sp>
      <p:sp>
        <p:nvSpPr>
          <p:cNvPr id="14349" name="Rectangle 3"/>
          <p:cNvSpPr>
            <a:spLocks noChangeArrowheads="1"/>
          </p:cNvSpPr>
          <p:nvPr/>
        </p:nvSpPr>
        <p:spPr bwMode="auto">
          <a:xfrm>
            <a:off x="5922963" y="4975225"/>
            <a:ext cx="25225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a:solidFill>
                  <a:schemeClr val="tx1"/>
                </a:solidFill>
              </a:rPr>
              <a:t>Yeast is a microscopic fungus that can be used to raise bread dough.</a:t>
            </a:r>
          </a:p>
        </p:txBody>
      </p:sp>
      <p:sp>
        <p:nvSpPr>
          <p:cNvPr id="14350" name="TextBox 21"/>
          <p:cNvSpPr txBox="1">
            <a:spLocks noChangeArrowheads="1"/>
          </p:cNvSpPr>
          <p:nvPr/>
        </p:nvSpPr>
        <p:spPr bwMode="auto">
          <a:xfrm>
            <a:off x="3835400" y="4422775"/>
            <a:ext cx="1600200"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mmu-engage @flickr.com) - granted under creative commons licence – attribution</a:t>
            </a:r>
          </a:p>
        </p:txBody>
      </p:sp>
      <p:sp>
        <p:nvSpPr>
          <p:cNvPr id="14351" name="TextBox 21"/>
          <p:cNvSpPr txBox="1">
            <a:spLocks noChangeArrowheads="1"/>
          </p:cNvSpPr>
          <p:nvPr/>
        </p:nvSpPr>
        <p:spPr bwMode="auto">
          <a:xfrm>
            <a:off x="6383338" y="4422775"/>
            <a:ext cx="16017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notahipster  (@flickr.com) - granted under creative commons licence – attribution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1901825"/>
            <a:ext cx="3838575" cy="4278313"/>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4621213" y="1600200"/>
            <a:ext cx="3825875" cy="45815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What Are Microorganisms?</a:t>
            </a:r>
            <a:endParaRPr lang="en-GB" altLang="en-US" dirty="0" smtClean="0"/>
          </a:p>
        </p:txBody>
      </p:sp>
      <p:pic>
        <p:nvPicPr>
          <p:cNvPr id="16389" name="Picture 7" descr="Bacteria"/>
          <p:cNvPicPr>
            <a:picLocks noChangeAspect="1" noChangeArrowheads="1"/>
          </p:cNvPicPr>
          <p:nvPr/>
        </p:nvPicPr>
        <p:blipFill>
          <a:blip r:embed="rId6">
            <a:extLst>
              <a:ext uri="{28A0092B-C50C-407E-A947-70E740481C1C}">
                <a14:useLocalDpi xmlns:a14="http://schemas.microsoft.com/office/drawing/2010/main" val="0"/>
              </a:ext>
            </a:extLst>
          </a:blip>
          <a:srcRect l="13428" r="3607"/>
          <a:stretch>
            <a:fillRect/>
          </a:stretch>
        </p:blipFill>
        <p:spPr bwMode="auto">
          <a:xfrm>
            <a:off x="657225" y="1600200"/>
            <a:ext cx="4943475"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21"/>
          <p:cNvSpPr txBox="1">
            <a:spLocks noChangeArrowheads="1"/>
          </p:cNvSpPr>
          <p:nvPr/>
        </p:nvSpPr>
        <p:spPr bwMode="auto">
          <a:xfrm>
            <a:off x="1289050" y="5967413"/>
            <a:ext cx="3838575" cy="9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niaid @flickr.com) - granted under creative commons licence – attribution</a:t>
            </a:r>
          </a:p>
        </p:txBody>
      </p:sp>
      <p:sp>
        <p:nvSpPr>
          <p:cNvPr id="15" name="Rectangle 14"/>
          <p:cNvSpPr/>
          <p:nvPr/>
        </p:nvSpPr>
        <p:spPr>
          <a:xfrm>
            <a:off x="5822950" y="1863725"/>
            <a:ext cx="2387600" cy="3847207"/>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Bacteria are single-celled microorganisms. Bacteria are found in diverse habitats all over the Earth.</a:t>
            </a:r>
          </a:p>
          <a:p>
            <a:pPr algn="ctr">
              <a:spcAft>
                <a:spcPts val="1200"/>
              </a:spcAft>
              <a:buFont typeface="Arial" panose="020B0604020202020204" pitchFamily="34" charset="0"/>
              <a:buNone/>
              <a:defRPr/>
            </a:pPr>
            <a:r>
              <a:rPr lang="en-GB" altLang="en-US" dirty="0">
                <a:latin typeface="+mn-lt"/>
              </a:rPr>
              <a:t>This image was produced by a scanning electron microscope. </a:t>
            </a:r>
            <a:r>
              <a:rPr lang="en-GB" altLang="en-US" dirty="0">
                <a:latin typeface="+mn-lt"/>
              </a:rPr>
              <a:t>It shows a clump of </a:t>
            </a:r>
            <a:r>
              <a:rPr lang="en-GB" altLang="en-US" dirty="0" smtClean="0">
                <a:latin typeface="+mn-lt"/>
              </a:rPr>
              <a:t>bacteria </a:t>
            </a:r>
            <a:r>
              <a:rPr lang="en-GB" altLang="en-US" dirty="0">
                <a:latin typeface="+mn-lt"/>
              </a:rPr>
              <a:t>that is typically found growing on human skin, usually harmlessly.</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biLevel thresh="75000"/>
          </a:blip>
          <a:stretch>
            <a:fillRect/>
          </a:stretch>
        </p:blipFill>
        <p:spPr>
          <a:xfrm>
            <a:off x="873125" y="1119187"/>
            <a:ext cx="487363" cy="487363"/>
          </a:xfrm>
          <a:prstGeom prst="rect">
            <a:avLst/>
          </a:prstGeom>
        </p:spPr>
      </p:pic>
      <p:sp>
        <p:nvSpPr>
          <p:cNvPr id="9" name="TextBox 8"/>
          <p:cNvSpPr txBox="1"/>
          <p:nvPr/>
        </p:nvSpPr>
        <p:spPr>
          <a:xfrm>
            <a:off x="466725" y="652462"/>
            <a:ext cx="1468529"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fade">
                                      <p:cBhvr>
                                        <p:cTn id="12"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23492" fill="hold"/>
                                        <p:tgtEl>
                                          <p:spTgt spid="2"/>
                                        </p:tgtEl>
                                      </p:cBhvr>
                                    </p:cmd>
                                  </p:childTnLst>
                                </p:cTn>
                              </p:par>
                            </p:childTnLst>
                          </p:cTn>
                        </p:par>
                      </p:childTnLst>
                    </p:cTn>
                  </p:par>
                </p:childTnLst>
              </p:cTn>
              <p:nextCondLst>
                <p:cond evt="onClick" delay="0">
                  <p:tgtEl>
                    <p:spTgt spid="2"/>
                  </p:tgtEl>
                </p:cond>
              </p:nextCondLst>
            </p:seq>
            <p:audio>
              <p:cMediaNode vol="80000">
                <p:cTn id="18" fill="hold" display="0">
                  <p:stCondLst>
                    <p:cond delay="indefinite"/>
                  </p:stCondLst>
                  <p:endCondLst>
                    <p:cond evt="onStopAudio" delay="0">
                      <p:tgtEl>
                        <p:sldTgt/>
                      </p:tgtEl>
                    </p:cond>
                  </p:endCondLst>
                </p:cTn>
                <p:tgtEl>
                  <p:spTgt spid="2"/>
                </p:tgtEl>
              </p:cMediaNode>
            </p:audio>
          </p:childTnLst>
        </p:cTn>
      </p:par>
    </p:tnLst>
    <p:bldLst>
      <p:bldP spid="1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1901825"/>
            <a:ext cx="3838575" cy="4278313"/>
          </a:xfrm>
          <a:prstGeom prst="roundRect">
            <a:avLst>
              <a:gd name="adj" fmla="val 0"/>
            </a:avLst>
          </a:prstGeom>
          <a:solidFill>
            <a:srgbClr val="A4FE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4621213" y="1600200"/>
            <a:ext cx="3825875" cy="45815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What Are Microorganisms?</a:t>
            </a:r>
            <a:endParaRPr lang="en-GB" altLang="en-US" dirty="0" smtClean="0"/>
          </a:p>
        </p:txBody>
      </p:sp>
      <p:sp>
        <p:nvSpPr>
          <p:cNvPr id="15" name="Rectangle 14"/>
          <p:cNvSpPr/>
          <p:nvPr/>
        </p:nvSpPr>
        <p:spPr>
          <a:xfrm>
            <a:off x="4743450" y="1863725"/>
            <a:ext cx="3467100" cy="2586038"/>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Sometimes viruses are called microorganisms, but they are not really alive. They are infectious agents that can replicate only inside the cells of living things. Scientists disagree on whether or not to call viruses microorganisms. In this lesson we will consider them to be unusual microorganisms.</a:t>
            </a:r>
          </a:p>
        </p:txBody>
      </p:sp>
      <p:pic>
        <p:nvPicPr>
          <p:cNvPr id="18438" name="Picture 7" descr="Virus"/>
          <p:cNvPicPr>
            <a:picLocks noChangeAspect="1" noChangeArrowheads="1"/>
          </p:cNvPicPr>
          <p:nvPr/>
        </p:nvPicPr>
        <p:blipFill>
          <a:blip r:embed="rId6">
            <a:extLst>
              <a:ext uri="{28A0092B-C50C-407E-A947-70E740481C1C}">
                <a14:useLocalDpi xmlns:a14="http://schemas.microsoft.com/office/drawing/2010/main" val="0"/>
              </a:ext>
            </a:extLst>
          </a:blip>
          <a:srcRect t="3587" b="-3587"/>
          <a:stretch>
            <a:fillRect/>
          </a:stretch>
        </p:blipFill>
        <p:spPr bwMode="auto">
          <a:xfrm>
            <a:off x="657225" y="1600200"/>
            <a:ext cx="3838575"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TextBox 21"/>
          <p:cNvSpPr txBox="1">
            <a:spLocks noChangeArrowheads="1"/>
          </p:cNvSpPr>
          <p:nvPr/>
        </p:nvSpPr>
        <p:spPr bwMode="auto">
          <a:xfrm>
            <a:off x="647700" y="4613275"/>
            <a:ext cx="3838575" cy="9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bg1"/>
                </a:solidFill>
                <a:latin typeface="BPreplay" pitchFamily="50" charset="0"/>
              </a:rPr>
              <a:t>Photo courtesy of kat m research</a:t>
            </a:r>
            <a:r>
              <a:rPr lang="en-GB" altLang="en-US" sz="200">
                <a:solidFill>
                  <a:schemeClr val="bg1"/>
                </a:solidFill>
                <a:latin typeface="BPreplay" pitchFamily="50" charset="0"/>
              </a:rPr>
              <a:t> </a:t>
            </a:r>
            <a:r>
              <a:rPr lang="en-GB" altLang="en-US" sz="500">
                <a:solidFill>
                  <a:schemeClr val="bg1"/>
                </a:solidFill>
                <a:latin typeface="BPreplay" pitchFamily="50" charset="0"/>
              </a:rPr>
              <a:t>@flickr.com) - granted under creative commons licence – attribution</a:t>
            </a:r>
          </a:p>
        </p:txBody>
      </p:sp>
      <p:sp>
        <p:nvSpPr>
          <p:cNvPr id="10" name="Rectangle 9"/>
          <p:cNvSpPr/>
          <p:nvPr/>
        </p:nvSpPr>
        <p:spPr>
          <a:xfrm>
            <a:off x="842963" y="4879975"/>
            <a:ext cx="3467100" cy="1201738"/>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This image is a scanning electron micrograph of an influenza virus particle. This microorganism could cause you to have the flu.</a:t>
            </a:r>
          </a:p>
        </p:txBody>
      </p:sp>
      <p:pic>
        <p:nvPicPr>
          <p:cNvPr id="18441"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660074">
            <a:off x="4643438" y="3984625"/>
            <a:ext cx="3744912" cy="252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biLevel thresh="75000"/>
          </a:blip>
          <a:stretch>
            <a:fillRect/>
          </a:stretch>
        </p:blipFill>
        <p:spPr>
          <a:xfrm>
            <a:off x="657225" y="962024"/>
            <a:ext cx="487363" cy="487363"/>
          </a:xfrm>
          <a:prstGeom prst="rect">
            <a:avLst/>
          </a:prstGeom>
        </p:spPr>
      </p:pic>
      <p:sp>
        <p:nvSpPr>
          <p:cNvPr id="11" name="TextBox 10"/>
          <p:cNvSpPr txBox="1"/>
          <p:nvPr/>
        </p:nvSpPr>
        <p:spPr>
          <a:xfrm>
            <a:off x="466725" y="652462"/>
            <a:ext cx="1468529"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1" presetClass="mediacall" presetSubtype="0" fill="hold" nodeType="clickEffect">
                                  <p:stCondLst>
                                    <p:cond delay="0"/>
                                  </p:stCondLst>
                                  <p:childTnLst>
                                    <p:cmd type="call" cmd="playFrom(0.0)">
                                      <p:cBhvr>
                                        <p:cTn id="17" dur="16131" fill="hold"/>
                                        <p:tgtEl>
                                          <p:spTgt spid="2"/>
                                        </p:tgtEl>
                                      </p:cBhvr>
                                    </p:cmd>
                                  </p:childTnLst>
                                </p:cTn>
                              </p:par>
                            </p:childTnLst>
                          </p:cTn>
                        </p:par>
                      </p:childTnLst>
                    </p:cTn>
                  </p:par>
                </p:childTnLst>
              </p:cTn>
              <p:nextCondLst>
                <p:cond evt="onClick" delay="0">
                  <p:tgtEl>
                    <p:spTgt spid="2"/>
                  </p:tgtEl>
                </p:cond>
              </p:nextCondLst>
            </p:seq>
            <p:audio>
              <p:cMediaNode vol="80000">
                <p:cTn id="18" fill="hold" display="0">
                  <p:stCondLst>
                    <p:cond delay="indefinite"/>
                  </p:stCondLst>
                  <p:endCondLst>
                    <p:cond evt="onStopAudio" delay="0">
                      <p:tgtEl>
                        <p:sldTgt/>
                      </p:tgtEl>
                    </p:cond>
                  </p:endCondLst>
                </p:cTn>
                <p:tgtEl>
                  <p:spTgt spid="2"/>
                </p:tgtEl>
              </p:cMediaNode>
            </p:audio>
          </p:childTnLst>
        </p:cTn>
      </p:par>
    </p:tnLst>
    <p:bldLst>
      <p:bldP spid="15" grpId="0" build="p"/>
      <p:bldP spid="10"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a:off x="657225" y="1600200"/>
            <a:ext cx="7789863" cy="45815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657225" y="3648075"/>
            <a:ext cx="7789863" cy="2532063"/>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Helpful or Harmful?</a:t>
            </a:r>
            <a:endParaRPr lang="en-GB" altLang="en-US" dirty="0" smtClean="0"/>
          </a:p>
        </p:txBody>
      </p:sp>
      <p:pic>
        <p:nvPicPr>
          <p:cNvPr id="20485" name="Picture 11"/>
          <p:cNvPicPr>
            <a:picLocks noChangeAspect="1"/>
          </p:cNvPicPr>
          <p:nvPr/>
        </p:nvPicPr>
        <p:blipFill>
          <a:blip r:embed="rId6">
            <a:extLst>
              <a:ext uri="{28A0092B-C50C-407E-A947-70E740481C1C}">
                <a14:useLocalDpi xmlns:a14="http://schemas.microsoft.com/office/drawing/2010/main" val="0"/>
              </a:ext>
            </a:extLst>
          </a:blip>
          <a:srcRect r="740"/>
          <a:stretch>
            <a:fillRect/>
          </a:stretch>
        </p:blipFill>
        <p:spPr bwMode="auto">
          <a:xfrm>
            <a:off x="3538538" y="4132263"/>
            <a:ext cx="4908550" cy="183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838200" y="1900238"/>
            <a:ext cx="7427913" cy="646112"/>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Some microorganisms can be helpful in certain situations. Others can be harmful, and their spread needs to be controlled or contained.</a:t>
            </a:r>
          </a:p>
        </p:txBody>
      </p:sp>
      <p:pic>
        <p:nvPicPr>
          <p:cNvPr id="20487"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416856">
            <a:off x="3019425" y="2600325"/>
            <a:ext cx="5422900"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2741613" y="5424488"/>
            <a:ext cx="1357312" cy="576262"/>
          </a:xfrm>
          <a:prstGeom prst="ellipse">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Oval 5"/>
          <p:cNvSpPr/>
          <p:nvPr/>
        </p:nvSpPr>
        <p:spPr>
          <a:xfrm>
            <a:off x="4364038" y="5603875"/>
            <a:ext cx="1357312" cy="576263"/>
          </a:xfrm>
          <a:prstGeom prst="ellipse">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0" name="Picture 6"/>
          <p:cNvPicPr>
            <a:picLocks noChangeAspect="1"/>
          </p:cNvPicPr>
          <p:nvPr/>
        </p:nvPicPr>
        <p:blipFill>
          <a:blip r:embed="rId8">
            <a:extLst>
              <a:ext uri="{28A0092B-C50C-407E-A947-70E740481C1C}">
                <a14:useLocalDpi xmlns:a14="http://schemas.microsoft.com/office/drawing/2010/main" val="0"/>
              </a:ext>
            </a:extLst>
          </a:blip>
          <a:srcRect l="12123" b="21068"/>
          <a:stretch>
            <a:fillRect/>
          </a:stretch>
        </p:blipFill>
        <p:spPr bwMode="auto">
          <a:xfrm>
            <a:off x="658813" y="5303838"/>
            <a:ext cx="20193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2"/>
          <p:cNvPicPr>
            <a:picLocks noChangeAspect="1"/>
          </p:cNvPicPr>
          <p:nvPr/>
        </p:nvPicPr>
        <p:blipFill>
          <a:blip r:embed="rId9">
            <a:extLst>
              <a:ext uri="{28A0092B-C50C-407E-A947-70E740481C1C}">
                <a14:useLocalDpi xmlns:a14="http://schemas.microsoft.com/office/drawing/2010/main" val="0"/>
              </a:ext>
            </a:extLst>
          </a:blip>
          <a:srcRect l="18094" b="17119"/>
          <a:stretch>
            <a:fillRect/>
          </a:stretch>
        </p:blipFill>
        <p:spPr bwMode="auto">
          <a:xfrm>
            <a:off x="657225" y="3309938"/>
            <a:ext cx="3332163" cy="287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4"/>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098925" y="3309938"/>
            <a:ext cx="284797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biLevel thresh="75000"/>
          </a:blip>
          <a:stretch>
            <a:fillRect/>
          </a:stretch>
        </p:blipFill>
        <p:spPr>
          <a:xfrm>
            <a:off x="838200" y="1081305"/>
            <a:ext cx="487363" cy="487363"/>
          </a:xfrm>
          <a:prstGeom prst="rect">
            <a:avLst/>
          </a:prstGeom>
        </p:spPr>
      </p:pic>
      <p:sp>
        <p:nvSpPr>
          <p:cNvPr id="14" name="TextBox 13"/>
          <p:cNvSpPr txBox="1"/>
          <p:nvPr/>
        </p:nvSpPr>
        <p:spPr>
          <a:xfrm>
            <a:off x="466725" y="652462"/>
            <a:ext cx="1468529"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1742" fill="hold"/>
                                        <p:tgtEl>
                                          <p:spTgt spid="2"/>
                                        </p:tgtEl>
                                      </p:cBhvr>
                                    </p:cmd>
                                  </p:childTnLst>
                                </p:cTn>
                              </p:par>
                            </p:childTnLst>
                          </p:cTn>
                        </p:par>
                      </p:childTnLst>
                    </p:cTn>
                  </p:par>
                </p:childTnLst>
              </p:cTn>
              <p:nextCondLst>
                <p:cond evt="onClick" delay="0">
                  <p:tgtEl>
                    <p:spTgt spid="2"/>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1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4071938"/>
            <a:ext cx="2551113" cy="2108200"/>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3284538" y="4071938"/>
            <a:ext cx="2551112" cy="2108200"/>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5908675" y="4071938"/>
            <a:ext cx="2551113" cy="2108200"/>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ounded Rectangle 21"/>
          <p:cNvSpPr/>
          <p:nvPr/>
        </p:nvSpPr>
        <p:spPr>
          <a:xfrm>
            <a:off x="657225" y="1909763"/>
            <a:ext cx="2551113" cy="210661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Rounded Rectangle 24"/>
          <p:cNvSpPr/>
          <p:nvPr/>
        </p:nvSpPr>
        <p:spPr>
          <a:xfrm>
            <a:off x="3284538" y="1909763"/>
            <a:ext cx="2551112" cy="2106612"/>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ounded Rectangle 25"/>
          <p:cNvSpPr/>
          <p:nvPr/>
        </p:nvSpPr>
        <p:spPr>
          <a:xfrm>
            <a:off x="5908675" y="1909763"/>
            <a:ext cx="2551113" cy="210661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Helpful or Harmful?</a:t>
            </a:r>
            <a:endParaRPr lang="en-GB" altLang="en-US" dirty="0" smtClean="0"/>
          </a:p>
        </p:txBody>
      </p:sp>
      <p:sp>
        <p:nvSpPr>
          <p:cNvPr id="11" name="Rectangle 10"/>
          <p:cNvSpPr/>
          <p:nvPr/>
        </p:nvSpPr>
        <p:spPr>
          <a:xfrm>
            <a:off x="657225" y="3224213"/>
            <a:ext cx="2551113" cy="739775"/>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Bacteria are used to ferment milk as part of the cheese making process.</a:t>
            </a:r>
          </a:p>
        </p:txBody>
      </p:sp>
      <p:sp>
        <p:nvSpPr>
          <p:cNvPr id="22538" name="Rectangle 2"/>
          <p:cNvSpPr>
            <a:spLocks noChangeArrowheads="1"/>
          </p:cNvSpPr>
          <p:nvPr/>
        </p:nvSpPr>
        <p:spPr bwMode="auto">
          <a:xfrm>
            <a:off x="620713" y="1468438"/>
            <a:ext cx="8029575"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700">
                <a:solidFill>
                  <a:schemeClr val="tx1"/>
                </a:solidFill>
              </a:rPr>
              <a:t>These examples show some of the helpful uses of microorganisms.</a:t>
            </a:r>
          </a:p>
        </p:txBody>
      </p:sp>
      <p:sp>
        <p:nvSpPr>
          <p:cNvPr id="15" name="Rectangle 14"/>
          <p:cNvSpPr/>
          <p:nvPr/>
        </p:nvSpPr>
        <p:spPr>
          <a:xfrm>
            <a:off x="3281363" y="3224213"/>
            <a:ext cx="2554287" cy="739775"/>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Yeast ferments the carbohydrates found in grapes to make alcoholic wine.</a:t>
            </a:r>
          </a:p>
        </p:txBody>
      </p:sp>
      <p:sp>
        <p:nvSpPr>
          <p:cNvPr id="22540" name="Rectangle 3"/>
          <p:cNvSpPr>
            <a:spLocks noChangeArrowheads="1"/>
          </p:cNvSpPr>
          <p:nvPr/>
        </p:nvSpPr>
        <p:spPr bwMode="auto">
          <a:xfrm>
            <a:off x="5922963" y="3441700"/>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Yoghurt is made using milk that has been soured by bacteria.</a:t>
            </a:r>
          </a:p>
        </p:txBody>
      </p:sp>
      <p:sp>
        <p:nvSpPr>
          <p:cNvPr id="37" name="Rectangle 36"/>
          <p:cNvSpPr/>
          <p:nvPr/>
        </p:nvSpPr>
        <p:spPr>
          <a:xfrm>
            <a:off x="657225" y="5557838"/>
            <a:ext cx="2551113" cy="522287"/>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Yeast is added to bread dough to make it rise.</a:t>
            </a:r>
          </a:p>
        </p:txBody>
      </p:sp>
      <p:sp>
        <p:nvSpPr>
          <p:cNvPr id="38" name="Rectangle 37"/>
          <p:cNvSpPr/>
          <p:nvPr/>
        </p:nvSpPr>
        <p:spPr>
          <a:xfrm>
            <a:off x="3409950" y="5126038"/>
            <a:ext cx="2297113" cy="954087"/>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Microorganisms feed on leaves, plants and other matter, decomposing it and creating compost.</a:t>
            </a:r>
          </a:p>
        </p:txBody>
      </p:sp>
      <p:sp>
        <p:nvSpPr>
          <p:cNvPr id="22543" name="Rectangle 38"/>
          <p:cNvSpPr>
            <a:spLocks noChangeArrowheads="1"/>
          </p:cNvSpPr>
          <p:nvPr/>
        </p:nvSpPr>
        <p:spPr bwMode="auto">
          <a:xfrm>
            <a:off x="5922963" y="5145088"/>
            <a:ext cx="25225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Antibiotics are used to kill bacteria that cause infections. They are created from fungi such as Penicillium.</a:t>
            </a:r>
          </a:p>
        </p:txBody>
      </p:sp>
      <p:pic>
        <p:nvPicPr>
          <p:cNvPr id="22544"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95388" y="1866900"/>
            <a:ext cx="1484312"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5"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45275" y="1865313"/>
            <a:ext cx="1584325"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6"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44550" y="4071938"/>
            <a:ext cx="21891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7"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251575" y="4003675"/>
            <a:ext cx="1387475" cy="11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8" name="Picture 9"/>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275138" y="1870075"/>
            <a:ext cx="50482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9" name="Picture 1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990975" y="3963988"/>
            <a:ext cx="1136650"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4143375"/>
            <a:ext cx="2551113" cy="2036763"/>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ounded Rectangle 19"/>
          <p:cNvSpPr/>
          <p:nvPr/>
        </p:nvSpPr>
        <p:spPr>
          <a:xfrm>
            <a:off x="3284538" y="4143375"/>
            <a:ext cx="2551112" cy="2036763"/>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5908675" y="4143375"/>
            <a:ext cx="2551113" cy="2036763"/>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ounded Rectangle 21"/>
          <p:cNvSpPr/>
          <p:nvPr/>
        </p:nvSpPr>
        <p:spPr>
          <a:xfrm>
            <a:off x="657225" y="2052638"/>
            <a:ext cx="2551113" cy="203676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Rounded Rectangle 24"/>
          <p:cNvSpPr/>
          <p:nvPr/>
        </p:nvSpPr>
        <p:spPr>
          <a:xfrm>
            <a:off x="3284538" y="2052638"/>
            <a:ext cx="2551112" cy="2036762"/>
          </a:xfrm>
          <a:prstGeom prst="roundRect">
            <a:avLst>
              <a:gd name="adj" fmla="val 0"/>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ounded Rectangle 25"/>
          <p:cNvSpPr/>
          <p:nvPr/>
        </p:nvSpPr>
        <p:spPr>
          <a:xfrm>
            <a:off x="5908675" y="2052638"/>
            <a:ext cx="2551113" cy="2036762"/>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Helpful or Harmful?</a:t>
            </a:r>
            <a:endParaRPr lang="en-GB" altLang="en-US" dirty="0" smtClean="0"/>
          </a:p>
        </p:txBody>
      </p:sp>
      <p:sp>
        <p:nvSpPr>
          <p:cNvPr id="11" name="Rectangle 10"/>
          <p:cNvSpPr/>
          <p:nvPr/>
        </p:nvSpPr>
        <p:spPr>
          <a:xfrm>
            <a:off x="657225" y="3314700"/>
            <a:ext cx="2551113" cy="738188"/>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Food poisoning can be caused by bacteria that grow on uncooked or undercooked food.</a:t>
            </a:r>
          </a:p>
        </p:txBody>
      </p:sp>
      <p:sp>
        <p:nvSpPr>
          <p:cNvPr id="24586" name="Rectangle 2"/>
          <p:cNvSpPr>
            <a:spLocks noChangeArrowheads="1"/>
          </p:cNvSpPr>
          <p:nvPr/>
        </p:nvSpPr>
        <p:spPr bwMode="auto">
          <a:xfrm>
            <a:off x="620713" y="1449388"/>
            <a:ext cx="80295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600">
                <a:solidFill>
                  <a:schemeClr val="tx1"/>
                </a:solidFill>
              </a:rPr>
              <a:t>These examples show how microorganisms can be harmful to us. Harmful microorganisms are often called germs.</a:t>
            </a:r>
          </a:p>
        </p:txBody>
      </p:sp>
      <p:sp>
        <p:nvSpPr>
          <p:cNvPr id="15" name="Rectangle 14"/>
          <p:cNvSpPr/>
          <p:nvPr/>
        </p:nvSpPr>
        <p:spPr>
          <a:xfrm>
            <a:off x="3281363" y="3521075"/>
            <a:ext cx="2554287" cy="522288"/>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Chicken pox is caused by a virus. It spreads very easily.</a:t>
            </a:r>
          </a:p>
        </p:txBody>
      </p:sp>
      <p:sp>
        <p:nvSpPr>
          <p:cNvPr id="24588" name="Rectangle 3"/>
          <p:cNvSpPr>
            <a:spLocks noChangeArrowheads="1"/>
          </p:cNvSpPr>
          <p:nvPr/>
        </p:nvSpPr>
        <p:spPr bwMode="auto">
          <a:xfrm>
            <a:off x="5922963" y="3341688"/>
            <a:ext cx="252253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The influenza virus causes flu symptoms, such as a headache and fever.</a:t>
            </a:r>
          </a:p>
        </p:txBody>
      </p:sp>
      <p:sp>
        <p:nvSpPr>
          <p:cNvPr id="37" name="Rectangle 36"/>
          <p:cNvSpPr/>
          <p:nvPr/>
        </p:nvSpPr>
        <p:spPr>
          <a:xfrm>
            <a:off x="749300" y="5395913"/>
            <a:ext cx="2366963" cy="738187"/>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Athlete's foot is caused by a fungus that grows between the toes.</a:t>
            </a:r>
          </a:p>
        </p:txBody>
      </p:sp>
      <p:sp>
        <p:nvSpPr>
          <p:cNvPr id="38" name="Rectangle 37"/>
          <p:cNvSpPr/>
          <p:nvPr/>
        </p:nvSpPr>
        <p:spPr>
          <a:xfrm>
            <a:off x="3281363" y="5378450"/>
            <a:ext cx="2627312" cy="738188"/>
          </a:xfrm>
          <a:prstGeom prst="rect">
            <a:avLst/>
          </a:prstGeom>
        </p:spPr>
        <p:txBody>
          <a:bodyPr>
            <a:spAutoFit/>
          </a:bodyPr>
          <a:lstStyle/>
          <a:p>
            <a:pPr algn="ctr">
              <a:spcAft>
                <a:spcPts val="1200"/>
              </a:spcAft>
              <a:buFont typeface="Arial" panose="020B0604020202020204" pitchFamily="34" charset="0"/>
              <a:buNone/>
              <a:defRPr/>
            </a:pPr>
            <a:r>
              <a:rPr lang="en-GB" altLang="en-US" sz="1400" dirty="0">
                <a:latin typeface="+mn-lt"/>
              </a:rPr>
              <a:t>Plaque on our teeth is formed when bacteria in the mouth combine with small food particles.</a:t>
            </a:r>
          </a:p>
        </p:txBody>
      </p:sp>
      <p:sp>
        <p:nvSpPr>
          <p:cNvPr id="24591" name="Rectangle 38"/>
          <p:cNvSpPr>
            <a:spLocks noChangeArrowheads="1"/>
          </p:cNvSpPr>
          <p:nvPr/>
        </p:nvSpPr>
        <p:spPr bwMode="auto">
          <a:xfrm>
            <a:off x="5922963" y="5378450"/>
            <a:ext cx="25225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sz="1400">
                <a:solidFill>
                  <a:schemeClr val="tx1"/>
                </a:solidFill>
              </a:rPr>
              <a:t>The fungi that grow on food are called moulds. Mould can make you ill if you eat it.</a:t>
            </a:r>
          </a:p>
        </p:txBody>
      </p:sp>
      <p:pic>
        <p:nvPicPr>
          <p:cNvPr id="24592"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11275" y="1998663"/>
            <a:ext cx="1300163"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65900" y="1919288"/>
            <a:ext cx="1201738"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4" name="Picture 1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350963" y="4110038"/>
            <a:ext cx="1211262"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5" name="Picture 1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044950" y="4043363"/>
            <a:ext cx="128111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6"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873500" y="2027238"/>
            <a:ext cx="13684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97" name="Picture 1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156325" y="4108450"/>
            <a:ext cx="2032000"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31" name="Rounded Rectangle 30"/>
          <p:cNvSpPr/>
          <p:nvPr/>
        </p:nvSpPr>
        <p:spPr>
          <a:xfrm rot="10800000">
            <a:off x="4187825" y="1654175"/>
            <a:ext cx="4232275" cy="4527550"/>
          </a:xfrm>
          <a:prstGeom prst="roundRect">
            <a:avLst>
              <a:gd name="adj" fmla="val 0"/>
            </a:avLst>
          </a:prstGeom>
          <a:solidFill>
            <a:srgbClr val="E6A5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ounded Rectangle 25"/>
          <p:cNvSpPr/>
          <p:nvPr/>
        </p:nvSpPr>
        <p:spPr>
          <a:xfrm rot="16200000">
            <a:off x="1181100" y="1143000"/>
            <a:ext cx="4527550" cy="5549900"/>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1212850" y="850900"/>
            <a:ext cx="6727825" cy="631825"/>
          </a:xfrm>
        </p:spPr>
        <p:txBody>
          <a:bodyPr>
            <a:normAutofit fontScale="90000"/>
          </a:bodyPr>
          <a:lstStyle/>
          <a:p>
            <a:pPr algn="ctr" eaLnBrk="1" hangingPunct="1">
              <a:defRPr/>
            </a:pPr>
            <a:r>
              <a:rPr lang="en-GB" dirty="0"/>
              <a:t>What Makes Mould Grow?</a:t>
            </a:r>
            <a:endParaRPr lang="en-GB" altLang="en-US" dirty="0" smtClean="0"/>
          </a:p>
        </p:txBody>
      </p:sp>
      <p:pic>
        <p:nvPicPr>
          <p:cNvPr id="28677" name="Pai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0483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Rectangle 8"/>
          <p:cNvSpPr>
            <a:spLocks noChangeArrowheads="1"/>
          </p:cNvSpPr>
          <p:nvPr/>
        </p:nvSpPr>
        <p:spPr bwMode="auto">
          <a:xfrm>
            <a:off x="754063" y="1958975"/>
            <a:ext cx="5381625" cy="3662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Mould is the name for the types of fungi that grow on food. What do you think makes mould grow?</a:t>
            </a:r>
          </a:p>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It is useful to know what makes mould grow so that we can stop it happening as fast, and keep our food fresher for longer.</a:t>
            </a:r>
          </a:p>
          <a:p>
            <a:pPr algn="ctr">
              <a:lnSpc>
                <a:spcPct val="100000"/>
              </a:lnSpc>
              <a:spcBef>
                <a:spcPct val="0"/>
              </a:spcBef>
              <a:spcAft>
                <a:spcPts val="1200"/>
              </a:spcAft>
              <a:buFont typeface="Arial" panose="020B0604020202020204" pitchFamily="34" charset="0"/>
              <a:buNone/>
            </a:pPr>
            <a:r>
              <a:rPr lang="en-GB" altLang="en-US" sz="1600" b="1" dirty="0" smtClean="0">
                <a:solidFill>
                  <a:schemeClr val="tx1"/>
                </a:solidFill>
              </a:rPr>
              <a:t>Now for the fun part</a:t>
            </a:r>
            <a:endParaRPr lang="en-GB" altLang="en-US" sz="1600" b="1" dirty="0">
              <a:solidFill>
                <a:schemeClr val="tx1"/>
              </a:solidFill>
            </a:endParaRPr>
          </a:p>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You will use 2 slices of bread and 2 clear plastic bags. You will place each slice of bread in a plastic bag, then change the conditions that each slice of bread is exposed to over a week.</a:t>
            </a:r>
          </a:p>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For example, you may put one slice of bread in the light and one in the dark. Or one may go in the fridge and the other over a radiator. Or you may choose to dampen one slice of bread before putting it in the bag, while leaving the other dry.</a:t>
            </a:r>
          </a:p>
        </p:txBody>
      </p:sp>
      <p:pic>
        <p:nvPicPr>
          <p:cNvPr id="28679" name="Picture 5"/>
          <p:cNvPicPr>
            <a:picLocks noChangeAspect="1"/>
          </p:cNvPicPr>
          <p:nvPr/>
        </p:nvPicPr>
        <p:blipFill>
          <a:blip r:embed="rId7">
            <a:extLst>
              <a:ext uri="{28A0092B-C50C-407E-A947-70E740481C1C}">
                <a14:useLocalDpi xmlns:a14="http://schemas.microsoft.com/office/drawing/2010/main" val="0"/>
              </a:ext>
            </a:extLst>
          </a:blip>
          <a:srcRect l="27057" t="1880" r="22469" b="15581"/>
          <a:stretch>
            <a:fillRect/>
          </a:stretch>
        </p:blipFill>
        <p:spPr bwMode="auto">
          <a:xfrm>
            <a:off x="6219825" y="1654175"/>
            <a:ext cx="2200275" cy="451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biLevel thresh="75000"/>
          </a:blip>
          <a:stretch>
            <a:fillRect/>
          </a:stretch>
        </p:blipFill>
        <p:spPr>
          <a:xfrm>
            <a:off x="863889" y="982662"/>
            <a:ext cx="487363" cy="487363"/>
          </a:xfrm>
          <a:prstGeom prst="rect">
            <a:avLst/>
          </a:prstGeom>
        </p:spPr>
      </p:pic>
      <p:sp>
        <p:nvSpPr>
          <p:cNvPr id="9" name="TextBox 8"/>
          <p:cNvSpPr txBox="1"/>
          <p:nvPr/>
        </p:nvSpPr>
        <p:spPr>
          <a:xfrm>
            <a:off x="466725" y="652462"/>
            <a:ext cx="1468529"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730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31" name="Rounded Rectangle 30"/>
          <p:cNvSpPr/>
          <p:nvPr/>
        </p:nvSpPr>
        <p:spPr>
          <a:xfrm rot="10800000">
            <a:off x="4010025" y="1665288"/>
            <a:ext cx="4410075" cy="4516437"/>
          </a:xfrm>
          <a:prstGeom prst="roundRect">
            <a:avLst>
              <a:gd name="adj" fmla="val 0"/>
            </a:avLst>
          </a:prstGeom>
          <a:solidFill>
            <a:srgbClr val="A4FE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Rounded Rectangle 25"/>
          <p:cNvSpPr/>
          <p:nvPr/>
        </p:nvSpPr>
        <p:spPr>
          <a:xfrm rot="16200000">
            <a:off x="41275" y="2293938"/>
            <a:ext cx="4516437" cy="3259138"/>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1212850" y="850900"/>
            <a:ext cx="6727825" cy="631825"/>
          </a:xfrm>
        </p:spPr>
        <p:txBody>
          <a:bodyPr>
            <a:normAutofit fontScale="90000"/>
          </a:bodyPr>
          <a:lstStyle/>
          <a:p>
            <a:pPr algn="ctr" eaLnBrk="1" hangingPunct="1">
              <a:defRPr/>
            </a:pPr>
            <a:r>
              <a:rPr lang="en-GB" dirty="0"/>
              <a:t>What Makes Mould Grow?</a:t>
            </a:r>
            <a:endParaRPr lang="en-GB" altLang="en-US" dirty="0" smtClean="0"/>
          </a:p>
        </p:txBody>
      </p:sp>
      <p:pic>
        <p:nvPicPr>
          <p:cNvPr id="30725" name="Pai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04838"/>
            <a:ext cx="863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6" name="Rectangle 8"/>
          <p:cNvSpPr>
            <a:spLocks noChangeArrowheads="1"/>
          </p:cNvSpPr>
          <p:nvPr/>
        </p:nvSpPr>
        <p:spPr bwMode="auto">
          <a:xfrm>
            <a:off x="669925" y="1809750"/>
            <a:ext cx="3190876"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Decide </a:t>
            </a:r>
            <a:r>
              <a:rPr lang="en-GB" altLang="en-US" sz="1600" dirty="0" smtClean="0">
                <a:solidFill>
                  <a:schemeClr val="tx1"/>
                </a:solidFill>
              </a:rPr>
              <a:t>which </a:t>
            </a:r>
            <a:r>
              <a:rPr lang="en-GB" altLang="en-US" sz="1600" dirty="0">
                <a:solidFill>
                  <a:schemeClr val="tx1"/>
                </a:solidFill>
              </a:rPr>
              <a:t>variable you will change. Use this variable to construct your question.</a:t>
            </a:r>
          </a:p>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For example, if you are changing the dampness of the bread, your question may be: "Does damp bread go mouldy faster than dry bread?"</a:t>
            </a:r>
          </a:p>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Complete the Mould Investigation Activity Sheet and set up your investigation.</a:t>
            </a:r>
          </a:p>
          <a:p>
            <a:pPr algn="ctr">
              <a:lnSpc>
                <a:spcPct val="100000"/>
              </a:lnSpc>
              <a:spcBef>
                <a:spcPct val="0"/>
              </a:spcBef>
              <a:spcAft>
                <a:spcPts val="1200"/>
              </a:spcAft>
              <a:buFont typeface="Arial" panose="020B0604020202020204" pitchFamily="34" charset="0"/>
              <a:buNone/>
            </a:pPr>
            <a:r>
              <a:rPr lang="en-GB" altLang="en-US" sz="1600" dirty="0">
                <a:solidFill>
                  <a:schemeClr val="tx1"/>
                </a:solidFill>
              </a:rPr>
              <a:t>You will observe the bread over a </a:t>
            </a:r>
            <a:r>
              <a:rPr lang="en-GB" altLang="en-US" sz="1600" dirty="0" smtClean="0">
                <a:solidFill>
                  <a:schemeClr val="tx1"/>
                </a:solidFill>
              </a:rPr>
              <a:t>week. </a:t>
            </a:r>
          </a:p>
          <a:p>
            <a:pPr algn="ctr">
              <a:lnSpc>
                <a:spcPct val="100000"/>
              </a:lnSpc>
              <a:spcBef>
                <a:spcPct val="0"/>
              </a:spcBef>
              <a:spcAft>
                <a:spcPts val="1200"/>
              </a:spcAft>
              <a:buFont typeface="Arial" panose="020B0604020202020204" pitchFamily="34" charset="0"/>
              <a:buNone/>
            </a:pPr>
            <a:r>
              <a:rPr lang="en-GB" altLang="en-US" sz="1600" b="1" dirty="0" smtClean="0">
                <a:solidFill>
                  <a:srgbClr val="FF0000"/>
                </a:solidFill>
              </a:rPr>
              <a:t>Please take photos of your experiment and send them to me!</a:t>
            </a:r>
            <a:endParaRPr lang="en-GB" altLang="en-US" sz="1600" b="1" dirty="0">
              <a:solidFill>
                <a:srgbClr val="FF0000"/>
              </a:solidFill>
            </a:endParaRPr>
          </a:p>
        </p:txBody>
      </p:sp>
      <p:pic>
        <p:nvPicPr>
          <p:cNvPr id="30727" name="Picture 6"/>
          <p:cNvPicPr>
            <a:picLocks noChangeAspect="1"/>
          </p:cNvPicPr>
          <p:nvPr/>
        </p:nvPicPr>
        <p:blipFill>
          <a:blip r:embed="rId7">
            <a:extLst>
              <a:ext uri="{28A0092B-C50C-407E-A947-70E740481C1C}">
                <a14:useLocalDpi xmlns:a14="http://schemas.microsoft.com/office/drawing/2010/main" val="0"/>
              </a:ext>
            </a:extLst>
          </a:blip>
          <a:srcRect l="17065" t="19025" r="24913" b="15556"/>
          <a:stretch>
            <a:fillRect/>
          </a:stretch>
        </p:blipFill>
        <p:spPr bwMode="auto">
          <a:xfrm>
            <a:off x="4010025" y="1652588"/>
            <a:ext cx="4410075" cy="452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8"/>
          <a:stretch>
            <a:fillRect/>
          </a:stretch>
        </p:blipFill>
        <p:spPr>
          <a:xfrm>
            <a:off x="4811713" y="1814513"/>
            <a:ext cx="2982912" cy="4217987"/>
          </a:xfrm>
          <a:prstGeom prst="rect">
            <a:avLst/>
          </a:prstGeom>
          <a:effectLst>
            <a:outerShdw blurRad="50800" dist="38100" dir="18900000" algn="bl" rotWithShape="0">
              <a:prstClr val="black">
                <a:alpha val="40000"/>
              </a:prstClr>
            </a:outerShdw>
          </a:effec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biLevel thresh="75000"/>
          </a:blip>
          <a:stretch>
            <a:fillRect/>
          </a:stretch>
        </p:blipFill>
        <p:spPr>
          <a:xfrm>
            <a:off x="898525" y="1037431"/>
            <a:ext cx="487363" cy="487363"/>
          </a:xfrm>
          <a:prstGeom prst="rect">
            <a:avLst/>
          </a:prstGeom>
        </p:spPr>
      </p:pic>
      <p:sp>
        <p:nvSpPr>
          <p:cNvPr id="10" name="TextBox 9"/>
          <p:cNvSpPr txBox="1"/>
          <p:nvPr/>
        </p:nvSpPr>
        <p:spPr>
          <a:xfrm>
            <a:off x="466725" y="652462"/>
            <a:ext cx="1468529"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6">
                                            <p:txEl>
                                              <p:pRg st="0" end="0"/>
                                            </p:txEl>
                                          </p:spTgt>
                                        </p:tgtEl>
                                        <p:attrNameLst>
                                          <p:attrName>style.visibility</p:attrName>
                                        </p:attrNameLst>
                                      </p:cBhvr>
                                      <p:to>
                                        <p:strVal val="visible"/>
                                      </p:to>
                                    </p:set>
                                    <p:animEffect transition="in" filter="fade">
                                      <p:cBhvr>
                                        <p:cTn id="7" dur="500"/>
                                        <p:tgtEl>
                                          <p:spTgt spid="3072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0726">
                                            <p:txEl>
                                              <p:pRg st="1" end="1"/>
                                            </p:txEl>
                                          </p:spTgt>
                                        </p:tgtEl>
                                        <p:attrNameLst>
                                          <p:attrName>style.visibility</p:attrName>
                                        </p:attrNameLst>
                                      </p:cBhvr>
                                      <p:to>
                                        <p:strVal val="visible"/>
                                      </p:to>
                                    </p:set>
                                    <p:animEffect transition="in" filter="fade">
                                      <p:cBhvr>
                                        <p:cTn id="12" dur="500"/>
                                        <p:tgtEl>
                                          <p:spTgt spid="3072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726">
                                            <p:txEl>
                                              <p:pRg st="2" end="2"/>
                                            </p:txEl>
                                          </p:spTgt>
                                        </p:tgtEl>
                                        <p:attrNameLst>
                                          <p:attrName>style.visibility</p:attrName>
                                        </p:attrNameLst>
                                      </p:cBhvr>
                                      <p:to>
                                        <p:strVal val="visible"/>
                                      </p:to>
                                    </p:set>
                                    <p:animEffect transition="in" filter="fade">
                                      <p:cBhvr>
                                        <p:cTn id="17" dur="500"/>
                                        <p:tgtEl>
                                          <p:spTgt spid="3072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726">
                                            <p:txEl>
                                              <p:pRg st="3" end="3"/>
                                            </p:txEl>
                                          </p:spTgt>
                                        </p:tgtEl>
                                        <p:attrNameLst>
                                          <p:attrName>style.visibility</p:attrName>
                                        </p:attrNameLst>
                                      </p:cBhvr>
                                      <p:to>
                                        <p:strVal val="visible"/>
                                      </p:to>
                                    </p:set>
                                    <p:animEffect transition="in" filter="fade">
                                      <p:cBhvr>
                                        <p:cTn id="22" dur="500"/>
                                        <p:tgtEl>
                                          <p:spTgt spid="3072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726">
                                            <p:txEl>
                                              <p:pRg st="4" end="4"/>
                                            </p:txEl>
                                          </p:spTgt>
                                        </p:tgtEl>
                                        <p:attrNameLst>
                                          <p:attrName>style.visibility</p:attrName>
                                        </p:attrNameLst>
                                      </p:cBhvr>
                                      <p:to>
                                        <p:strVal val="visible"/>
                                      </p:to>
                                    </p:set>
                                    <p:animEffect transition="in" filter="fade">
                                      <p:cBhvr>
                                        <p:cTn id="27" dur="500"/>
                                        <p:tgtEl>
                                          <p:spTgt spid="307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
                    </p:tgtEl>
                  </p:cond>
                </p:stCondLst>
                <p:endSync evt="end" delay="0">
                  <p:rtn val="all"/>
                </p:endSync>
                <p:childTnLst>
                  <p:par>
                    <p:cTn id="29" fill="hold">
                      <p:stCondLst>
                        <p:cond delay="0"/>
                      </p:stCondLst>
                      <p:childTnLst>
                        <p:par>
                          <p:cTn id="30" fill="hold">
                            <p:stCondLst>
                              <p:cond delay="0"/>
                            </p:stCondLst>
                            <p:childTnLst>
                              <p:par>
                                <p:cTn id="31" presetID="1" presetClass="mediacall" presetSubtype="0" fill="hold" nodeType="clickEffect">
                                  <p:stCondLst>
                                    <p:cond delay="0"/>
                                  </p:stCondLst>
                                  <p:childTnLst>
                                    <p:cmd type="call" cmd="playFrom(0.0)">
                                      <p:cBhvr>
                                        <p:cTn id="32" dur="45318" fill="hold"/>
                                        <p:tgtEl>
                                          <p:spTgt spid="3"/>
                                        </p:tgtEl>
                                      </p:cBhvr>
                                    </p:cmd>
                                  </p:childTnLst>
                                </p:cTn>
                              </p:par>
                            </p:childTnLst>
                          </p:cTn>
                        </p:par>
                      </p:childTnLst>
                    </p:cTn>
                  </p:par>
                </p:childTnLst>
              </p:cTn>
              <p:nextCondLst>
                <p:cond evt="onClick" delay="0">
                  <p:tgtEl>
                    <p:spTgt spid="3"/>
                  </p:tgtEl>
                </p:cond>
              </p:nextCondLst>
            </p:seq>
            <p:audio>
              <p:cMediaNode vol="80000">
                <p:cTn id="33" fill="hold" display="0">
                  <p:stCondLst>
                    <p:cond delay="indefinite"/>
                  </p:stCondLst>
                  <p:endCondLst>
                    <p:cond evt="onStopAudio" delay="0">
                      <p:tgtEl>
                        <p:sldTgt/>
                      </p:tgtEl>
                    </p:cond>
                  </p:endCondLst>
                </p:cTn>
                <p:tgtEl>
                  <p:spTgt spid="3"/>
                </p:tgtEl>
              </p:cMediaNode>
            </p:audio>
          </p:childTnLst>
        </p:cTn>
      </p:par>
    </p:tnLst>
    <p:bldLst>
      <p:bldP spid="3072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a:off x="657225" y="1600200"/>
            <a:ext cx="7789863" cy="45815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657225" y="4699000"/>
            <a:ext cx="7789863" cy="1481138"/>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Mixed up Microorganisms</a:t>
            </a:r>
            <a:endParaRPr lang="en-GB" altLang="en-US" dirty="0" smtClean="0"/>
          </a:p>
        </p:txBody>
      </p:sp>
      <p:sp>
        <p:nvSpPr>
          <p:cNvPr id="20" name="Rectangle 19"/>
          <p:cNvSpPr/>
          <p:nvPr/>
        </p:nvSpPr>
        <p:spPr>
          <a:xfrm>
            <a:off x="657225" y="1812925"/>
            <a:ext cx="7829550" cy="646113"/>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These names of microorganisms have been mixed up! </a:t>
            </a:r>
            <a:r>
              <a:rPr lang="en-GB" altLang="en-US" dirty="0">
                <a:latin typeface="+mn-lt"/>
              </a:rPr>
              <a:t>Can you </a:t>
            </a:r>
            <a:r>
              <a:rPr lang="en-GB" altLang="en-US" dirty="0" smtClean="0">
                <a:latin typeface="+mn-lt"/>
              </a:rPr>
              <a:t>work </a:t>
            </a:r>
            <a:r>
              <a:rPr lang="en-GB" altLang="en-US" dirty="0">
                <a:latin typeface="+mn-lt"/>
              </a:rPr>
              <a:t>out what they should say? </a:t>
            </a:r>
          </a:p>
        </p:txBody>
      </p:sp>
      <p:pic>
        <p:nvPicPr>
          <p:cNvPr id="32774"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7"/>
          <p:cNvPicPr>
            <a:picLocks noChangeAspect="1"/>
          </p:cNvPicPr>
          <p:nvPr/>
        </p:nvPicPr>
        <p:blipFill>
          <a:blip r:embed="rId5">
            <a:extLst>
              <a:ext uri="{28A0092B-C50C-407E-A947-70E740481C1C}">
                <a14:useLocalDpi xmlns:a14="http://schemas.microsoft.com/office/drawing/2010/main" val="0"/>
              </a:ext>
            </a:extLst>
          </a:blip>
          <a:srcRect b="25909"/>
          <a:stretch>
            <a:fillRect/>
          </a:stretch>
        </p:blipFill>
        <p:spPr bwMode="auto">
          <a:xfrm>
            <a:off x="657225" y="3194050"/>
            <a:ext cx="7974013"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077913" y="2678113"/>
            <a:ext cx="2168525" cy="776287"/>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err="1">
                <a:solidFill>
                  <a:schemeClr val="tx1"/>
                </a:solidFill>
              </a:rPr>
              <a:t>sayet</a:t>
            </a:r>
            <a:endParaRPr lang="en-GB" sz="3200" dirty="0">
              <a:solidFill>
                <a:schemeClr val="tx1"/>
              </a:solidFill>
            </a:endParaRPr>
          </a:p>
        </p:txBody>
      </p:sp>
      <p:sp>
        <p:nvSpPr>
          <p:cNvPr id="23" name="Rectangle 22"/>
          <p:cNvSpPr/>
          <p:nvPr/>
        </p:nvSpPr>
        <p:spPr>
          <a:xfrm>
            <a:off x="3470275" y="2678113"/>
            <a:ext cx="2168525" cy="776287"/>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err="1">
                <a:solidFill>
                  <a:schemeClr val="tx1"/>
                </a:solidFill>
              </a:rPr>
              <a:t>lodum</a:t>
            </a:r>
            <a:endParaRPr lang="en-GB" sz="3200" dirty="0">
              <a:solidFill>
                <a:schemeClr val="tx1"/>
              </a:solidFill>
            </a:endParaRPr>
          </a:p>
        </p:txBody>
      </p:sp>
      <p:sp>
        <p:nvSpPr>
          <p:cNvPr id="24" name="Rectangle 23"/>
          <p:cNvSpPr/>
          <p:nvPr/>
        </p:nvSpPr>
        <p:spPr>
          <a:xfrm>
            <a:off x="5862638" y="2678113"/>
            <a:ext cx="2168525" cy="776287"/>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err="1">
                <a:solidFill>
                  <a:schemeClr val="tx1"/>
                </a:solidFill>
              </a:rPr>
              <a:t>risuv</a:t>
            </a:r>
            <a:endParaRPr lang="en-GB" sz="3200"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a:off x="657225" y="1600200"/>
            <a:ext cx="7789863" cy="45815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Rounded Rectangle 20"/>
          <p:cNvSpPr/>
          <p:nvPr/>
        </p:nvSpPr>
        <p:spPr>
          <a:xfrm>
            <a:off x="657225" y="4699000"/>
            <a:ext cx="7789863" cy="1481138"/>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a:t>Mixed up Microorganisms</a:t>
            </a:r>
            <a:endParaRPr lang="en-GB" altLang="en-US" dirty="0" smtClean="0"/>
          </a:p>
        </p:txBody>
      </p:sp>
      <p:sp>
        <p:nvSpPr>
          <p:cNvPr id="20" name="Rectangle 19"/>
          <p:cNvSpPr/>
          <p:nvPr/>
        </p:nvSpPr>
        <p:spPr>
          <a:xfrm>
            <a:off x="657225" y="1812925"/>
            <a:ext cx="7829550" cy="369888"/>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How did you do? </a:t>
            </a:r>
          </a:p>
        </p:txBody>
      </p:sp>
      <p:pic>
        <p:nvPicPr>
          <p:cNvPr id="34822"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Picture 7"/>
          <p:cNvPicPr>
            <a:picLocks noChangeAspect="1"/>
          </p:cNvPicPr>
          <p:nvPr/>
        </p:nvPicPr>
        <p:blipFill>
          <a:blip r:embed="rId5">
            <a:extLst>
              <a:ext uri="{28A0092B-C50C-407E-A947-70E740481C1C}">
                <a14:useLocalDpi xmlns:a14="http://schemas.microsoft.com/office/drawing/2010/main" val="0"/>
              </a:ext>
            </a:extLst>
          </a:blip>
          <a:srcRect b="25909"/>
          <a:stretch>
            <a:fillRect/>
          </a:stretch>
        </p:blipFill>
        <p:spPr bwMode="auto">
          <a:xfrm>
            <a:off x="657225" y="3194050"/>
            <a:ext cx="7974013"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077913" y="2265363"/>
            <a:ext cx="2168525" cy="776287"/>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a:solidFill>
                  <a:schemeClr val="tx1"/>
                </a:solidFill>
              </a:rPr>
              <a:t>yeast</a:t>
            </a:r>
          </a:p>
        </p:txBody>
      </p:sp>
      <p:sp>
        <p:nvSpPr>
          <p:cNvPr id="23" name="Rectangle 22"/>
          <p:cNvSpPr/>
          <p:nvPr/>
        </p:nvSpPr>
        <p:spPr>
          <a:xfrm>
            <a:off x="3470275" y="2265363"/>
            <a:ext cx="2168525" cy="776287"/>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a:solidFill>
                  <a:schemeClr val="tx1"/>
                </a:solidFill>
              </a:rPr>
              <a:t>mould</a:t>
            </a:r>
          </a:p>
        </p:txBody>
      </p:sp>
      <p:sp>
        <p:nvSpPr>
          <p:cNvPr id="24" name="Rectangle 23"/>
          <p:cNvSpPr/>
          <p:nvPr/>
        </p:nvSpPr>
        <p:spPr>
          <a:xfrm>
            <a:off x="5862638" y="2265363"/>
            <a:ext cx="2168525" cy="776287"/>
          </a:xfrm>
          <a:prstGeom prst="rect">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a:solidFill>
                  <a:schemeClr val="tx1"/>
                </a:solidFill>
              </a:rPr>
              <a:t>virus</a:t>
            </a:r>
          </a:p>
        </p:txBody>
      </p:sp>
      <p:sp>
        <p:nvSpPr>
          <p:cNvPr id="14" name="Rectangle 13"/>
          <p:cNvSpPr/>
          <p:nvPr/>
        </p:nvSpPr>
        <p:spPr>
          <a:xfrm>
            <a:off x="657225" y="3124200"/>
            <a:ext cx="7829550" cy="36830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What does each microorganism do?</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FF0000"/>
      </a:hlink>
      <a:folHlink>
        <a:srgbClr val="C0000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5920</TotalTime>
  <Words>988</Words>
  <Application>Microsoft Office PowerPoint</Application>
  <PresentationFormat>On-screen Show (4:3)</PresentationFormat>
  <Paragraphs>92</Paragraphs>
  <Slides>15</Slides>
  <Notes>12</Notes>
  <HiddenSlides>0</HiddenSlides>
  <MMClips>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Calibri</vt:lpstr>
      <vt:lpstr>BPreplay</vt:lpstr>
      <vt:lpstr>Arial</vt:lpstr>
      <vt:lpstr>Sassoon Infant Md</vt:lpstr>
      <vt:lpstr>XCCW Joined 8a</vt:lpstr>
      <vt:lpstr>Sassoon Infant Rg</vt:lpstr>
      <vt:lpstr>Office Theme</vt:lpstr>
      <vt:lpstr>PowerPoint Presentation</vt:lpstr>
      <vt:lpstr>PowerPoint Presentation</vt:lpstr>
      <vt:lpstr>What Are Microorganisms?</vt:lpstr>
      <vt:lpstr>What Are Microorganisms?</vt:lpstr>
      <vt:lpstr>What Are Microorganisms?</vt:lpstr>
      <vt:lpstr>What Are Microorganisms?</vt:lpstr>
      <vt:lpstr>What Are Microorganisms?</vt:lpstr>
      <vt:lpstr>Helpful or Harmful?</vt:lpstr>
      <vt:lpstr>Helpful or Harmful?</vt:lpstr>
      <vt:lpstr>Helpful or Harmful?</vt:lpstr>
      <vt:lpstr>What Makes Mould Grow?</vt:lpstr>
      <vt:lpstr>What Makes Mould Grow?</vt:lpstr>
      <vt:lpstr>Mixed up Microorganisms</vt:lpstr>
      <vt:lpstr>Mixed up Microorganisms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469</cp:revision>
  <dcterms:created xsi:type="dcterms:W3CDTF">2014-10-01T16:09:27Z</dcterms:created>
  <dcterms:modified xsi:type="dcterms:W3CDTF">2020-04-20T22:14:10Z</dcterms:modified>
</cp:coreProperties>
</file>