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8" r:id="rId4"/>
    <p:sldId id="269" r:id="rId5"/>
    <p:sldId id="270" r:id="rId6"/>
    <p:sldId id="271" r:id="rId7"/>
    <p:sldId id="272" r:id="rId8"/>
    <p:sldId id="273" r:id="rId9"/>
    <p:sldId id="274" r:id="rId10"/>
  </p:sldIdLst>
  <p:sldSz cx="9144000" cy="6858000" type="screen4x3"/>
  <p:notesSz cx="6858000" cy="9144000"/>
  <p:embeddedFontLst>
    <p:embeddedFont>
      <p:font typeface="Twinkl" panose="020B0604020202020204" charset="0"/>
      <p:regular r:id="rId13"/>
      <p:bold r:id="rId14"/>
    </p:embeddedFont>
    <p:embeddedFont>
      <p:font typeface="Calibri" panose="020F0502020204030204" pitchFamily="34" charset="0"/>
      <p:regular r:id="rId15"/>
      <p:bold r:id="rId16"/>
      <p:italic r:id="rId17"/>
      <p:bold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88"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1C1C"/>
    <a:srgbClr val="0076B0"/>
    <a:srgbClr val="47B1E5"/>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8" d="100"/>
          <a:sy n="88" d="100"/>
        </p:scale>
        <p:origin x="1291" y="62"/>
      </p:cViewPr>
      <p:guideLst>
        <p:guide orient="horz" pos="4088"/>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23/06/2020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4024290"/>
            <a:ext cx="5801668" cy="2068535"/>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980000" bIns="108000" rtlCol="0" anchor="ctr">
            <a:noAutofit/>
          </a:bodyPr>
          <a:lstStyle/>
          <a:p>
            <a:r>
              <a:rPr lang="en-GB" altLang="en-US" dirty="0">
                <a:solidFill>
                  <a:schemeClr val="bg1"/>
                </a:solidFill>
              </a:rPr>
              <a:t>Before we had the knowledge we now possess, different cultures explained how day and night occurred in lots of different ways. </a:t>
            </a:r>
            <a:endParaRPr lang="en-GB" dirty="0">
              <a:solidFill>
                <a:schemeClr val="bg1"/>
              </a:solidFill>
            </a:endParaRPr>
          </a:p>
        </p:txBody>
      </p:sp>
      <p:sp>
        <p:nvSpPr>
          <p:cNvPr id="15" name="Rectangle 14"/>
          <p:cNvSpPr/>
          <p:nvPr/>
        </p:nvSpPr>
        <p:spPr>
          <a:xfrm>
            <a:off x="755651" y="4035530"/>
            <a:ext cx="5828270" cy="2068535"/>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0" bIns="108000" rtlCol="0" anchor="ctr">
            <a:noAutofit/>
          </a:bodyPr>
          <a:lstStyle/>
          <a:p>
            <a:pPr>
              <a:spcBef>
                <a:spcPct val="0"/>
              </a:spcBef>
            </a:pPr>
            <a:r>
              <a:rPr lang="en-GB" altLang="en-US" dirty="0">
                <a:solidFill>
                  <a:schemeClr val="bg1"/>
                </a:solidFill>
              </a:rPr>
              <a:t>The ancient Egyptians believed that the sun god, Ra, travelled across the land each day. At the end of each day, Ra died and this caused darkness. At the start of each new day, Ra was reborn.</a:t>
            </a:r>
          </a:p>
        </p:txBody>
      </p:sp>
      <p:sp>
        <p:nvSpPr>
          <p:cNvPr id="20" name="Rectangle 19"/>
          <p:cNvSpPr/>
          <p:nvPr/>
        </p:nvSpPr>
        <p:spPr>
          <a:xfrm>
            <a:off x="782253" y="4038064"/>
            <a:ext cx="5828270" cy="2068535"/>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0" bIns="108000" rtlCol="0" anchor="ctr">
            <a:noAutofit/>
          </a:bodyPr>
          <a:lstStyle/>
          <a:p>
            <a:pPr>
              <a:lnSpc>
                <a:spcPct val="100000"/>
              </a:lnSpc>
              <a:spcBef>
                <a:spcPct val="0"/>
              </a:spcBef>
              <a:buFontTx/>
              <a:buNone/>
            </a:pPr>
            <a:r>
              <a:rPr lang="en-GB" altLang="en-US" dirty="0">
                <a:solidFill>
                  <a:schemeClr val="bg1"/>
                </a:solidFill>
              </a:rPr>
              <a:t>The Inuit people told stories about the sun goddess, </a:t>
            </a:r>
            <a:r>
              <a:rPr lang="en-GB" altLang="en-US" dirty="0" err="1">
                <a:solidFill>
                  <a:schemeClr val="bg1"/>
                </a:solidFill>
              </a:rPr>
              <a:t>Malina</a:t>
            </a:r>
            <a:r>
              <a:rPr lang="en-GB" altLang="en-US" dirty="0">
                <a:solidFill>
                  <a:schemeClr val="bg1"/>
                </a:solidFill>
              </a:rPr>
              <a:t>, and her brother, </a:t>
            </a:r>
            <a:r>
              <a:rPr lang="en-GB" altLang="en-US" dirty="0" err="1">
                <a:solidFill>
                  <a:schemeClr val="bg1"/>
                </a:solidFill>
              </a:rPr>
              <a:t>Anningan</a:t>
            </a:r>
            <a:r>
              <a:rPr lang="en-GB" altLang="en-US" dirty="0">
                <a:solidFill>
                  <a:schemeClr val="bg1"/>
                </a:solidFill>
              </a:rPr>
              <a:t>, the moon god. Night and day were a result of arguments between the siblings.</a:t>
            </a:r>
          </a:p>
        </p:txBody>
      </p:sp>
      <p:sp>
        <p:nvSpPr>
          <p:cNvPr id="22" name="Rectangle 21"/>
          <p:cNvSpPr/>
          <p:nvPr/>
        </p:nvSpPr>
        <p:spPr>
          <a:xfrm>
            <a:off x="755651" y="4029808"/>
            <a:ext cx="5828270" cy="2068535"/>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160000" bIns="108000" rtlCol="0" anchor="ctr">
            <a:noAutofit/>
          </a:bodyPr>
          <a:lstStyle/>
          <a:p>
            <a:pPr>
              <a:lnSpc>
                <a:spcPct val="100000"/>
              </a:lnSpc>
              <a:spcBef>
                <a:spcPct val="0"/>
              </a:spcBef>
              <a:buFontTx/>
              <a:buNone/>
            </a:pPr>
            <a:r>
              <a:rPr lang="en-GB" altLang="en-US" dirty="0">
                <a:solidFill>
                  <a:schemeClr val="bg1"/>
                </a:solidFill>
              </a:rPr>
              <a:t>Helios was an ancient Greek god. The ancient Greeks believed that Helios pulled the sun across the sky each day in a chariot.  </a:t>
            </a:r>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b="49468"/>
          <a:stretch/>
        </p:blipFill>
        <p:spPr>
          <a:xfrm>
            <a:off x="755651" y="1589902"/>
            <a:ext cx="7632700" cy="2434387"/>
          </a:xfrm>
          <a:prstGeom prst="rect">
            <a:avLst/>
          </a:prstGeom>
        </p:spPr>
      </p:pic>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l="50000" t="14824" r="-1" b="5958"/>
          <a:stretch/>
        </p:blipFill>
        <p:spPr>
          <a:xfrm>
            <a:off x="4572000" y="2304022"/>
            <a:ext cx="3812230" cy="3816350"/>
          </a:xfrm>
          <a:prstGeom prst="flowChartConnector">
            <a:avLst/>
          </a:prstGeom>
        </p:spPr>
      </p:pic>
      <p:sp>
        <p:nvSpPr>
          <p:cNvPr id="21" name="Title 20"/>
          <p:cNvSpPr>
            <a:spLocks noGrp="1"/>
          </p:cNvSpPr>
          <p:nvPr>
            <p:ph type="title"/>
          </p:nvPr>
        </p:nvSpPr>
        <p:spPr>
          <a:xfrm>
            <a:off x="444843" y="765175"/>
            <a:ext cx="8246075" cy="824728"/>
          </a:xfrm>
          <a:prstGeom prst="roundRect">
            <a:avLst>
              <a:gd name="adj" fmla="val 0"/>
            </a:avLst>
          </a:prstGeom>
          <a:solidFill>
            <a:srgbClr val="0076B0"/>
          </a:solidFill>
        </p:spPr>
        <p:txBody>
          <a:bodyPr/>
          <a:lstStyle/>
          <a:p>
            <a:r>
              <a:rPr lang="en-GB" sz="3600" dirty="0">
                <a:solidFill>
                  <a:schemeClr val="bg1"/>
                </a:solidFill>
                <a:latin typeface="+mn-lt"/>
              </a:rPr>
              <a:t>Day and Night</a:t>
            </a:r>
          </a:p>
        </p:txBody>
      </p:sp>
      <p:sp>
        <p:nvSpPr>
          <p:cNvPr id="10" name="Oval 9"/>
          <p:cNvSpPr/>
          <p:nvPr/>
        </p:nvSpPr>
        <p:spPr>
          <a:xfrm>
            <a:off x="4545398" y="2292781"/>
            <a:ext cx="3838832" cy="3838832"/>
          </a:xfrm>
          <a:prstGeom prst="ellipse">
            <a:avLst/>
          </a:prstGeom>
          <a:solidFill>
            <a:srgbClr val="0076B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p:cNvPicPr>
            <a:picLocks noChangeAspect="1"/>
          </p:cNvPicPr>
          <p:nvPr/>
        </p:nvPicPr>
        <p:blipFill rotWithShape="1">
          <a:blip r:embed="rId3">
            <a:extLst>
              <a:ext uri="{28A0092B-C50C-407E-A947-70E740481C1C}">
                <a14:useLocalDpi xmlns:a14="http://schemas.microsoft.com/office/drawing/2010/main" val="0"/>
              </a:ext>
            </a:extLst>
          </a:blip>
          <a:srcRect l="31587" r="-13"/>
          <a:stretch/>
        </p:blipFill>
        <p:spPr>
          <a:xfrm flipH="1">
            <a:off x="4576118" y="2289185"/>
            <a:ext cx="3797956" cy="3797956"/>
          </a:xfrm>
          <a:prstGeom prst="flowChartConnector">
            <a:avLst/>
          </a:prstGeom>
        </p:spPr>
      </p:pic>
      <p:sp>
        <p:nvSpPr>
          <p:cNvPr id="2" name="Oval 1"/>
          <p:cNvSpPr/>
          <p:nvPr/>
        </p:nvSpPr>
        <p:spPr>
          <a:xfrm>
            <a:off x="4572000" y="2276476"/>
            <a:ext cx="3816350" cy="3816350"/>
          </a:xfrm>
          <a:prstGeom prst="ellipse">
            <a:avLst/>
          </a:prstGeom>
          <a:no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22162" y="2742576"/>
            <a:ext cx="2895796" cy="2895796"/>
          </a:xfrm>
          <a:prstGeom prst="rect">
            <a:avLst/>
          </a:prstGeom>
        </p:spPr>
      </p:pic>
      <p:grpSp>
        <p:nvGrpSpPr>
          <p:cNvPr id="17" name="Group 16"/>
          <p:cNvGrpSpPr/>
          <p:nvPr/>
        </p:nvGrpSpPr>
        <p:grpSpPr>
          <a:xfrm>
            <a:off x="4253727" y="1832610"/>
            <a:ext cx="4437191" cy="4254531"/>
            <a:chOff x="4246218" y="1816134"/>
            <a:chExt cx="4437191" cy="4254531"/>
          </a:xfrm>
        </p:grpSpPr>
        <p:pic>
          <p:nvPicPr>
            <p:cNvPr id="14" name="Picture 13"/>
            <p:cNvPicPr>
              <a:picLocks noChangeAspect="1"/>
            </p:cNvPicPr>
            <p:nvPr/>
          </p:nvPicPr>
          <p:blipFill rotWithShape="1">
            <a:blip r:embed="rId5" cstate="print">
              <a:extLst>
                <a:ext uri="{28A0092B-C50C-407E-A947-70E740481C1C}">
                  <a14:useLocalDpi xmlns:a14="http://schemas.microsoft.com/office/drawing/2010/main" val="0"/>
                </a:ext>
              </a:extLst>
            </a:blip>
            <a:srcRect l="-4507" t="-2042" r="4507" b="17443"/>
            <a:stretch/>
          </p:blipFill>
          <p:spPr>
            <a:xfrm>
              <a:off x="4246218" y="1816134"/>
              <a:ext cx="4437191" cy="3736170"/>
            </a:xfrm>
            <a:prstGeom prst="flowChartConnector">
              <a:avLst/>
            </a:prstGeom>
          </p:spPr>
        </p:pic>
        <p:pic>
          <p:nvPicPr>
            <p:cNvPr id="18" name="Picture 17"/>
            <p:cNvPicPr>
              <a:picLocks noChangeAspect="1"/>
            </p:cNvPicPr>
            <p:nvPr/>
          </p:nvPicPr>
          <p:blipFill rotWithShape="1">
            <a:blip r:embed="rId5" cstate="print">
              <a:extLst>
                <a:ext uri="{28A0092B-C50C-407E-A947-70E740481C1C}">
                  <a14:useLocalDpi xmlns:a14="http://schemas.microsoft.com/office/drawing/2010/main" val="0"/>
                </a:ext>
              </a:extLst>
            </a:blip>
            <a:srcRect l="2802" t="8280" r="11604" b="5625"/>
            <a:stretch/>
          </p:blipFill>
          <p:spPr>
            <a:xfrm>
              <a:off x="4567880" y="2268471"/>
              <a:ext cx="3797956" cy="3802194"/>
            </a:xfrm>
            <a:prstGeom prst="flowChartConnector">
              <a:avLst/>
            </a:prstGeom>
          </p:spPr>
        </p:pic>
      </p:gr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73625" y="3550276"/>
            <a:ext cx="4266010" cy="3016562"/>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par>
                                <p:cTn id="8" presetID="10" presetClass="exit" presetSubtype="0" fill="hold" nodeType="withEffect">
                                  <p:stCondLst>
                                    <p:cond delay="0"/>
                                  </p:stCondLst>
                                  <p:childTnLst>
                                    <p:animEffect transition="out" filter="fade">
                                      <p:cBhvr>
                                        <p:cTn id="9" dur="500"/>
                                        <p:tgtEl>
                                          <p:spTgt spid="13"/>
                                        </p:tgtEl>
                                      </p:cBhvr>
                                    </p:animEffect>
                                    <p:set>
                                      <p:cBhvr>
                                        <p:cTn id="10" dur="1" fill="hold">
                                          <p:stCondLst>
                                            <p:cond delay="499"/>
                                          </p:stCondLst>
                                        </p:cTn>
                                        <p:tgtEl>
                                          <p:spTgt spid="13"/>
                                        </p:tgtEl>
                                        <p:attrNameLst>
                                          <p:attrName>style.visibility</p:attrName>
                                        </p:attrNameLst>
                                      </p:cBhvr>
                                      <p:to>
                                        <p:strVal val="hidden"/>
                                      </p:to>
                                    </p:se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500"/>
                                        <p:tgtEl>
                                          <p:spTgt spid="20"/>
                                        </p:tgtEl>
                                      </p:cBhvr>
                                    </p:animEffect>
                                  </p:childTnLst>
                                </p:cTn>
                              </p:par>
                              <p:par>
                                <p:cTn id="20" presetID="10" presetClass="exit" presetSubtype="0" fill="hold" nodeType="withEffect">
                                  <p:stCondLst>
                                    <p:cond delay="0"/>
                                  </p:stCondLst>
                                  <p:childTnLst>
                                    <p:animEffect transition="out" filter="fade">
                                      <p:cBhvr>
                                        <p:cTn id="21" dur="500"/>
                                        <p:tgtEl>
                                          <p:spTgt spid="17"/>
                                        </p:tgtEl>
                                      </p:cBhvr>
                                    </p:animEffect>
                                    <p:set>
                                      <p:cBhvr>
                                        <p:cTn id="22" dur="1" fill="hold">
                                          <p:stCondLst>
                                            <p:cond delay="499"/>
                                          </p:stCondLst>
                                        </p:cTn>
                                        <p:tgtEl>
                                          <p:spTgt spid="17"/>
                                        </p:tgtEl>
                                        <p:attrNameLst>
                                          <p:attrName>style.visibility</p:attrName>
                                        </p:attrNameLst>
                                      </p:cBhvr>
                                      <p:to>
                                        <p:strVal val="hidden"/>
                                      </p:to>
                                    </p:se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10" presetClass="exit" presetSubtype="0" fill="hold" nodeType="withEffect">
                                  <p:stCondLst>
                                    <p:cond delay="0"/>
                                  </p:stCondLst>
                                  <p:childTnLst>
                                    <p:animEffect transition="out" filter="fade">
                                      <p:cBhvr>
                                        <p:cTn id="33" dur="500"/>
                                        <p:tgtEl>
                                          <p:spTgt spid="19"/>
                                        </p:tgtEl>
                                      </p:cBhvr>
                                    </p:animEffect>
                                    <p:set>
                                      <p:cBhvr>
                                        <p:cTn id="34" dur="1" fill="hold">
                                          <p:stCondLst>
                                            <p:cond delay="499"/>
                                          </p:stCondLst>
                                        </p:cTn>
                                        <p:tgtEl>
                                          <p:spTgt spid="19"/>
                                        </p:tgtEl>
                                        <p:attrNameLst>
                                          <p:attrName>style.visibility</p:attrName>
                                        </p:attrNameLst>
                                      </p:cBhvr>
                                      <p:to>
                                        <p:strVal val="hidden"/>
                                      </p:to>
                                    </p:set>
                                  </p:childTnLst>
                                </p:cTn>
                              </p:par>
                            </p:childTnLst>
                          </p:cTn>
                        </p:par>
                        <p:par>
                          <p:cTn id="35" fill="hold">
                            <p:stCondLst>
                              <p:cond delay="500"/>
                            </p:stCondLst>
                            <p:childTnLst>
                              <p:par>
                                <p:cTn id="36" presetID="10" presetClass="entr" presetSubtype="0" fill="hold"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0" grpId="0" animBg="1"/>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63164" y="3429000"/>
            <a:ext cx="3804716" cy="2665975"/>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0" bIns="108000" rtlCol="0" anchor="ctr">
            <a:noAutofit/>
          </a:bodyPr>
          <a:lstStyle/>
          <a:p>
            <a:pPr>
              <a:spcBef>
                <a:spcPct val="0"/>
              </a:spcBef>
            </a:pPr>
            <a:r>
              <a:rPr lang="en-GB" altLang="en-US" dirty="0">
                <a:solidFill>
                  <a:schemeClr val="bg1"/>
                </a:solidFill>
              </a:rPr>
              <a:t>In the morning and late afternoon, shadows are longer. They are shortest at midday as this is when the sun appears to be highest in the sky. This idea of the sun appearing to move during the day is where the traditional stories explaining day and night came from.</a:t>
            </a:r>
          </a:p>
        </p:txBody>
      </p:sp>
      <p:sp>
        <p:nvSpPr>
          <p:cNvPr id="26" name="Rectangle 25"/>
          <p:cNvSpPr/>
          <p:nvPr/>
        </p:nvSpPr>
        <p:spPr>
          <a:xfrm>
            <a:off x="771041" y="3426850"/>
            <a:ext cx="3804716" cy="2665975"/>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0" bIns="108000" rtlCol="0" anchor="ctr">
            <a:noAutofit/>
          </a:bodyPr>
          <a:lstStyle/>
          <a:p>
            <a:pPr>
              <a:spcBef>
                <a:spcPct val="0"/>
              </a:spcBef>
            </a:pPr>
            <a:r>
              <a:rPr lang="en-GB" dirty="0"/>
              <a:t>The Sun stays in the same place in relation to the Earth. It appears to move because of the movements of Earth as it orbits the Sun.</a:t>
            </a:r>
            <a:endParaRPr lang="en-GB" altLang="en-US" dirty="0">
              <a:solidFill>
                <a:schemeClr val="bg1"/>
              </a:solidFill>
            </a:endParaRPr>
          </a:p>
        </p:txBody>
      </p:sp>
      <p:sp>
        <p:nvSpPr>
          <p:cNvPr id="21" name="Title 20"/>
          <p:cNvSpPr>
            <a:spLocks noGrp="1"/>
          </p:cNvSpPr>
          <p:nvPr>
            <p:ph type="title"/>
          </p:nvPr>
        </p:nvSpPr>
        <p:spPr>
          <a:xfrm>
            <a:off x="444843" y="765175"/>
            <a:ext cx="8246075" cy="824728"/>
          </a:xfrm>
          <a:prstGeom prst="roundRect">
            <a:avLst>
              <a:gd name="adj" fmla="val 0"/>
            </a:avLst>
          </a:prstGeom>
          <a:solidFill>
            <a:srgbClr val="0076B0"/>
          </a:solidFill>
        </p:spPr>
        <p:txBody>
          <a:bodyPr/>
          <a:lstStyle/>
          <a:p>
            <a:r>
              <a:rPr lang="en-GB" sz="3600" dirty="0">
                <a:solidFill>
                  <a:schemeClr val="bg1"/>
                </a:solidFill>
                <a:latin typeface="+mn-lt"/>
              </a:rPr>
              <a:t>Does the Sun Move?</a:t>
            </a:r>
          </a:p>
        </p:txBody>
      </p:sp>
      <p:sp>
        <p:nvSpPr>
          <p:cNvPr id="4" name="TextBox 3"/>
          <p:cNvSpPr txBox="1"/>
          <p:nvPr/>
        </p:nvSpPr>
        <p:spPr>
          <a:xfrm>
            <a:off x="759407" y="1860970"/>
            <a:ext cx="7632700" cy="731739"/>
          </a:xfrm>
          <a:prstGeom prst="rect">
            <a:avLst/>
          </a:prstGeom>
          <a:noFill/>
        </p:spPr>
        <p:txBody>
          <a:bodyPr wrap="square" rtlCol="0">
            <a:spAutoFit/>
          </a:bodyPr>
          <a:lstStyle/>
          <a:p>
            <a:pPr algn="ctr">
              <a:lnSpc>
                <a:spcPct val="120000"/>
              </a:lnSpc>
            </a:pPr>
            <a:r>
              <a:rPr lang="en-GB" altLang="en-US" dirty="0"/>
              <a:t>Have you noticed how shadows change throughout the day? </a:t>
            </a:r>
          </a:p>
          <a:p>
            <a:pPr algn="ctr">
              <a:lnSpc>
                <a:spcPct val="120000"/>
              </a:lnSpc>
            </a:pPr>
            <a:r>
              <a:rPr lang="en-GB" altLang="en-US" dirty="0"/>
              <a:t>Why do you think this is? Talk about it with a partner.</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r="-108" b="1268"/>
          <a:stretch/>
        </p:blipFill>
        <p:spPr>
          <a:xfrm>
            <a:off x="4567880" y="3429000"/>
            <a:ext cx="3820470" cy="2663825"/>
          </a:xfrm>
          <a:prstGeom prst="rect">
            <a:avLst/>
          </a:prstGeom>
        </p:spPr>
      </p:pic>
    </p:spTree>
    <p:extLst>
      <p:ext uri="{BB962C8B-B14F-4D97-AF65-F5344CB8AC3E}">
        <p14:creationId xmlns:p14="http://schemas.microsoft.com/office/powerpoint/2010/main" val="1494695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righ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8962" y="2372498"/>
            <a:ext cx="8246075" cy="3464954"/>
          </a:xfrm>
          <a:prstGeom prst="rect">
            <a:avLst/>
          </a:prstGeom>
          <a:solidFill>
            <a:srgbClr val="0076B0">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8"/>
          <p:cNvPicPr>
            <a:picLocks noChangeAspect="1"/>
          </p:cNvPicPr>
          <p:nvPr/>
        </p:nvPicPr>
        <p:blipFill>
          <a:blip r:embed="rId2" cstate="print">
            <a:extLst>
              <a:ext uri="{28A0092B-C50C-407E-A947-70E740481C1C}">
                <a14:useLocalDpi xmlns:a14="http://schemas.microsoft.com/office/drawing/2010/main" val="0"/>
              </a:ext>
            </a:extLst>
          </a:blip>
          <a:srcRect l="397" t="9686" r="397" b="18417"/>
          <a:stretch>
            <a:fillRect/>
          </a:stretch>
        </p:blipFill>
        <p:spPr bwMode="auto">
          <a:xfrm>
            <a:off x="1205726" y="2372498"/>
            <a:ext cx="6732545" cy="3464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p:cNvSpPr>
            <a:spLocks noGrp="1"/>
          </p:cNvSpPr>
          <p:nvPr>
            <p:ph type="title"/>
          </p:nvPr>
        </p:nvSpPr>
        <p:spPr>
          <a:xfrm>
            <a:off x="444843" y="765175"/>
            <a:ext cx="8246075" cy="824728"/>
          </a:xfrm>
          <a:prstGeom prst="roundRect">
            <a:avLst>
              <a:gd name="adj" fmla="val 0"/>
            </a:avLst>
          </a:prstGeom>
          <a:solidFill>
            <a:srgbClr val="0076B0"/>
          </a:solidFill>
        </p:spPr>
        <p:txBody>
          <a:bodyPr/>
          <a:lstStyle/>
          <a:p>
            <a:r>
              <a:rPr lang="en-GB" sz="3600" dirty="0">
                <a:solidFill>
                  <a:schemeClr val="bg1"/>
                </a:solidFill>
                <a:latin typeface="+mn-lt"/>
              </a:rPr>
              <a:t>How Does Earth Move?</a:t>
            </a:r>
          </a:p>
        </p:txBody>
      </p:sp>
      <p:sp>
        <p:nvSpPr>
          <p:cNvPr id="9" name="TextBox 8"/>
          <p:cNvSpPr txBox="1"/>
          <p:nvPr/>
        </p:nvSpPr>
        <p:spPr>
          <a:xfrm>
            <a:off x="755650" y="1658035"/>
            <a:ext cx="7632700" cy="646331"/>
          </a:xfrm>
          <a:prstGeom prst="rect">
            <a:avLst/>
          </a:prstGeom>
          <a:noFill/>
        </p:spPr>
        <p:txBody>
          <a:bodyPr wrap="square" rtlCol="0">
            <a:spAutoFit/>
          </a:bodyPr>
          <a:lstStyle/>
          <a:p>
            <a:pPr algn="ctr"/>
            <a:r>
              <a:rPr lang="en-GB" altLang="en-US" dirty="0"/>
              <a:t>Earth moves in two ways.</a:t>
            </a:r>
          </a:p>
          <a:p>
            <a:pPr algn="ctr"/>
            <a:r>
              <a:rPr lang="en-GB" altLang="en-US" dirty="0"/>
              <a:t>It revolves (orbits) the Sun. One revolution takes just over 365 days.</a:t>
            </a:r>
          </a:p>
        </p:txBody>
      </p:sp>
      <p:cxnSp>
        <p:nvCxnSpPr>
          <p:cNvPr id="8" name="Straight Arrow Connector 7"/>
          <p:cNvCxnSpPr>
            <a:stCxn id="9" idx="2"/>
          </p:cNvCxnSpPr>
          <p:nvPr/>
        </p:nvCxnSpPr>
        <p:spPr>
          <a:xfrm>
            <a:off x="4572000" y="2304366"/>
            <a:ext cx="659027" cy="2407677"/>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714461" y="5908159"/>
            <a:ext cx="7632700" cy="369332"/>
          </a:xfrm>
          <a:prstGeom prst="rect">
            <a:avLst/>
          </a:prstGeom>
          <a:noFill/>
        </p:spPr>
        <p:txBody>
          <a:bodyPr wrap="square" rtlCol="0">
            <a:spAutoFit/>
          </a:bodyPr>
          <a:lstStyle/>
          <a:p>
            <a:pPr algn="ctr">
              <a:lnSpc>
                <a:spcPct val="100000"/>
              </a:lnSpc>
              <a:spcBef>
                <a:spcPct val="0"/>
              </a:spcBef>
              <a:buFontTx/>
              <a:buNone/>
            </a:pPr>
            <a:r>
              <a:rPr lang="en-GB" altLang="en-US" dirty="0"/>
              <a:t>It rotates (spins) round once every 24 hours.</a:t>
            </a:r>
          </a:p>
        </p:txBody>
      </p:sp>
      <p:cxnSp>
        <p:nvCxnSpPr>
          <p:cNvPr id="11" name="Straight Arrow Connector 10"/>
          <p:cNvCxnSpPr>
            <a:stCxn id="7" idx="2"/>
          </p:cNvCxnSpPr>
          <p:nvPr/>
        </p:nvCxnSpPr>
        <p:spPr>
          <a:xfrm flipV="1">
            <a:off x="4571999" y="4950941"/>
            <a:ext cx="1392196" cy="886511"/>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82897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48962" y="3428999"/>
            <a:ext cx="8246075" cy="2663825"/>
          </a:xfrm>
          <a:prstGeom prst="rect">
            <a:avLst/>
          </a:prstGeom>
          <a:solidFill>
            <a:srgbClr val="0076B0">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8"/>
          <p:cNvPicPr>
            <a:picLocks noChangeAspect="1"/>
          </p:cNvPicPr>
          <p:nvPr/>
        </p:nvPicPr>
        <p:blipFill>
          <a:blip r:embed="rId2" cstate="print">
            <a:extLst>
              <a:ext uri="{28A0092B-C50C-407E-A947-70E740481C1C}">
                <a14:useLocalDpi xmlns:a14="http://schemas.microsoft.com/office/drawing/2010/main" val="0"/>
              </a:ext>
            </a:extLst>
          </a:blip>
          <a:srcRect l="397" t="9686" r="397" b="18417"/>
          <a:stretch>
            <a:fillRect/>
          </a:stretch>
        </p:blipFill>
        <p:spPr bwMode="auto">
          <a:xfrm>
            <a:off x="1984202" y="3433407"/>
            <a:ext cx="5167355" cy="2659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p:cNvSpPr>
            <a:spLocks noGrp="1"/>
          </p:cNvSpPr>
          <p:nvPr>
            <p:ph type="title"/>
          </p:nvPr>
        </p:nvSpPr>
        <p:spPr>
          <a:xfrm>
            <a:off x="444843" y="765175"/>
            <a:ext cx="8246075" cy="824728"/>
          </a:xfrm>
          <a:prstGeom prst="roundRect">
            <a:avLst>
              <a:gd name="adj" fmla="val 0"/>
            </a:avLst>
          </a:prstGeom>
          <a:solidFill>
            <a:srgbClr val="0076B0"/>
          </a:solidFill>
        </p:spPr>
        <p:txBody>
          <a:bodyPr/>
          <a:lstStyle/>
          <a:p>
            <a:r>
              <a:rPr lang="en-GB" sz="3600" dirty="0">
                <a:solidFill>
                  <a:schemeClr val="bg1"/>
                </a:solidFill>
                <a:latin typeface="+mn-lt"/>
              </a:rPr>
              <a:t>How Does Earth Move?</a:t>
            </a:r>
          </a:p>
        </p:txBody>
      </p:sp>
      <p:sp>
        <p:nvSpPr>
          <p:cNvPr id="9" name="TextBox 8"/>
          <p:cNvSpPr txBox="1"/>
          <p:nvPr/>
        </p:nvSpPr>
        <p:spPr>
          <a:xfrm>
            <a:off x="719695" y="1938122"/>
            <a:ext cx="7704609" cy="923330"/>
          </a:xfrm>
          <a:prstGeom prst="rect">
            <a:avLst/>
          </a:prstGeom>
          <a:noFill/>
        </p:spPr>
        <p:txBody>
          <a:bodyPr wrap="square" rtlCol="0">
            <a:spAutoFit/>
          </a:bodyPr>
          <a:lstStyle/>
          <a:p>
            <a:pPr algn="ctr">
              <a:lnSpc>
                <a:spcPct val="100000"/>
              </a:lnSpc>
              <a:spcBef>
                <a:spcPct val="0"/>
              </a:spcBef>
              <a:buFontTx/>
              <a:buNone/>
            </a:pPr>
            <a:r>
              <a:rPr lang="en-GB" altLang="en-US" dirty="0"/>
              <a:t>The revolution of Earth (once every 365 days) causes the seasons. </a:t>
            </a:r>
          </a:p>
          <a:p>
            <a:pPr algn="ctr">
              <a:lnSpc>
                <a:spcPct val="100000"/>
              </a:lnSpc>
              <a:spcBef>
                <a:spcPct val="0"/>
              </a:spcBef>
              <a:buFontTx/>
              <a:buNone/>
            </a:pPr>
            <a:endParaRPr lang="en-GB" altLang="en-US" dirty="0"/>
          </a:p>
          <a:p>
            <a:pPr algn="ctr">
              <a:lnSpc>
                <a:spcPct val="100000"/>
              </a:lnSpc>
              <a:spcBef>
                <a:spcPct val="0"/>
              </a:spcBef>
              <a:buFontTx/>
              <a:buNone/>
            </a:pPr>
            <a:r>
              <a:rPr lang="en-GB" altLang="en-US" dirty="0"/>
              <a:t>The rotation of Earth (once every 24 hours) causes night and day.</a:t>
            </a:r>
          </a:p>
        </p:txBody>
      </p:sp>
    </p:spTree>
    <p:extLst>
      <p:ext uri="{BB962C8B-B14F-4D97-AF65-F5344CB8AC3E}">
        <p14:creationId xmlns:p14="http://schemas.microsoft.com/office/powerpoint/2010/main" val="1873090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13261" r="45003" b="1511"/>
          <a:stretch/>
        </p:blipFill>
        <p:spPr>
          <a:xfrm>
            <a:off x="4572000" y="1589903"/>
            <a:ext cx="3816350" cy="4502922"/>
          </a:xfrm>
          <a:prstGeom prst="rect">
            <a:avLst/>
          </a:prstGeom>
        </p:spPr>
      </p:pic>
      <p:sp>
        <p:nvSpPr>
          <p:cNvPr id="21" name="Title 20"/>
          <p:cNvSpPr>
            <a:spLocks noGrp="1"/>
          </p:cNvSpPr>
          <p:nvPr>
            <p:ph type="title"/>
          </p:nvPr>
        </p:nvSpPr>
        <p:spPr>
          <a:xfrm>
            <a:off x="444843" y="765175"/>
            <a:ext cx="8246075" cy="824728"/>
          </a:xfrm>
          <a:prstGeom prst="roundRect">
            <a:avLst>
              <a:gd name="adj" fmla="val 0"/>
            </a:avLst>
          </a:prstGeom>
          <a:solidFill>
            <a:srgbClr val="0076B0"/>
          </a:solidFill>
        </p:spPr>
        <p:txBody>
          <a:bodyPr/>
          <a:lstStyle/>
          <a:p>
            <a:r>
              <a:rPr lang="en-GB" sz="3600" dirty="0">
                <a:solidFill>
                  <a:schemeClr val="bg1"/>
                </a:solidFill>
                <a:latin typeface="+mn-lt"/>
              </a:rPr>
              <a:t>Day and Night</a:t>
            </a:r>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14652" r="14652"/>
          <a:stretch/>
        </p:blipFill>
        <p:spPr>
          <a:xfrm flipH="1">
            <a:off x="7084017" y="549275"/>
            <a:ext cx="1288941" cy="1301578"/>
          </a:xfrm>
          <a:prstGeom prst="flowChartConnector">
            <a:avLst/>
          </a:prstGeom>
        </p:spPr>
      </p:pic>
      <p:sp>
        <p:nvSpPr>
          <p:cNvPr id="4" name="TextBox 3"/>
          <p:cNvSpPr txBox="1"/>
          <p:nvPr/>
        </p:nvSpPr>
        <p:spPr>
          <a:xfrm>
            <a:off x="771041" y="1745641"/>
            <a:ext cx="3800959" cy="923330"/>
          </a:xfrm>
          <a:prstGeom prst="rect">
            <a:avLst/>
          </a:prstGeom>
          <a:noFill/>
        </p:spPr>
        <p:txBody>
          <a:bodyPr wrap="square" rtlCol="0">
            <a:spAutoFit/>
          </a:bodyPr>
          <a:lstStyle/>
          <a:p>
            <a:pPr>
              <a:lnSpc>
                <a:spcPct val="100000"/>
              </a:lnSpc>
              <a:spcBef>
                <a:spcPct val="0"/>
              </a:spcBef>
              <a:buFontTx/>
              <a:buNone/>
            </a:pPr>
            <a:r>
              <a:rPr lang="en-GB" altLang="en-US" dirty="0"/>
              <a:t>Earth rotates on its axis. This is an imaginary line that runs from the North Pole to the South Pole. </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28161" y="709268"/>
            <a:ext cx="980302" cy="981591"/>
          </a:xfrm>
          <a:prstGeom prst="rect">
            <a:avLst/>
          </a:prstGeom>
        </p:spPr>
      </p:pic>
      <p:sp>
        <p:nvSpPr>
          <p:cNvPr id="8" name="Rectangle 7"/>
          <p:cNvSpPr/>
          <p:nvPr/>
        </p:nvSpPr>
        <p:spPr>
          <a:xfrm>
            <a:off x="771041" y="2824709"/>
            <a:ext cx="3804716" cy="1565280"/>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0" bIns="108000" rtlCol="0" anchor="ctr">
            <a:noAutofit/>
          </a:bodyPr>
          <a:lstStyle/>
          <a:p>
            <a:pPr>
              <a:lnSpc>
                <a:spcPct val="100000"/>
              </a:lnSpc>
              <a:spcBef>
                <a:spcPct val="0"/>
              </a:spcBef>
              <a:buFontTx/>
              <a:buNone/>
            </a:pPr>
            <a:r>
              <a:rPr lang="en-GB" altLang="en-US" dirty="0">
                <a:solidFill>
                  <a:schemeClr val="bg1"/>
                </a:solidFill>
              </a:rPr>
              <a:t>Imagine you are spinning a basketball on your finger. Your finger is where the axis is and the basketball </a:t>
            </a:r>
            <a:r>
              <a:rPr lang="en-GB" altLang="en-US">
                <a:solidFill>
                  <a:schemeClr val="bg1"/>
                </a:solidFill>
              </a:rPr>
              <a:t>is Earth </a:t>
            </a:r>
            <a:r>
              <a:rPr lang="en-GB" altLang="en-US" dirty="0">
                <a:solidFill>
                  <a:schemeClr val="bg1"/>
                </a:solidFill>
              </a:rPr>
              <a:t>spinning. </a:t>
            </a:r>
          </a:p>
        </p:txBody>
      </p:sp>
      <p:sp>
        <p:nvSpPr>
          <p:cNvPr id="6" name="Oval 5"/>
          <p:cNvSpPr/>
          <p:nvPr/>
        </p:nvSpPr>
        <p:spPr>
          <a:xfrm>
            <a:off x="7071381" y="549275"/>
            <a:ext cx="1301578" cy="1301578"/>
          </a:xfrm>
          <a:prstGeom prst="ellipse">
            <a:avLst/>
          </a:prstGeom>
          <a:no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55651" y="5546926"/>
            <a:ext cx="7632700" cy="545899"/>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0" bIns="108000" rtlCol="0" anchor="ctr">
            <a:noAutofit/>
          </a:bodyPr>
          <a:lstStyle/>
          <a:p>
            <a:pPr algn="ctr">
              <a:lnSpc>
                <a:spcPct val="100000"/>
              </a:lnSpc>
              <a:spcBef>
                <a:spcPct val="0"/>
              </a:spcBef>
              <a:buFontTx/>
              <a:buNone/>
            </a:pPr>
            <a:r>
              <a:rPr lang="en-GB" altLang="en-US" b="1" dirty="0">
                <a:solidFill>
                  <a:schemeClr val="bg1"/>
                </a:solidFill>
              </a:rPr>
              <a:t>1 spin = 1 rotation = 24 hours = 1 day</a:t>
            </a:r>
          </a:p>
        </p:txBody>
      </p:sp>
    </p:spTree>
    <p:extLst>
      <p:ext uri="{BB962C8B-B14F-4D97-AF65-F5344CB8AC3E}">
        <p14:creationId xmlns:p14="http://schemas.microsoft.com/office/powerpoint/2010/main" val="4627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8" presetClass="emph" presetSubtype="0" autoRev="1" fill="hold" nodeType="withEffect">
                                  <p:stCondLst>
                                    <p:cond delay="0"/>
                                  </p:stCondLst>
                                  <p:childTnLst>
                                    <p:animRot by="21600000">
                                      <p:cBhvr>
                                        <p:cTn id="9" dur="10000" fill="hold"/>
                                        <p:tgtEl>
                                          <p:spTgt spid="2"/>
                                        </p:tgtEl>
                                        <p:attrNameLst>
                                          <p:attrName>r</p:attrName>
                                        </p:attrNameLst>
                                      </p:cBhvr>
                                    </p:animRo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r="15812"/>
          <a:stretch/>
        </p:blipFill>
        <p:spPr>
          <a:xfrm rot="5400000">
            <a:off x="4226652" y="1931131"/>
            <a:ext cx="4502923" cy="3820470"/>
          </a:xfrm>
          <a:prstGeom prst="rect">
            <a:avLst/>
          </a:prstGeom>
        </p:spPr>
      </p:pic>
      <p:sp>
        <p:nvSpPr>
          <p:cNvPr id="21" name="Title 20"/>
          <p:cNvSpPr>
            <a:spLocks noGrp="1"/>
          </p:cNvSpPr>
          <p:nvPr>
            <p:ph type="title"/>
          </p:nvPr>
        </p:nvSpPr>
        <p:spPr>
          <a:xfrm>
            <a:off x="444843" y="765175"/>
            <a:ext cx="8246075" cy="824728"/>
          </a:xfrm>
          <a:prstGeom prst="roundRect">
            <a:avLst>
              <a:gd name="adj" fmla="val 0"/>
            </a:avLst>
          </a:prstGeom>
          <a:solidFill>
            <a:srgbClr val="0076B0"/>
          </a:solidFill>
        </p:spPr>
        <p:txBody>
          <a:bodyPr/>
          <a:lstStyle/>
          <a:p>
            <a:r>
              <a:rPr lang="en-GB" sz="3600" dirty="0">
                <a:solidFill>
                  <a:schemeClr val="bg1"/>
                </a:solidFill>
                <a:latin typeface="+mn-lt"/>
              </a:rPr>
              <a:t>Day and Night</a:t>
            </a:r>
          </a:p>
        </p:txBody>
      </p:sp>
      <p:sp>
        <p:nvSpPr>
          <p:cNvPr id="4" name="TextBox 3"/>
          <p:cNvSpPr txBox="1"/>
          <p:nvPr/>
        </p:nvSpPr>
        <p:spPr>
          <a:xfrm>
            <a:off x="771041" y="1745641"/>
            <a:ext cx="3800959" cy="646331"/>
          </a:xfrm>
          <a:prstGeom prst="rect">
            <a:avLst/>
          </a:prstGeom>
          <a:noFill/>
        </p:spPr>
        <p:txBody>
          <a:bodyPr wrap="square" rtlCol="0">
            <a:spAutoFit/>
          </a:bodyPr>
          <a:lstStyle/>
          <a:p>
            <a:pPr>
              <a:lnSpc>
                <a:spcPct val="100000"/>
              </a:lnSpc>
              <a:spcBef>
                <a:spcPct val="0"/>
              </a:spcBef>
              <a:buFontTx/>
              <a:buNone/>
            </a:pPr>
            <a:r>
              <a:rPr lang="en-GB" altLang="en-US" dirty="0"/>
              <a:t>Have you ever noticed that a globe is slightly tilted?  </a:t>
            </a:r>
          </a:p>
        </p:txBody>
      </p:sp>
      <p:sp>
        <p:nvSpPr>
          <p:cNvPr id="8" name="Rectangle 7"/>
          <p:cNvSpPr/>
          <p:nvPr/>
        </p:nvSpPr>
        <p:spPr>
          <a:xfrm>
            <a:off x="769163" y="2547710"/>
            <a:ext cx="3804716" cy="1565280"/>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0" bIns="108000" rtlCol="0" anchor="ctr">
            <a:noAutofit/>
          </a:bodyPr>
          <a:lstStyle/>
          <a:p>
            <a:pPr>
              <a:lnSpc>
                <a:spcPct val="100000"/>
              </a:lnSpc>
              <a:spcBef>
                <a:spcPct val="0"/>
              </a:spcBef>
              <a:buFontTx/>
              <a:buNone/>
            </a:pPr>
            <a:r>
              <a:rPr lang="en-GB" altLang="en-US" dirty="0">
                <a:solidFill>
                  <a:schemeClr val="bg1"/>
                </a:solidFill>
              </a:rPr>
              <a:t>This is because Earth itself is slightly tilted on its axis. Currently, this tilt is 23.5°. However, this can change over thousands of years. </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49870"/>
          <a:stretch/>
        </p:blipFill>
        <p:spPr>
          <a:xfrm>
            <a:off x="4968217" y="2327734"/>
            <a:ext cx="1515898" cy="3027264"/>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775369" y="3030479"/>
            <a:ext cx="3027265" cy="1621778"/>
          </a:xfrm>
          <a:prstGeom prst="rect">
            <a:avLst/>
          </a:prstGeom>
        </p:spPr>
      </p:pic>
      <p:cxnSp>
        <p:nvCxnSpPr>
          <p:cNvPr id="13" name="Straight Connector 12"/>
          <p:cNvCxnSpPr/>
          <p:nvPr/>
        </p:nvCxnSpPr>
        <p:spPr>
          <a:xfrm flipH="1">
            <a:off x="6081895" y="2327734"/>
            <a:ext cx="1126214" cy="3112953"/>
          </a:xfrm>
          <a:prstGeom prst="line">
            <a:avLst/>
          </a:prstGeom>
          <a:ln w="28575">
            <a:solidFill>
              <a:srgbClr val="C00000"/>
            </a:solidFill>
            <a:prstDash val="solid"/>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60490" y="2092411"/>
            <a:ext cx="0" cy="3649362"/>
          </a:xfrm>
          <a:prstGeom prst="line">
            <a:avLst/>
          </a:prstGeom>
          <a:ln w="38100">
            <a:solidFill>
              <a:srgbClr val="1C1C1C">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8961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22" presetClass="entr" presetSubtype="1"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500"/>
                                        <p:tgtEl>
                                          <p:spTgt spid="19"/>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up)">
                                      <p:cBhvr>
                                        <p:cTn id="1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3985502"/>
            <a:ext cx="5801668" cy="2068535"/>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980000" bIns="108000" rtlCol="0" anchor="ctr">
            <a:noAutofit/>
          </a:bodyPr>
          <a:lstStyle/>
          <a:p>
            <a:pPr>
              <a:lnSpc>
                <a:spcPct val="100000"/>
              </a:lnSpc>
              <a:spcBef>
                <a:spcPct val="0"/>
              </a:spcBef>
              <a:buFontTx/>
              <a:buNone/>
            </a:pPr>
            <a:r>
              <a:rPr lang="en-GB" altLang="en-US" dirty="0">
                <a:solidFill>
                  <a:schemeClr val="bg1"/>
                </a:solidFill>
              </a:rPr>
              <a:t>Earth is a sphere*. Because of this, half of Earth will always be facing towards the Sun and half of it will always be facing away.</a:t>
            </a:r>
          </a:p>
        </p:txBody>
      </p:sp>
      <p:sp>
        <p:nvSpPr>
          <p:cNvPr id="23" name="Rectangle 22"/>
          <p:cNvSpPr/>
          <p:nvPr/>
        </p:nvSpPr>
        <p:spPr>
          <a:xfrm>
            <a:off x="755650" y="3985502"/>
            <a:ext cx="5801668" cy="2068535"/>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980000" bIns="108000" rtlCol="0" anchor="ctr">
            <a:noAutofit/>
          </a:bodyPr>
          <a:lstStyle/>
          <a:p>
            <a:pPr>
              <a:lnSpc>
                <a:spcPct val="100000"/>
              </a:lnSpc>
              <a:spcBef>
                <a:spcPct val="0"/>
              </a:spcBef>
              <a:buFontTx/>
              <a:buNone/>
            </a:pPr>
            <a:r>
              <a:rPr lang="en-GB" altLang="en-US" dirty="0">
                <a:solidFill>
                  <a:schemeClr val="bg1"/>
                </a:solidFill>
              </a:rPr>
              <a:t>The half of Earth that is facing towards the Sun has light (daytime). The half of Earth facing away from the Sun has darkness (night time).</a:t>
            </a:r>
          </a:p>
        </p:txBody>
      </p:sp>
      <p:sp>
        <p:nvSpPr>
          <p:cNvPr id="26" name="Rectangle 25"/>
          <p:cNvSpPr/>
          <p:nvPr/>
        </p:nvSpPr>
        <p:spPr>
          <a:xfrm>
            <a:off x="755650" y="3985502"/>
            <a:ext cx="5801668" cy="2068535"/>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980000" bIns="108000" rtlCol="0" anchor="ctr">
            <a:noAutofit/>
          </a:bodyPr>
          <a:lstStyle/>
          <a:p>
            <a:pPr>
              <a:lnSpc>
                <a:spcPct val="100000"/>
              </a:lnSpc>
              <a:spcBef>
                <a:spcPct val="0"/>
              </a:spcBef>
              <a:buFontTx/>
              <a:buNone/>
            </a:pPr>
            <a:r>
              <a:rPr lang="en-GB" altLang="en-US" dirty="0">
                <a:solidFill>
                  <a:schemeClr val="bg1"/>
                </a:solidFill>
              </a:rPr>
              <a:t>Actually, Earth is an a oblate spheroid which is a spherical shape with a bulge around the middle and a slightly flatter bit at the top </a:t>
            </a:r>
            <a:br>
              <a:rPr lang="en-GB" altLang="en-US" dirty="0">
                <a:solidFill>
                  <a:schemeClr val="bg1"/>
                </a:solidFill>
              </a:rPr>
            </a:br>
            <a:r>
              <a:rPr lang="en-GB" altLang="en-US" dirty="0">
                <a:solidFill>
                  <a:schemeClr val="bg1"/>
                </a:solidFill>
              </a:rPr>
              <a:t>and bottom. </a:t>
            </a:r>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b="49468"/>
          <a:stretch/>
        </p:blipFill>
        <p:spPr>
          <a:xfrm>
            <a:off x="755651" y="1589902"/>
            <a:ext cx="7632700" cy="2434387"/>
          </a:xfrm>
          <a:prstGeom prst="rect">
            <a:avLst/>
          </a:prstGeom>
        </p:spPr>
      </p:pic>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l="50000" t="14824" r="-1" b="5958"/>
          <a:stretch/>
        </p:blipFill>
        <p:spPr>
          <a:xfrm>
            <a:off x="4572000" y="2304022"/>
            <a:ext cx="3812230" cy="3816350"/>
          </a:xfrm>
          <a:prstGeom prst="flowChartConnector">
            <a:avLst/>
          </a:prstGeom>
        </p:spPr>
      </p:pic>
      <p:sp>
        <p:nvSpPr>
          <p:cNvPr id="21" name="Title 20"/>
          <p:cNvSpPr>
            <a:spLocks noGrp="1"/>
          </p:cNvSpPr>
          <p:nvPr>
            <p:ph type="title"/>
          </p:nvPr>
        </p:nvSpPr>
        <p:spPr>
          <a:xfrm>
            <a:off x="444843" y="765175"/>
            <a:ext cx="8246075" cy="824728"/>
          </a:xfrm>
          <a:prstGeom prst="roundRect">
            <a:avLst>
              <a:gd name="adj" fmla="val 0"/>
            </a:avLst>
          </a:prstGeom>
          <a:solidFill>
            <a:srgbClr val="0076B0"/>
          </a:solidFill>
        </p:spPr>
        <p:txBody>
          <a:bodyPr/>
          <a:lstStyle/>
          <a:p>
            <a:r>
              <a:rPr lang="en-GB" sz="3600" dirty="0">
                <a:solidFill>
                  <a:schemeClr val="bg1"/>
                </a:solidFill>
                <a:latin typeface="+mn-lt"/>
              </a:rPr>
              <a:t>Day and Night</a:t>
            </a:r>
          </a:p>
        </p:txBody>
      </p:sp>
      <p:sp>
        <p:nvSpPr>
          <p:cNvPr id="10" name="Oval 9"/>
          <p:cNvSpPr/>
          <p:nvPr/>
        </p:nvSpPr>
        <p:spPr>
          <a:xfrm>
            <a:off x="4545398" y="2292781"/>
            <a:ext cx="3838832" cy="3838832"/>
          </a:xfrm>
          <a:prstGeom prst="ellipse">
            <a:avLst/>
          </a:prstGeom>
          <a:solidFill>
            <a:srgbClr val="0076B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p:cNvSpPr/>
          <p:nvPr/>
        </p:nvSpPr>
        <p:spPr>
          <a:xfrm>
            <a:off x="4572000" y="2276476"/>
            <a:ext cx="3816350" cy="3816350"/>
          </a:xfrm>
          <a:prstGeom prst="ellipse">
            <a:avLst/>
          </a:prstGeom>
          <a:no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63420" y="2609031"/>
            <a:ext cx="3202787" cy="3206332"/>
          </a:xfrm>
          <a:prstGeom prst="rect">
            <a:avLst/>
          </a:prstGeom>
        </p:spPr>
      </p:pic>
    </p:spTree>
    <p:extLst>
      <p:ext uri="{BB962C8B-B14F-4D97-AF65-F5344CB8AC3E}">
        <p14:creationId xmlns:p14="http://schemas.microsoft.com/office/powerpoint/2010/main" val="2444088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repeatCount="indefinite" fill="hold" nodeType="clickEffect">
                                  <p:stCondLst>
                                    <p:cond delay="0"/>
                                  </p:stCondLst>
                                  <p:childTnLst>
                                    <p:animRot by="21600000">
                                      <p:cBhvr>
                                        <p:cTn id="6" dur="30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4843" y="765175"/>
            <a:ext cx="8246075" cy="824728"/>
          </a:xfrm>
          <a:prstGeom prst="roundRect">
            <a:avLst>
              <a:gd name="adj" fmla="val 0"/>
            </a:avLst>
          </a:prstGeom>
          <a:solidFill>
            <a:srgbClr val="0076B0"/>
          </a:solidFill>
        </p:spPr>
        <p:txBody>
          <a:bodyPr/>
          <a:lstStyle/>
          <a:p>
            <a:r>
              <a:rPr lang="en-GB" sz="3600" dirty="0">
                <a:solidFill>
                  <a:schemeClr val="bg1"/>
                </a:solidFill>
                <a:latin typeface="+mn-lt"/>
              </a:rPr>
              <a:t>Time Zones</a:t>
            </a:r>
          </a:p>
        </p:txBody>
      </p:sp>
      <p:sp>
        <p:nvSpPr>
          <p:cNvPr id="4" name="TextBox 3"/>
          <p:cNvSpPr txBox="1"/>
          <p:nvPr/>
        </p:nvSpPr>
        <p:spPr>
          <a:xfrm>
            <a:off x="751530" y="1696213"/>
            <a:ext cx="7632700" cy="923330"/>
          </a:xfrm>
          <a:prstGeom prst="rect">
            <a:avLst/>
          </a:prstGeom>
          <a:noFill/>
        </p:spPr>
        <p:txBody>
          <a:bodyPr wrap="square" rtlCol="0">
            <a:spAutoFit/>
          </a:bodyPr>
          <a:lstStyle/>
          <a:p>
            <a:pPr algn="ctr">
              <a:lnSpc>
                <a:spcPct val="100000"/>
              </a:lnSpc>
              <a:spcBef>
                <a:spcPct val="0"/>
              </a:spcBef>
              <a:buFontTx/>
              <a:buNone/>
            </a:pPr>
            <a:r>
              <a:rPr lang="en-GB" altLang="en-US" dirty="0"/>
              <a:t>The rotation of Earth creates different time zones across the world. </a:t>
            </a:r>
            <a:br>
              <a:rPr lang="en-GB" altLang="en-US" dirty="0"/>
            </a:br>
            <a:r>
              <a:rPr lang="en-GB" altLang="en-US" dirty="0"/>
              <a:t>When it is 9 a.m. in the UK, it is 6 p.m. in Sydney, Australia </a:t>
            </a:r>
            <a:br>
              <a:rPr lang="en-GB" altLang="en-US" dirty="0"/>
            </a:br>
            <a:r>
              <a:rPr lang="en-GB" altLang="en-US" dirty="0"/>
              <a:t>and 1 a.m. in Los Angeles, United States. </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b="42257"/>
          <a:stretch/>
        </p:blipFill>
        <p:spPr>
          <a:xfrm>
            <a:off x="444842" y="2725854"/>
            <a:ext cx="8246075" cy="336697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1530" y="3429000"/>
            <a:ext cx="2461091" cy="2461091"/>
          </a:xfrm>
          <a:prstGeom prst="rect">
            <a:avLst/>
          </a:prstGeom>
        </p:spPr>
      </p:pic>
    </p:spTree>
    <p:extLst>
      <p:ext uri="{BB962C8B-B14F-4D97-AF65-F5344CB8AC3E}">
        <p14:creationId xmlns:p14="http://schemas.microsoft.com/office/powerpoint/2010/main" val="1898747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path" presetSubtype="0" accel="50000" decel="50000" fill="hold" nodeType="withEffect">
                                  <p:stCondLst>
                                    <p:cond delay="0"/>
                                  </p:stCondLst>
                                  <p:childTnLst>
                                    <p:animMotion origin="layout" path="M 0.57986 0.04259 L 0.42448 -0.07639 C 0.39184 -0.10324 0.34305 -0.11783 0.29218 -0.11783 C 0.2342 -0.11783 0.18767 -0.10324 0.15538 -0.07639 L -0.0007 0.04259 " pathEditMode="relative" rAng="10800000" ptsTypes="AAAAA">
                                      <p:cBhvr>
                                        <p:cTn id="6" dur="30000" fill="hold"/>
                                        <p:tgtEl>
                                          <p:spTgt spid="6"/>
                                        </p:tgtEl>
                                        <p:attrNameLst>
                                          <p:attrName>ppt_x</p:attrName>
                                          <p:attrName>ppt_y</p:attrName>
                                        </p:attrNameLst>
                                      </p:cBhvr>
                                      <p:rCtr x="-29028" y="-800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111</TotalTime>
  <Words>554</Words>
  <Application>Microsoft Office PowerPoint</Application>
  <PresentationFormat>On-screen Show (4:3)</PresentationFormat>
  <Paragraphs>31</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Twinkl</vt:lpstr>
      <vt:lpstr>Calibri</vt:lpstr>
      <vt:lpstr>Office Theme</vt:lpstr>
      <vt:lpstr>PowerPoint Presentation</vt:lpstr>
      <vt:lpstr>Day and Night</vt:lpstr>
      <vt:lpstr>Does the Sun Move?</vt:lpstr>
      <vt:lpstr>How Does Earth Move?</vt:lpstr>
      <vt:lpstr>How Does Earth Move?</vt:lpstr>
      <vt:lpstr>Day and Night</vt:lpstr>
      <vt:lpstr>Day and Night</vt:lpstr>
      <vt:lpstr>Day and Night</vt:lpstr>
      <vt:lpstr>Time Zones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Richard Gunson</cp:lastModifiedBy>
  <cp:revision>16</cp:revision>
  <dcterms:created xsi:type="dcterms:W3CDTF">2019-07-24T08:18:54Z</dcterms:created>
  <dcterms:modified xsi:type="dcterms:W3CDTF">2020-06-23T18:43:02Z</dcterms:modified>
</cp:coreProperties>
</file>