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1214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815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4457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799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8979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0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891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1122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07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086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2698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9435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2018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02057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1027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04516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7838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3C0835B-9F57-4C33-9528-3A7795590A62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A06E6D1-B2AB-4374-8E59-D184C69AD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318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Finding fractions of amounts…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8250" y="3680731"/>
            <a:ext cx="2323964" cy="164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695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rgbClr val="FF0000"/>
                </a:solidFill>
                <a:latin typeface="Broadway" panose="04040905080B02020502" pitchFamily="82" charset="0"/>
              </a:rPr>
              <a:t>Step 1</a:t>
            </a:r>
            <a:r>
              <a:rPr lang="en-GB" dirty="0" smtClean="0">
                <a:latin typeface="Broadway" panose="04040905080B02020502" pitchFamily="82" charset="0"/>
              </a:rPr>
              <a:t>: Draw a bar…</a:t>
            </a:r>
            <a:endParaRPr lang="en-GB" dirty="0">
              <a:latin typeface="Broadway" panose="04040905080B020205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47109" y="3579223"/>
            <a:ext cx="7541622" cy="131499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6295" y="636734"/>
            <a:ext cx="2323964" cy="164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846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rgbClr val="00B050"/>
                </a:solidFill>
                <a:latin typeface="Broadway" panose="04040905080B02020502" pitchFamily="82" charset="0"/>
              </a:rPr>
              <a:t>Step 2</a:t>
            </a:r>
            <a:r>
              <a:rPr lang="en-GB" dirty="0" smtClean="0">
                <a:latin typeface="Broadway" panose="04040905080B02020502" pitchFamily="82" charset="0"/>
              </a:rPr>
              <a:t>: Label it…</a:t>
            </a:r>
            <a:endParaRPr lang="en-GB" dirty="0">
              <a:latin typeface="Broadway" panose="04040905080B020205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47109" y="3579223"/>
            <a:ext cx="7541622" cy="1314994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rc 2"/>
          <p:cNvSpPr/>
          <p:nvPr/>
        </p:nvSpPr>
        <p:spPr>
          <a:xfrm>
            <a:off x="2447109" y="2987040"/>
            <a:ext cx="7437120" cy="592183"/>
          </a:xfrm>
          <a:prstGeom prst="arc">
            <a:avLst>
              <a:gd name="adj1" fmla="val 10780955"/>
              <a:gd name="adj2" fmla="val 0"/>
            </a:avLst>
          </a:prstGeom>
          <a:ln>
            <a:solidFill>
              <a:srgbClr val="00B05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612674" y="2356059"/>
            <a:ext cx="9666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30</a:t>
            </a:r>
            <a:endParaRPr lang="en-GB" sz="4400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6296" y="636734"/>
            <a:ext cx="2323964" cy="1649265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10220949" y="1053737"/>
            <a:ext cx="731520" cy="687978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537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rgbClr val="0070C0"/>
                </a:solidFill>
                <a:latin typeface="Broadway" panose="04040905080B02020502" pitchFamily="82" charset="0"/>
              </a:rPr>
              <a:t>Step 3</a:t>
            </a:r>
            <a:r>
              <a:rPr lang="en-GB" dirty="0" smtClean="0">
                <a:latin typeface="Broadway" panose="04040905080B02020502" pitchFamily="82" charset="0"/>
              </a:rPr>
              <a:t>: </a:t>
            </a:r>
            <a:r>
              <a:rPr lang="en-GB" sz="3000" dirty="0" smtClean="0">
                <a:latin typeface="Broadway" panose="04040905080B02020502" pitchFamily="82" charset="0"/>
              </a:rPr>
              <a:t>Divide by denominator…</a:t>
            </a:r>
            <a:endParaRPr lang="en-GB" sz="3000" dirty="0">
              <a:latin typeface="Broadway" panose="04040905080B020205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47109" y="3579223"/>
            <a:ext cx="7541622" cy="1314994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rc 2"/>
          <p:cNvSpPr/>
          <p:nvPr/>
        </p:nvSpPr>
        <p:spPr>
          <a:xfrm>
            <a:off x="2447109" y="2987040"/>
            <a:ext cx="7437120" cy="592183"/>
          </a:xfrm>
          <a:prstGeom prst="arc">
            <a:avLst>
              <a:gd name="adj1" fmla="val 10780955"/>
              <a:gd name="adj2" fmla="val 0"/>
            </a:avLst>
          </a:prstGeom>
          <a:ln>
            <a:solidFill>
              <a:schemeClr val="tx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612674" y="2356059"/>
            <a:ext cx="9666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Arial Black" panose="020B0A04020102020204" pitchFamily="34" charset="0"/>
              </a:rPr>
              <a:t>30</a:t>
            </a:r>
            <a:endParaRPr lang="en-GB" sz="4400" dirty="0">
              <a:latin typeface="Arial Black" panose="020B0A040201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6296" y="636734"/>
            <a:ext cx="2323964" cy="1649265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2447109" y="1530532"/>
            <a:ext cx="7541622" cy="3955868"/>
            <a:chOff x="2447109" y="1530532"/>
            <a:chExt cx="7541622" cy="3955868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3953691" y="3579223"/>
              <a:ext cx="0" cy="1314994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473337" y="3579223"/>
              <a:ext cx="0" cy="1314994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7119256" y="3579223"/>
              <a:ext cx="0" cy="1314994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8638902" y="3579223"/>
              <a:ext cx="0" cy="1314994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/>
            <p:cNvSpPr/>
            <p:nvPr/>
          </p:nvSpPr>
          <p:spPr>
            <a:xfrm>
              <a:off x="9039497" y="1530532"/>
              <a:ext cx="566058" cy="539931"/>
            </a:xfrm>
            <a:prstGeom prst="ellipse">
              <a:avLst/>
            </a:prstGeom>
            <a:noFill/>
            <a:ln w="571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447109" y="4963180"/>
              <a:ext cx="75416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0070C0"/>
                  </a:solidFill>
                </a:rPr>
                <a:t>	</a:t>
              </a:r>
              <a:r>
                <a:rPr lang="en-GB" sz="2800" b="1" dirty="0" smtClean="0">
                  <a:solidFill>
                    <a:srgbClr val="0070C0"/>
                  </a:solidFill>
                </a:rPr>
                <a:t>1			   2				3			   4			    5</a:t>
              </a:r>
              <a:endParaRPr lang="en-GB" sz="2800" b="1" dirty="0">
                <a:solidFill>
                  <a:srgbClr val="0070C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279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rgbClr val="7030A0"/>
                </a:solidFill>
                <a:latin typeface="Broadway" panose="04040905080B02020502" pitchFamily="82" charset="0"/>
              </a:rPr>
              <a:t>Step 4</a:t>
            </a:r>
            <a:r>
              <a:rPr lang="en-GB" dirty="0" smtClean="0">
                <a:latin typeface="Broadway" panose="04040905080B02020502" pitchFamily="82" charset="0"/>
              </a:rPr>
              <a:t>: Share total…</a:t>
            </a:r>
            <a:endParaRPr lang="en-GB" dirty="0">
              <a:latin typeface="Broadway" panose="04040905080B020205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47109" y="3579223"/>
            <a:ext cx="7541622" cy="1314994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rc 2"/>
          <p:cNvSpPr/>
          <p:nvPr/>
        </p:nvSpPr>
        <p:spPr>
          <a:xfrm>
            <a:off x="2447109" y="2987040"/>
            <a:ext cx="7437120" cy="592183"/>
          </a:xfrm>
          <a:prstGeom prst="arc">
            <a:avLst>
              <a:gd name="adj1" fmla="val 10780955"/>
              <a:gd name="adj2" fmla="val 0"/>
            </a:avLst>
          </a:prstGeom>
          <a:ln>
            <a:solidFill>
              <a:schemeClr val="tx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612674" y="2356059"/>
            <a:ext cx="9666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Arial Black" panose="020B0A04020102020204" pitchFamily="34" charset="0"/>
              </a:rPr>
              <a:t>30</a:t>
            </a:r>
            <a:endParaRPr lang="en-GB" sz="4400" dirty="0">
              <a:latin typeface="Arial Black" panose="020B0A040201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6296" y="636734"/>
            <a:ext cx="2323964" cy="1649265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3953691" y="3579223"/>
            <a:ext cx="0" cy="13149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473337" y="3579223"/>
            <a:ext cx="0" cy="13149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119256" y="3579223"/>
            <a:ext cx="0" cy="13149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638902" y="3579223"/>
            <a:ext cx="0" cy="13149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161211" y="5164183"/>
            <a:ext cx="6139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7030A0"/>
                </a:solidFill>
              </a:rPr>
              <a:t>Share the 30 into the 5 boxes.</a:t>
            </a:r>
            <a:endParaRPr lang="en-GB" sz="3200" b="1" dirty="0">
              <a:solidFill>
                <a:srgbClr val="7030A0"/>
              </a:solidFill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2529837" y="3712484"/>
            <a:ext cx="7470270" cy="991864"/>
            <a:chOff x="2529837" y="3712484"/>
            <a:chExt cx="7470270" cy="991864"/>
          </a:xfrm>
        </p:grpSpPr>
        <p:sp>
          <p:nvSpPr>
            <p:cNvPr id="17" name="Multiply 16"/>
            <p:cNvSpPr/>
            <p:nvPr/>
          </p:nvSpPr>
          <p:spPr>
            <a:xfrm>
              <a:off x="2529837" y="3728584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Multiply 17"/>
            <p:cNvSpPr/>
            <p:nvPr/>
          </p:nvSpPr>
          <p:spPr>
            <a:xfrm>
              <a:off x="3026226" y="3728584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Multiply 18"/>
            <p:cNvSpPr/>
            <p:nvPr/>
          </p:nvSpPr>
          <p:spPr>
            <a:xfrm>
              <a:off x="3505197" y="3712484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Multiply 19"/>
            <p:cNvSpPr/>
            <p:nvPr/>
          </p:nvSpPr>
          <p:spPr>
            <a:xfrm>
              <a:off x="2529837" y="4224532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Multiply 20"/>
            <p:cNvSpPr/>
            <p:nvPr/>
          </p:nvSpPr>
          <p:spPr>
            <a:xfrm>
              <a:off x="3026226" y="4224532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Multiply 21"/>
            <p:cNvSpPr/>
            <p:nvPr/>
          </p:nvSpPr>
          <p:spPr>
            <a:xfrm>
              <a:off x="3505197" y="4208432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Multiply 22"/>
            <p:cNvSpPr/>
            <p:nvPr/>
          </p:nvSpPr>
          <p:spPr>
            <a:xfrm>
              <a:off x="4075614" y="3857896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Multiply 23"/>
            <p:cNvSpPr/>
            <p:nvPr/>
          </p:nvSpPr>
          <p:spPr>
            <a:xfrm>
              <a:off x="4572003" y="3857896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Multiply 24"/>
            <p:cNvSpPr/>
            <p:nvPr/>
          </p:nvSpPr>
          <p:spPr>
            <a:xfrm>
              <a:off x="5050974" y="3841796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Multiply 25"/>
            <p:cNvSpPr/>
            <p:nvPr/>
          </p:nvSpPr>
          <p:spPr>
            <a:xfrm>
              <a:off x="4075614" y="4353844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Multiply 26"/>
            <p:cNvSpPr/>
            <p:nvPr/>
          </p:nvSpPr>
          <p:spPr>
            <a:xfrm>
              <a:off x="4572003" y="4353844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Multiply 27"/>
            <p:cNvSpPr/>
            <p:nvPr/>
          </p:nvSpPr>
          <p:spPr>
            <a:xfrm>
              <a:off x="5050974" y="4337744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Multiply 28"/>
            <p:cNvSpPr/>
            <p:nvPr/>
          </p:nvSpPr>
          <p:spPr>
            <a:xfrm>
              <a:off x="5647506" y="3753397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Multiply 29"/>
            <p:cNvSpPr/>
            <p:nvPr/>
          </p:nvSpPr>
          <p:spPr>
            <a:xfrm>
              <a:off x="6143895" y="3753397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Multiply 30"/>
            <p:cNvSpPr/>
            <p:nvPr/>
          </p:nvSpPr>
          <p:spPr>
            <a:xfrm>
              <a:off x="6622866" y="3737297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Multiply 31"/>
            <p:cNvSpPr/>
            <p:nvPr/>
          </p:nvSpPr>
          <p:spPr>
            <a:xfrm>
              <a:off x="5647506" y="4249345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Multiply 32"/>
            <p:cNvSpPr/>
            <p:nvPr/>
          </p:nvSpPr>
          <p:spPr>
            <a:xfrm>
              <a:off x="6143895" y="4249345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Multiply 33"/>
            <p:cNvSpPr/>
            <p:nvPr/>
          </p:nvSpPr>
          <p:spPr>
            <a:xfrm>
              <a:off x="6622866" y="4233245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Multiply 34"/>
            <p:cNvSpPr/>
            <p:nvPr/>
          </p:nvSpPr>
          <p:spPr>
            <a:xfrm>
              <a:off x="7238998" y="3869643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Multiply 35"/>
            <p:cNvSpPr/>
            <p:nvPr/>
          </p:nvSpPr>
          <p:spPr>
            <a:xfrm>
              <a:off x="7735387" y="3869643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Multiply 36"/>
            <p:cNvSpPr/>
            <p:nvPr/>
          </p:nvSpPr>
          <p:spPr>
            <a:xfrm>
              <a:off x="8214358" y="3853543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Multiply 37"/>
            <p:cNvSpPr/>
            <p:nvPr/>
          </p:nvSpPr>
          <p:spPr>
            <a:xfrm>
              <a:off x="7238998" y="4365591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Multiply 38"/>
            <p:cNvSpPr/>
            <p:nvPr/>
          </p:nvSpPr>
          <p:spPr>
            <a:xfrm>
              <a:off x="7735387" y="4365591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Multiply 39"/>
            <p:cNvSpPr/>
            <p:nvPr/>
          </p:nvSpPr>
          <p:spPr>
            <a:xfrm>
              <a:off x="8214358" y="4349491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Multiply 40"/>
            <p:cNvSpPr/>
            <p:nvPr/>
          </p:nvSpPr>
          <p:spPr>
            <a:xfrm>
              <a:off x="8719945" y="3753397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Multiply 41"/>
            <p:cNvSpPr/>
            <p:nvPr/>
          </p:nvSpPr>
          <p:spPr>
            <a:xfrm>
              <a:off x="9216334" y="3753397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Multiply 42"/>
            <p:cNvSpPr/>
            <p:nvPr/>
          </p:nvSpPr>
          <p:spPr>
            <a:xfrm>
              <a:off x="9695305" y="3737297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Multiply 43"/>
            <p:cNvSpPr/>
            <p:nvPr/>
          </p:nvSpPr>
          <p:spPr>
            <a:xfrm>
              <a:off x="8719945" y="4249345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Multiply 44"/>
            <p:cNvSpPr/>
            <p:nvPr/>
          </p:nvSpPr>
          <p:spPr>
            <a:xfrm>
              <a:off x="9216334" y="4249345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Multiply 45"/>
            <p:cNvSpPr/>
            <p:nvPr/>
          </p:nvSpPr>
          <p:spPr>
            <a:xfrm>
              <a:off x="9695305" y="4233245"/>
              <a:ext cx="304802" cy="338757"/>
            </a:xfrm>
            <a:prstGeom prst="mathMultiply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7" name="Oval 46"/>
          <p:cNvSpPr/>
          <p:nvPr/>
        </p:nvSpPr>
        <p:spPr>
          <a:xfrm>
            <a:off x="10234012" y="1049382"/>
            <a:ext cx="731520" cy="687978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19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0" b="1" dirty="0" smtClean="0"/>
              <a:t>Or…</a:t>
            </a:r>
            <a:endParaRPr lang="en-GB" sz="20000" b="1" dirty="0"/>
          </a:p>
        </p:txBody>
      </p:sp>
    </p:spTree>
    <p:extLst>
      <p:ext uri="{BB962C8B-B14F-4D97-AF65-F5344CB8AC3E}">
        <p14:creationId xmlns:p14="http://schemas.microsoft.com/office/powerpoint/2010/main" val="36059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rgbClr val="7030A0"/>
                </a:solidFill>
                <a:latin typeface="Broadway" panose="04040905080B02020502" pitchFamily="82" charset="0"/>
              </a:rPr>
              <a:t>Step 4</a:t>
            </a:r>
            <a:r>
              <a:rPr lang="en-GB" dirty="0" smtClean="0">
                <a:latin typeface="Broadway" panose="04040905080B02020502" pitchFamily="82" charset="0"/>
              </a:rPr>
              <a:t>: Share total…</a:t>
            </a:r>
            <a:endParaRPr lang="en-GB" dirty="0">
              <a:latin typeface="Broadway" panose="04040905080B020205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47109" y="3579223"/>
            <a:ext cx="7541622" cy="1314994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rc 2"/>
          <p:cNvSpPr/>
          <p:nvPr/>
        </p:nvSpPr>
        <p:spPr>
          <a:xfrm>
            <a:off x="2447109" y="2987040"/>
            <a:ext cx="7437120" cy="592183"/>
          </a:xfrm>
          <a:prstGeom prst="arc">
            <a:avLst>
              <a:gd name="adj1" fmla="val 10780955"/>
              <a:gd name="adj2" fmla="val 0"/>
            </a:avLst>
          </a:prstGeom>
          <a:ln>
            <a:solidFill>
              <a:schemeClr val="tx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612674" y="2356059"/>
            <a:ext cx="9666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Arial Black" panose="020B0A04020102020204" pitchFamily="34" charset="0"/>
              </a:rPr>
              <a:t>30</a:t>
            </a:r>
            <a:endParaRPr lang="en-GB" sz="4400" dirty="0">
              <a:latin typeface="Arial Black" panose="020B0A040201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6296" y="636734"/>
            <a:ext cx="2323964" cy="1649265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3953691" y="3579223"/>
            <a:ext cx="0" cy="13149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473337" y="3579223"/>
            <a:ext cx="0" cy="13149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119256" y="3579223"/>
            <a:ext cx="0" cy="13149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638902" y="3579223"/>
            <a:ext cx="0" cy="13149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3509553" y="5194012"/>
            <a:ext cx="6139543" cy="1077218"/>
            <a:chOff x="3509553" y="5194012"/>
            <a:chExt cx="6139543" cy="1077218"/>
          </a:xfrm>
        </p:grpSpPr>
        <p:sp>
          <p:nvSpPr>
            <p:cNvPr id="12" name="TextBox 11"/>
            <p:cNvSpPr txBox="1"/>
            <p:nvPr/>
          </p:nvSpPr>
          <p:spPr>
            <a:xfrm>
              <a:off x="3509553" y="5194012"/>
              <a:ext cx="613954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rgbClr val="7030A0"/>
                  </a:solidFill>
                </a:rPr>
                <a:t>Share the 30 into the 5 boxes.</a:t>
              </a:r>
            </a:p>
            <a:p>
              <a:pPr algn="ctr"/>
              <a:r>
                <a:rPr lang="en-GB" sz="3200" b="1" dirty="0" smtClean="0">
                  <a:solidFill>
                    <a:srgbClr val="7030A0"/>
                  </a:solidFill>
                </a:rPr>
                <a:t>30    5 = 6 </a:t>
              </a:r>
              <a:endParaRPr lang="en-GB" sz="3200" b="1" dirty="0">
                <a:solidFill>
                  <a:srgbClr val="7030A0"/>
                </a:solidFill>
              </a:endParaRPr>
            </a:p>
          </p:txBody>
        </p:sp>
        <p:sp>
          <p:nvSpPr>
            <p:cNvPr id="7" name="Division 6"/>
            <p:cNvSpPr/>
            <p:nvPr/>
          </p:nvSpPr>
          <p:spPr>
            <a:xfrm>
              <a:off x="6156959" y="5826034"/>
              <a:ext cx="374469" cy="283030"/>
            </a:xfrm>
            <a:prstGeom prst="mathDivid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503716" y="3826954"/>
            <a:ext cx="7498077" cy="916659"/>
            <a:chOff x="2503716" y="3826954"/>
            <a:chExt cx="7498077" cy="916659"/>
          </a:xfrm>
        </p:grpSpPr>
        <p:sp>
          <p:nvSpPr>
            <p:cNvPr id="13" name="TextBox 12"/>
            <p:cNvSpPr txBox="1"/>
            <p:nvPr/>
          </p:nvSpPr>
          <p:spPr>
            <a:xfrm>
              <a:off x="2503716" y="3826954"/>
              <a:ext cx="132370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solidFill>
                    <a:srgbClr val="7030A0"/>
                  </a:solidFill>
                  <a:latin typeface="Arial Black" panose="020B0A04020102020204" pitchFamily="34" charset="0"/>
                </a:rPr>
                <a:t>6</a:t>
              </a:r>
              <a:endParaRPr lang="en-GB" sz="5000" b="1" dirty="0">
                <a:solidFill>
                  <a:srgbClr val="7030A0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079964" y="3845249"/>
              <a:ext cx="132370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solidFill>
                    <a:srgbClr val="7030A0"/>
                  </a:solidFill>
                  <a:latin typeface="Arial Black" panose="020B0A04020102020204" pitchFamily="34" charset="0"/>
                </a:rPr>
                <a:t>6</a:t>
              </a:r>
              <a:endParaRPr lang="en-GB" sz="5000" b="1" dirty="0">
                <a:solidFill>
                  <a:srgbClr val="7030A0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656212" y="3863544"/>
              <a:ext cx="132370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solidFill>
                    <a:srgbClr val="7030A0"/>
                  </a:solidFill>
                  <a:latin typeface="Arial Black" panose="020B0A04020102020204" pitchFamily="34" charset="0"/>
                </a:rPr>
                <a:t>6</a:t>
              </a:r>
              <a:endParaRPr lang="en-GB" sz="5000" b="1" dirty="0">
                <a:solidFill>
                  <a:srgbClr val="7030A0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232460" y="3881839"/>
              <a:ext cx="132370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solidFill>
                    <a:srgbClr val="7030A0"/>
                  </a:solidFill>
                  <a:latin typeface="Arial Black" panose="020B0A04020102020204" pitchFamily="34" charset="0"/>
                </a:rPr>
                <a:t>6</a:t>
              </a:r>
              <a:endParaRPr lang="en-GB" sz="5000" b="1" dirty="0">
                <a:solidFill>
                  <a:srgbClr val="7030A0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678090" y="3879018"/>
              <a:ext cx="132370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solidFill>
                    <a:srgbClr val="7030A0"/>
                  </a:solidFill>
                  <a:latin typeface="Arial Black" panose="020B0A04020102020204" pitchFamily="34" charset="0"/>
                </a:rPr>
                <a:t>6</a:t>
              </a:r>
              <a:endParaRPr lang="en-GB" sz="5000" b="1" dirty="0">
                <a:solidFill>
                  <a:srgbClr val="7030A0"/>
                </a:solidFill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672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Step 5</a:t>
            </a:r>
            <a:r>
              <a:rPr lang="en-GB" dirty="0" smtClean="0">
                <a:latin typeface="Broadway" panose="04040905080B02020502" pitchFamily="82" charset="0"/>
              </a:rPr>
              <a:t>: </a:t>
            </a:r>
            <a:r>
              <a:rPr lang="en-GB" sz="2000" dirty="0" smtClean="0">
                <a:latin typeface="Broadway" panose="04040905080B02020502" pitchFamily="82" charset="0"/>
              </a:rPr>
              <a:t>Check how many parts do you need…</a:t>
            </a:r>
            <a:endParaRPr lang="en-GB" sz="2000" dirty="0">
              <a:latin typeface="Broadway" panose="04040905080B020205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47109" y="3579223"/>
            <a:ext cx="7541622" cy="1314994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rc 2"/>
          <p:cNvSpPr/>
          <p:nvPr/>
        </p:nvSpPr>
        <p:spPr>
          <a:xfrm>
            <a:off x="2447109" y="2987040"/>
            <a:ext cx="7437120" cy="592183"/>
          </a:xfrm>
          <a:prstGeom prst="arc">
            <a:avLst>
              <a:gd name="adj1" fmla="val 10780955"/>
              <a:gd name="adj2" fmla="val 0"/>
            </a:avLst>
          </a:prstGeom>
          <a:ln>
            <a:solidFill>
              <a:schemeClr val="tx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612674" y="2356059"/>
            <a:ext cx="9666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Arial Black" panose="020B0A04020102020204" pitchFamily="34" charset="0"/>
              </a:rPr>
              <a:t>30</a:t>
            </a:r>
            <a:endParaRPr lang="en-GB" sz="4400" dirty="0">
              <a:latin typeface="Arial Black" panose="020B0A040201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6296" y="636734"/>
            <a:ext cx="2323964" cy="1649265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2573266" y="3826541"/>
            <a:ext cx="7498077" cy="916659"/>
            <a:chOff x="2503716" y="3826954"/>
            <a:chExt cx="7498077" cy="916659"/>
          </a:xfrm>
        </p:grpSpPr>
        <p:sp>
          <p:nvSpPr>
            <p:cNvPr id="13" name="TextBox 12"/>
            <p:cNvSpPr txBox="1"/>
            <p:nvPr/>
          </p:nvSpPr>
          <p:spPr>
            <a:xfrm>
              <a:off x="2503716" y="3826954"/>
              <a:ext cx="132370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 Black" panose="020B0A04020102020204" pitchFamily="34" charset="0"/>
                </a:rPr>
                <a:t>6</a:t>
              </a:r>
              <a:endParaRPr lang="en-GB" sz="5000" b="1" dirty="0">
                <a:latin typeface="Arial Black" panose="020B0A040201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079964" y="3845249"/>
              <a:ext cx="132370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 Black" panose="020B0A04020102020204" pitchFamily="34" charset="0"/>
                </a:rPr>
                <a:t>6</a:t>
              </a:r>
              <a:endParaRPr lang="en-GB" sz="5000" b="1" dirty="0">
                <a:latin typeface="Arial Black" panose="020B0A040201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656212" y="3863544"/>
              <a:ext cx="132370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 Black" panose="020B0A04020102020204" pitchFamily="34" charset="0"/>
                </a:rPr>
                <a:t>6</a:t>
              </a:r>
              <a:endParaRPr lang="en-GB" sz="5000" b="1" dirty="0">
                <a:latin typeface="Arial Black" panose="020B0A040201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232460" y="3881839"/>
              <a:ext cx="132370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 Black" panose="020B0A04020102020204" pitchFamily="34" charset="0"/>
                </a:rPr>
                <a:t>6</a:t>
              </a:r>
              <a:endParaRPr lang="en-GB" sz="5000" b="1" dirty="0">
                <a:latin typeface="Arial Black" panose="020B0A040201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678090" y="3879018"/>
              <a:ext cx="132370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 Black" panose="020B0A04020102020204" pitchFamily="34" charset="0"/>
                </a:rPr>
                <a:t>6</a:t>
              </a:r>
              <a:endParaRPr lang="en-GB" sz="5000" b="1" dirty="0">
                <a:latin typeface="Arial Black" panose="020B0A04020102020204" pitchFamily="34" charset="0"/>
              </a:endParaRPr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3953691" y="3579223"/>
            <a:ext cx="0" cy="13149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473337" y="3579223"/>
            <a:ext cx="0" cy="13149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119256" y="3579223"/>
            <a:ext cx="0" cy="13149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638902" y="3579223"/>
            <a:ext cx="0" cy="13149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Group 41"/>
          <p:cNvGrpSpPr/>
          <p:nvPr/>
        </p:nvGrpSpPr>
        <p:grpSpPr>
          <a:xfrm>
            <a:off x="2216562" y="4649381"/>
            <a:ext cx="7270592" cy="1594563"/>
            <a:chOff x="2216562" y="4649381"/>
            <a:chExt cx="7270592" cy="1594563"/>
          </a:xfrm>
        </p:grpSpPr>
        <p:sp>
          <p:nvSpPr>
            <p:cNvPr id="37" name="Arc 36"/>
            <p:cNvSpPr/>
            <p:nvPr/>
          </p:nvSpPr>
          <p:spPr>
            <a:xfrm rot="10800000">
              <a:off x="2494883" y="4649381"/>
              <a:ext cx="6130830" cy="837018"/>
            </a:xfrm>
            <a:prstGeom prst="arc">
              <a:avLst>
                <a:gd name="adj1" fmla="val 10780955"/>
                <a:gd name="adj2" fmla="val 0"/>
              </a:avLst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216562" y="5474503"/>
              <a:ext cx="727059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smtClean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rial Black" panose="020B0A04020102020204" pitchFamily="34" charset="0"/>
                </a:rPr>
                <a:t>6+6+6+6 (or 6x4) = 24</a:t>
              </a:r>
              <a:endParaRPr lang="en-GB" sz="44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2503475" y="828294"/>
            <a:ext cx="7102080" cy="4044153"/>
            <a:chOff x="2503475" y="828294"/>
            <a:chExt cx="7102080" cy="4044153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2503475" y="4463144"/>
              <a:ext cx="391886" cy="409303"/>
            </a:xfrm>
            <a:prstGeom prst="line">
              <a:avLst/>
            </a:prstGeom>
            <a:ln w="762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2518422" y="3916868"/>
              <a:ext cx="843087" cy="875649"/>
            </a:xfrm>
            <a:prstGeom prst="line">
              <a:avLst/>
            </a:prstGeom>
            <a:ln w="762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2758551" y="3631594"/>
              <a:ext cx="1181951" cy="1160923"/>
            </a:xfrm>
            <a:prstGeom prst="line">
              <a:avLst/>
            </a:prstGeom>
            <a:ln w="762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3404018" y="3656258"/>
              <a:ext cx="1181951" cy="1160923"/>
            </a:xfrm>
            <a:prstGeom prst="line">
              <a:avLst/>
            </a:prstGeom>
            <a:ln w="762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4049485" y="3680922"/>
              <a:ext cx="1181951" cy="1160923"/>
            </a:xfrm>
            <a:prstGeom prst="line">
              <a:avLst/>
            </a:prstGeom>
            <a:ln w="762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4669907" y="3628143"/>
              <a:ext cx="1181951" cy="1160923"/>
            </a:xfrm>
            <a:prstGeom prst="line">
              <a:avLst/>
            </a:prstGeom>
            <a:ln w="762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5332235" y="3656258"/>
              <a:ext cx="1181951" cy="1160923"/>
            </a:xfrm>
            <a:prstGeom prst="line">
              <a:avLst/>
            </a:prstGeom>
            <a:ln w="762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5994563" y="3684373"/>
              <a:ext cx="1181951" cy="1160923"/>
            </a:xfrm>
            <a:prstGeom prst="line">
              <a:avLst/>
            </a:prstGeom>
            <a:ln w="762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6673875" y="3656258"/>
              <a:ext cx="1181951" cy="1160923"/>
            </a:xfrm>
            <a:prstGeom prst="line">
              <a:avLst/>
            </a:prstGeom>
            <a:ln w="762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7345361" y="3656257"/>
              <a:ext cx="1181951" cy="1160923"/>
            </a:xfrm>
            <a:prstGeom prst="line">
              <a:avLst/>
            </a:prstGeom>
            <a:ln w="762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7974627" y="3587495"/>
              <a:ext cx="552685" cy="583911"/>
            </a:xfrm>
            <a:prstGeom prst="line">
              <a:avLst/>
            </a:prstGeom>
            <a:ln w="762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466333" y="3596916"/>
              <a:ext cx="104330" cy="127851"/>
            </a:xfrm>
            <a:prstGeom prst="line">
              <a:avLst/>
            </a:prstGeom>
            <a:ln w="762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Oval 35"/>
            <p:cNvSpPr/>
            <p:nvPr/>
          </p:nvSpPr>
          <p:spPr>
            <a:xfrm>
              <a:off x="9048206" y="828294"/>
              <a:ext cx="557349" cy="503161"/>
            </a:xfrm>
            <a:prstGeom prst="ellipse">
              <a:avLst/>
            </a:prstGeom>
            <a:noFill/>
            <a:ln w="381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27267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en-GB" sz="20000" b="1" dirty="0" smtClean="0"/>
              <a:t>=24</a:t>
            </a:r>
            <a:endParaRPr lang="en-GB" sz="200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1" y="2469847"/>
            <a:ext cx="5337863" cy="3788161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78972" y="-68702"/>
            <a:ext cx="11251474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-GB" sz="20000" b="1" dirty="0" smtClean="0"/>
              <a:t>So…</a:t>
            </a:r>
            <a:endParaRPr lang="en-GB" sz="20000" b="1" dirty="0"/>
          </a:p>
        </p:txBody>
      </p:sp>
    </p:spTree>
    <p:extLst>
      <p:ext uri="{BB962C8B-B14F-4D97-AF65-F5344CB8AC3E}">
        <p14:creationId xmlns:p14="http://schemas.microsoft.com/office/powerpoint/2010/main" val="84678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33</TotalTime>
  <Words>118</Words>
  <Application>Microsoft Office PowerPoint</Application>
  <PresentationFormat>Widescreen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Broadway</vt:lpstr>
      <vt:lpstr>Garamond</vt:lpstr>
      <vt:lpstr>Organic</vt:lpstr>
      <vt:lpstr>Finding fractions of amounts…</vt:lpstr>
      <vt:lpstr>Step 1: Draw a bar…</vt:lpstr>
      <vt:lpstr>Step 2: Label it…</vt:lpstr>
      <vt:lpstr>Step 3: Divide by denominator…</vt:lpstr>
      <vt:lpstr>Step 4: Share total…</vt:lpstr>
      <vt:lpstr>PowerPoint Presentation</vt:lpstr>
      <vt:lpstr>Step 4: Share total…</vt:lpstr>
      <vt:lpstr>Step 5: Check how many parts do you need…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Finding fractions of amounts…</dc:title>
  <dc:creator>Andrew Beraet</dc:creator>
  <cp:lastModifiedBy>Andrew Beraet</cp:lastModifiedBy>
  <cp:revision>5</cp:revision>
  <dcterms:created xsi:type="dcterms:W3CDTF">2019-04-27T14:28:44Z</dcterms:created>
  <dcterms:modified xsi:type="dcterms:W3CDTF">2020-06-30T15:17:47Z</dcterms:modified>
</cp:coreProperties>
</file>