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5.xml" ContentType="application/vnd.openxmlformats-officedocument.theme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660" r:id="rId2"/>
    <p:sldMasterId id="2147483732" r:id="rId3"/>
    <p:sldMasterId id="2147483708" r:id="rId4"/>
    <p:sldMasterId id="2147483720" r:id="rId5"/>
    <p:sldMasterId id="2147483672" r:id="rId6"/>
    <p:sldMasterId id="2147483684" r:id="rId7"/>
  </p:sldMasterIdLst>
  <p:notesMasterIdLst>
    <p:notesMasterId r:id="rId18"/>
  </p:notesMasterIdLst>
  <p:handoutMasterIdLst>
    <p:handoutMasterId r:id="rId19"/>
  </p:handoutMasterIdLst>
  <p:sldIdLst>
    <p:sldId id="256" r:id="rId8"/>
    <p:sldId id="264" r:id="rId9"/>
    <p:sldId id="258" r:id="rId10"/>
    <p:sldId id="257" r:id="rId11"/>
    <p:sldId id="265" r:id="rId12"/>
    <p:sldId id="259" r:id="rId13"/>
    <p:sldId id="260" r:id="rId14"/>
    <p:sldId id="261" r:id="rId15"/>
    <p:sldId id="262" r:id="rId16"/>
    <p:sldId id="26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Hamilton" initials="CH" lastIdx="2" clrIdx="0">
    <p:extLst>
      <p:ext uri="{19B8F6BF-5375-455C-9EA6-DF929625EA0E}">
        <p15:presenceInfo xmlns:p15="http://schemas.microsoft.com/office/powerpoint/2012/main" userId="Caroline Hamilt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91" autoAdjust="0"/>
    <p:restoredTop sz="87697" autoAdjust="0"/>
  </p:normalViewPr>
  <p:slideViewPr>
    <p:cSldViewPr>
      <p:cViewPr varScale="1">
        <p:scale>
          <a:sx n="64" d="100"/>
          <a:sy n="64" d="100"/>
        </p:scale>
        <p:origin x="182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2856" y="72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79ED4-EA47-42E6-8621-E33B29BA8F9D}" type="datetimeFigureOut">
              <a:rPr lang="en-US" smtClean="0"/>
              <a:t>5/13/2019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F0BB8-C432-471E-A239-C23E506A7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8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795948-3CA7-4AB0-82CD-4756782276C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FDAC55-FB6F-4094-ABB4-E691113947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977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Children</a:t>
            </a:r>
            <a:r>
              <a:rPr lang="en-US" baseline="0" dirty="0" smtClean="0"/>
              <a:t> can use counters to represent the teddy bears, to support them in counting out the objects. </a:t>
            </a:r>
          </a:p>
          <a:p>
            <a:r>
              <a:rPr lang="en-US" baseline="0" dirty="0" smtClean="0"/>
              <a:t>What number do we start counting from? </a:t>
            </a:r>
          </a:p>
          <a:p>
            <a:r>
              <a:rPr lang="en-US" baseline="0" dirty="0" smtClean="0"/>
              <a:t>What does each teddy bear represent? </a:t>
            </a:r>
          </a:p>
          <a:p>
            <a:r>
              <a:rPr lang="en-US" baseline="0" dirty="0" smtClean="0"/>
              <a:t>What is the last number we count? What does the last number represent? </a:t>
            </a:r>
          </a:p>
          <a:p>
            <a:r>
              <a:rPr lang="en-US" baseline="0" dirty="0" smtClean="0"/>
              <a:t>Encourage </a:t>
            </a:r>
            <a:r>
              <a:rPr lang="en-US" baseline="0" dirty="0" smtClean="0"/>
              <a:t>children to count the objects in a line to make links to bar models later 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470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Children </a:t>
            </a:r>
            <a:r>
              <a:rPr lang="en-US" baseline="0" dirty="0" smtClean="0"/>
              <a:t>might want to use counters or cubes to count a group of 7, or place 10 counters on a ten frame and count 7 of them. </a:t>
            </a:r>
            <a:endParaRPr lang="en-US" baseline="0" dirty="0" smtClean="0"/>
          </a:p>
          <a:p>
            <a:r>
              <a:rPr lang="en-US" baseline="0" dirty="0" smtClean="0"/>
              <a:t>How can counting on a ten frame help us count 7 apples? </a:t>
            </a:r>
            <a:endParaRPr lang="en-US" baseline="0" dirty="0" smtClean="0"/>
          </a:p>
          <a:p>
            <a:r>
              <a:rPr lang="en-US" dirty="0" smtClean="0"/>
              <a:t>Can</a:t>
            </a:r>
            <a:r>
              <a:rPr lang="en-US" baseline="0" dirty="0" smtClean="0"/>
              <a:t> we circle any 7 apples? Is there more than one way we can circle 7 apples?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The example shown may support the children with </a:t>
            </a:r>
            <a:r>
              <a:rPr lang="en-US" baseline="0" dirty="0" err="1" smtClean="0"/>
              <a:t>recognising</a:t>
            </a:r>
            <a:r>
              <a:rPr lang="en-US" baseline="0" dirty="0" smtClean="0"/>
              <a:t> 5 and two more, from when they have used a ten frame.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770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How can we use a ten frame to help us count or see how many counters there are? </a:t>
            </a:r>
          </a:p>
          <a:p>
            <a:r>
              <a:rPr lang="en-US" baseline="0" dirty="0" smtClean="0"/>
              <a:t>What number do we start counting from? </a:t>
            </a:r>
          </a:p>
          <a:p>
            <a:r>
              <a:rPr lang="en-US" baseline="0" dirty="0" smtClean="0"/>
              <a:t>Children </a:t>
            </a:r>
            <a:r>
              <a:rPr lang="en-US" baseline="0" dirty="0" smtClean="0"/>
              <a:t>might see that they need 1 more counter to make 10, and 9 is one less than 10.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852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</a:t>
            </a:r>
            <a:r>
              <a:rPr lang="en-US" baseline="0" dirty="0" smtClean="0"/>
              <a:t> the second question, you could ask ‘how do we know that 2 is the smallest number</a:t>
            </a:r>
            <a:r>
              <a:rPr lang="en-US" baseline="0" dirty="0" smtClean="0"/>
              <a:t>?’ </a:t>
            </a:r>
            <a:endParaRPr lang="en-US" baseline="0" dirty="0" smtClean="0"/>
          </a:p>
          <a:p>
            <a:r>
              <a:rPr lang="en-US" baseline="0" dirty="0" smtClean="0"/>
              <a:t>By representing each of the numbers using manipulatives, such as towers of cubes, the children can see that the number 2 looks the smallest. </a:t>
            </a:r>
          </a:p>
          <a:p>
            <a:r>
              <a:rPr lang="en-US" baseline="0" dirty="0" smtClean="0"/>
              <a:t>You could also talk about counting from zero, which </a:t>
            </a:r>
            <a:r>
              <a:rPr lang="en-US" baseline="0" dirty="0" smtClean="0"/>
              <a:t>of the four numbers </a:t>
            </a:r>
            <a:r>
              <a:rPr lang="en-US" baseline="0" dirty="0" smtClean="0"/>
              <a:t>do we count </a:t>
            </a:r>
            <a:r>
              <a:rPr lang="en-US" baseline="0" dirty="0" smtClean="0"/>
              <a:t>first?  </a:t>
            </a:r>
            <a:r>
              <a:rPr lang="en-US" baseline="0" dirty="0" smtClean="0"/>
              <a:t>0, 1, 2..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7325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Children</a:t>
            </a:r>
            <a:r>
              <a:rPr lang="en-US" baseline="0" dirty="0" smtClean="0"/>
              <a:t> could use a number line to count backwards to support them with this question. </a:t>
            </a:r>
            <a:endParaRPr lang="en-US" baseline="0" dirty="0" smtClean="0"/>
          </a:p>
          <a:p>
            <a:r>
              <a:rPr lang="en-US" baseline="0" dirty="0" smtClean="0"/>
              <a:t>What is happening to the number each time? </a:t>
            </a:r>
          </a:p>
          <a:p>
            <a:r>
              <a:rPr lang="en-US" baseline="0" dirty="0" smtClean="0"/>
              <a:t>Can we count backwards from 4?  What number comes before 4? </a:t>
            </a:r>
            <a:endParaRPr lang="en-US" baseline="0" dirty="0" smtClean="0"/>
          </a:p>
          <a:p>
            <a:r>
              <a:rPr lang="en-US" baseline="0" dirty="0" smtClean="0"/>
              <a:t>It is important that children understand that zero comes before 1. If children don’t understand this, they may leave the 4</a:t>
            </a:r>
            <a:r>
              <a:rPr lang="en-US" baseline="30000" dirty="0" smtClean="0"/>
              <a:t>th</a:t>
            </a:r>
            <a:r>
              <a:rPr lang="en-US" baseline="0" dirty="0" smtClean="0"/>
              <a:t> missing number out and just write 3,2 and 1. </a:t>
            </a:r>
          </a:p>
          <a:p>
            <a:r>
              <a:rPr lang="en-US" baseline="0" dirty="0" smtClean="0"/>
              <a:t>This could be modelled by starting with 6 counters, and taking one away each time, to show now we have no counters left. We have 0 counters left.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3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Children</a:t>
            </a:r>
            <a:r>
              <a:rPr lang="en-US" baseline="0" dirty="0" smtClean="0"/>
              <a:t> can use a number line to support them to count on one. </a:t>
            </a:r>
            <a:endParaRPr lang="en-US" baseline="0" dirty="0" smtClean="0"/>
          </a:p>
          <a:p>
            <a:r>
              <a:rPr lang="en-US" baseline="0" dirty="0" smtClean="0"/>
              <a:t>What number comes after 7 when we are counting in 1s? </a:t>
            </a:r>
            <a:endParaRPr lang="en-US" baseline="0" dirty="0" smtClean="0"/>
          </a:p>
          <a:p>
            <a:r>
              <a:rPr lang="en-US" baseline="0" dirty="0" smtClean="0"/>
              <a:t>Some children may count from 7, one more to 8. Others may start counting from 1 all the way to 7, to then count one more to 8. 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For the second question you could use a number line, or model taking away one from 5 counters. You could ask these questions, </a:t>
            </a:r>
          </a:p>
          <a:p>
            <a:r>
              <a:rPr lang="en-US" baseline="0" dirty="0" smtClean="0"/>
              <a:t>5 is 1 more than which number? </a:t>
            </a:r>
          </a:p>
          <a:p>
            <a:r>
              <a:rPr lang="en-US" baseline="0" dirty="0" smtClean="0"/>
              <a:t>Which number is 1 less than 5? </a:t>
            </a:r>
          </a:p>
          <a:p>
            <a:r>
              <a:rPr lang="en-US" baseline="0" dirty="0" smtClean="0"/>
              <a:t>Which number comes before 5?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303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 cubes or Numicon to help to compare the numbers. 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there more than one number that could fill the box?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What's the highest number we could choose? What's the lowest number we could choose?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words could we use instead of this symbol (&lt;)?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there more than one number that could complete the number sentence?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142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children could use a blank number</a:t>
            </a:r>
            <a:r>
              <a:rPr lang="en-US" baseline="0" dirty="0" smtClean="0"/>
              <a:t> line and label the numbers 1, 2 and reach number 3. </a:t>
            </a:r>
            <a:endParaRPr lang="en-US" baseline="0" dirty="0" smtClean="0"/>
          </a:p>
          <a:p>
            <a:r>
              <a:rPr lang="en-US" baseline="0" dirty="0" smtClean="0"/>
              <a:t>What number comes after zero? How can we check the number line is counting up in 1s? </a:t>
            </a:r>
            <a:endParaRPr lang="en-US" baseline="0" dirty="0" smtClean="0"/>
          </a:p>
          <a:p>
            <a:r>
              <a:rPr lang="en-US" baseline="0" dirty="0" smtClean="0"/>
              <a:t>The children must have an understanding that the blank number line is counting in intervals of 1, up to 10. This will support them with the second question.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What is the number line counting up in? Can we label the number line first? Which numbers is the arrow half way between?</a:t>
            </a:r>
          </a:p>
          <a:p>
            <a:r>
              <a:rPr lang="en-US" baseline="0" dirty="0" smtClean="0"/>
              <a:t>What number is between 4 and 6?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253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with na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1520" y="227687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01896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>
                <a:solidFill>
                  <a:schemeClr val="bg1">
                    <a:lumMod val="50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Course Lead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1322" y="5182382"/>
            <a:ext cx="6401355" cy="14509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62579" y="5761075"/>
            <a:ext cx="341441" cy="2962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88454" y="5715516"/>
            <a:ext cx="367092" cy="3417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39980" y="5715684"/>
            <a:ext cx="348474" cy="34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72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61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7524" y="2060848"/>
            <a:ext cx="7921625" cy="428466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Gill Sans MT" panose="020B0502020104020203" pitchFamily="34" charset="0"/>
              </a:defRPr>
            </a:lvl1pPr>
            <a:lvl2pPr>
              <a:defRPr sz="2800">
                <a:latin typeface="Gill Sans MT" panose="020B0502020104020203" pitchFamily="34" charset="0"/>
              </a:defRPr>
            </a:lvl2pPr>
            <a:lvl3pPr marL="914400" indent="0">
              <a:buNone/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8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263334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813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287524" y="1232756"/>
            <a:ext cx="5732276" cy="5944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319587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343957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967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248150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5833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850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51520" y="1052736"/>
            <a:ext cx="7885112" cy="5256212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88093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15516" y="1064431"/>
            <a:ext cx="8244916" cy="13135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528900"/>
            <a:ext cx="5436604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5742130" y="2528900"/>
            <a:ext cx="2718302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15516" y="2528900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742130" y="2537611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8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1052736"/>
            <a:ext cx="8243888" cy="133214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129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agr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448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200" i="1">
                <a:latin typeface="Gill Sans MT" panose="020B05020201040202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47964" y="5553236"/>
            <a:ext cx="4210236" cy="553616"/>
          </a:xfrm>
        </p:spPr>
        <p:txBody>
          <a:bodyPr>
            <a:normAutofit/>
          </a:bodyPr>
          <a:lstStyle>
            <a:lvl1pPr marL="0" indent="0" algn="r">
              <a:buNone/>
              <a:defRPr sz="2800" baseline="0">
                <a:solidFill>
                  <a:schemeClr val="tx1">
                    <a:tint val="75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978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s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06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3"/>
          <a:stretch/>
        </p:blipFill>
        <p:spPr bwMode="auto">
          <a:xfrm>
            <a:off x="0" y="1387153"/>
            <a:ext cx="7835182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520" y="23848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575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744" r:id="rId2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Gill Sans MT" panose="020B0502020104020203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68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4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680475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0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41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842493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2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42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0" y="0"/>
            <a:ext cx="9143999" cy="6923851"/>
            <a:chOff x="0" y="0"/>
            <a:chExt cx="9143999" cy="6923851"/>
          </a:xfrm>
        </p:grpSpPr>
        <p:pic>
          <p:nvPicPr>
            <p:cNvPr id="7" name="Picture 2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39" r="12610"/>
            <a:stretch/>
          </p:blipFill>
          <p:spPr bwMode="auto">
            <a:xfrm>
              <a:off x="0" y="0"/>
              <a:ext cx="9143999" cy="69238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Rectangle 7"/>
            <p:cNvSpPr/>
            <p:nvPr userDrawn="1"/>
          </p:nvSpPr>
          <p:spPr>
            <a:xfrm>
              <a:off x="0" y="728700"/>
              <a:ext cx="5868144" cy="14041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4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43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80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29FD6-4CDC-4228-BB16-07583EEB7D5F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10F4E-27AF-47B0-BFFC-A116C5A81085}" type="slidenum">
              <a:rPr lang="en-GB" smtClean="0"/>
              <a:t>‹#›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6" r="12522"/>
          <a:stretch/>
        </p:blipFill>
        <p:spPr bwMode="auto">
          <a:xfrm>
            <a:off x="0" y="0"/>
            <a:ext cx="9143999" cy="686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942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3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png"/><Relationship Id="rId5" Type="http://schemas.openxmlformats.org/officeDocument/2006/relationships/image" Target="../media/image38.png"/><Relationship Id="rId10" Type="http://schemas.openxmlformats.org/officeDocument/2006/relationships/image" Target="../media/image44.png"/><Relationship Id="rId4" Type="http://schemas.openxmlformats.org/officeDocument/2006/relationships/image" Target="../media/image36.png"/><Relationship Id="rId9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4.png"/><Relationship Id="rId18" Type="http://schemas.openxmlformats.org/officeDocument/2006/relationships/image" Target="../media/image59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57.png"/><Relationship Id="rId20" Type="http://schemas.openxmlformats.org/officeDocument/2006/relationships/image" Target="../media/image6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11" Type="http://schemas.openxmlformats.org/officeDocument/2006/relationships/image" Target="../media/image52.png"/><Relationship Id="rId5" Type="http://schemas.openxmlformats.org/officeDocument/2006/relationships/image" Target="../media/image47.png"/><Relationship Id="rId15" Type="http://schemas.openxmlformats.org/officeDocument/2006/relationships/image" Target="../media/image56.png"/><Relationship Id="rId10" Type="http://schemas.openxmlformats.org/officeDocument/2006/relationships/image" Target="../media/image16.png"/><Relationship Id="rId19" Type="http://schemas.openxmlformats.org/officeDocument/2006/relationships/image" Target="../media/image60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618" y="4581128"/>
            <a:ext cx="5858764" cy="13046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4524" y="1916832"/>
            <a:ext cx="7041490" cy="2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71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40419"/>
            <a:ext cx="8315665" cy="45845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90" y="1016732"/>
            <a:ext cx="7267062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4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635" y="1232756"/>
            <a:ext cx="6480610" cy="10729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7093" y="2528900"/>
            <a:ext cx="6737695" cy="1807131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1943708" y="4905164"/>
            <a:ext cx="8407113" cy="1072989"/>
            <a:chOff x="1943708" y="4905164"/>
            <a:chExt cx="8407113" cy="1072989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43708" y="4905164"/>
              <a:ext cx="8407113" cy="1072989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139952" y="5553236"/>
              <a:ext cx="506012" cy="30483"/>
            </a:xfrm>
            <a:prstGeom prst="rect">
              <a:avLst/>
            </a:prstGeom>
          </p:spPr>
        </p:pic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5346" y="4894979"/>
            <a:ext cx="835224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4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1268760"/>
            <a:ext cx="4627265" cy="1072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632" y="2341749"/>
            <a:ext cx="6657783" cy="2689891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1229322" y="2347846"/>
            <a:ext cx="6462585" cy="2755512"/>
            <a:chOff x="1229322" y="2347846"/>
            <a:chExt cx="6462585" cy="2755512"/>
          </a:xfrm>
        </p:grpSpPr>
        <p:sp>
          <p:nvSpPr>
            <p:cNvPr id="25" name="Oval 24"/>
            <p:cNvSpPr/>
            <p:nvPr/>
          </p:nvSpPr>
          <p:spPr>
            <a:xfrm>
              <a:off x="1367644" y="2631426"/>
              <a:ext cx="1044116" cy="104411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71800" y="2492896"/>
              <a:ext cx="1072989" cy="1066892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11578" y="2492896"/>
              <a:ext cx="1072989" cy="106689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29322" y="3825459"/>
              <a:ext cx="1072989" cy="106689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71799" y="4036466"/>
              <a:ext cx="1072989" cy="106689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18918" y="2347846"/>
              <a:ext cx="1072989" cy="106689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14129" y="2467123"/>
              <a:ext cx="1072989" cy="10668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1873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676" y="1160748"/>
            <a:ext cx="6291617" cy="1194920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2028320" y="2728221"/>
            <a:ext cx="5088872" cy="2009113"/>
            <a:chOff x="2028320" y="2728221"/>
            <a:chExt cx="5088872" cy="200911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25239" y="2817547"/>
              <a:ext cx="4895034" cy="179217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28320" y="2728221"/>
              <a:ext cx="5088872" cy="200911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1848933" y="4941168"/>
            <a:ext cx="5399089" cy="882835"/>
            <a:chOff x="1848933" y="4941168"/>
            <a:chExt cx="5399089" cy="88283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6"/>
            <a:srcRect l="-3836" t="1609" r="39616" b="16113"/>
            <a:stretch/>
          </p:blipFill>
          <p:spPr>
            <a:xfrm>
              <a:off x="1848933" y="4941168"/>
              <a:ext cx="5399089" cy="88283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319750" y="5553236"/>
              <a:ext cx="506012" cy="30483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3948" y="4909348"/>
            <a:ext cx="210939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4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627784" y="703110"/>
            <a:ext cx="4702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KG Primary Penmanship" pitchFamily="2" charset="0"/>
              </a:rPr>
              <a:t>Circle the number four.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683" y="1410996"/>
            <a:ext cx="5766842" cy="14866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0501" y="3465004"/>
            <a:ext cx="5139373" cy="10851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3668" y="4325756"/>
            <a:ext cx="7977995" cy="15834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9661" y="1774414"/>
            <a:ext cx="933004" cy="9277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7864" y="4766383"/>
            <a:ext cx="932769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40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700" y="1304764"/>
            <a:ext cx="6145301" cy="13656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7724" y="3291622"/>
            <a:ext cx="4924976" cy="11156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0978" y="3334235"/>
            <a:ext cx="284707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36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1232756"/>
            <a:ext cx="4627265" cy="1072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53130"/>
          <a:stretch/>
        </p:blipFill>
        <p:spPr>
          <a:xfrm>
            <a:off x="1943708" y="2456891"/>
            <a:ext cx="5011346" cy="144016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t="65233"/>
          <a:stretch/>
        </p:blipFill>
        <p:spPr>
          <a:xfrm>
            <a:off x="1943708" y="4048197"/>
            <a:ext cx="5011346" cy="10682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92" y="2708920"/>
            <a:ext cx="972108" cy="77098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4008" y="4048197"/>
            <a:ext cx="969348" cy="77425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7678" y="2640476"/>
            <a:ext cx="816935" cy="107298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0214" y="3987500"/>
            <a:ext cx="81693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34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t="11487" b="52875"/>
          <a:stretch/>
        </p:blipFill>
        <p:spPr>
          <a:xfrm>
            <a:off x="1907704" y="3080290"/>
            <a:ext cx="3877392" cy="12601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28656" t="67202"/>
          <a:stretch/>
        </p:blipFill>
        <p:spPr>
          <a:xfrm>
            <a:off x="3862080" y="4653136"/>
            <a:ext cx="2766280" cy="11597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3415139"/>
            <a:ext cx="969348" cy="7742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1879" y="4804168"/>
            <a:ext cx="969348" cy="7742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2264" y="3339501"/>
            <a:ext cx="816935" cy="107298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8085" y="4734283"/>
            <a:ext cx="816935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9672" y="1187418"/>
            <a:ext cx="5968501" cy="18594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6345" y="3313503"/>
            <a:ext cx="835224" cy="107298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822540" y="3434954"/>
            <a:ext cx="470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5</a:t>
            </a:r>
            <a:endParaRPr lang="en-GB" sz="40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01186" y="3428971"/>
            <a:ext cx="470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KG Primary Penmanship" panose="02000506000000020003" pitchFamily="2" charset="0"/>
              </a:rPr>
              <a:t>3</a:t>
            </a:r>
            <a:endParaRPr lang="en-GB" sz="40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98449" y="3322383"/>
            <a:ext cx="816935" cy="107298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46400" y="4834748"/>
            <a:ext cx="470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1</a:t>
            </a:r>
            <a:endParaRPr lang="en-GB" sz="40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81924" y="3423210"/>
            <a:ext cx="470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1</a:t>
            </a:r>
            <a:endParaRPr lang="en-GB" sz="40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06807" y="3330621"/>
            <a:ext cx="859611" cy="1072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46746" y="4742662"/>
            <a:ext cx="8596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16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5" grpId="0"/>
      <p:bldP spid="15" grpId="1"/>
      <p:bldP spid="18" grpId="0"/>
      <p:bldP spid="18" grpId="1"/>
      <p:bldP spid="20" grpId="0"/>
      <p:bldP spid="2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584684"/>
            <a:ext cx="5535648" cy="1072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7027" y="1657673"/>
            <a:ext cx="6080633" cy="972108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>
            <a:off x="1433325" y="4113075"/>
            <a:ext cx="6084335" cy="1486343"/>
            <a:chOff x="1433325" y="4276708"/>
            <a:chExt cx="6084335" cy="1486343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33325" y="4787606"/>
              <a:ext cx="6084335" cy="975445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05969" y="4276708"/>
              <a:ext cx="4939046" cy="998620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1840" y="1320695"/>
            <a:ext cx="231668" cy="5486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7334" y="1959088"/>
            <a:ext cx="823031" cy="107298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887" y="5398834"/>
            <a:ext cx="8407113" cy="107298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71344" y="6020379"/>
            <a:ext cx="506012" cy="3048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15882" y="5398833"/>
            <a:ext cx="816935" cy="10729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9134" y="3251326"/>
            <a:ext cx="7248772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09548" y="1957388"/>
            <a:ext cx="688908" cy="10729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31862" y="1948989"/>
            <a:ext cx="816935" cy="1072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63236" y="1961583"/>
            <a:ext cx="810838" cy="1072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749012" y="1946908"/>
            <a:ext cx="816935" cy="10729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240885" y="1955292"/>
            <a:ext cx="835224" cy="10729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751047" y="1953196"/>
            <a:ext cx="823031" cy="10729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249016" y="1944812"/>
            <a:ext cx="816935" cy="10729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740888" y="1951100"/>
            <a:ext cx="816935" cy="10729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31862" y="4892339"/>
            <a:ext cx="816935" cy="10729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16022" y="4900455"/>
            <a:ext cx="810838" cy="1072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294085" y="4876105"/>
            <a:ext cx="835224" cy="107298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296534" y="4884222"/>
            <a:ext cx="81693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47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ort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edium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ong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No 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Diagram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ask or Quo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4739</TotalTime>
  <Words>612</Words>
  <Application>Microsoft Office PowerPoint</Application>
  <PresentationFormat>On-screen Show (4:3)</PresentationFormat>
  <Paragraphs>53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Calibri</vt:lpstr>
      <vt:lpstr>Gill Sans MT</vt:lpstr>
      <vt:lpstr>KG Primary Penmanship</vt:lpstr>
      <vt:lpstr>Title page</vt:lpstr>
      <vt:lpstr>Short sub-heading</vt:lpstr>
      <vt:lpstr>Medium sub-heading</vt:lpstr>
      <vt:lpstr>Long sub-heading</vt:lpstr>
      <vt:lpstr>No title slide</vt:lpstr>
      <vt:lpstr>Diagram slide</vt:lpstr>
      <vt:lpstr>Task or Quote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Hannah Jones</cp:lastModifiedBy>
  <cp:revision>137</cp:revision>
  <dcterms:created xsi:type="dcterms:W3CDTF">2018-07-15T13:38:45Z</dcterms:created>
  <dcterms:modified xsi:type="dcterms:W3CDTF">2019-05-13T10:56:53Z</dcterms:modified>
</cp:coreProperties>
</file>