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7" r:id="rId7"/>
    <p:sldId id="368" r:id="rId8"/>
    <p:sldId id="360" r:id="rId9"/>
    <p:sldId id="372" r:id="rId10"/>
    <p:sldId id="369" r:id="rId11"/>
    <p:sldId id="373" r:id="rId12"/>
    <p:sldId id="370" r:id="rId13"/>
    <p:sldId id="374" r:id="rId14"/>
    <p:sldId id="371" r:id="rId15"/>
    <p:sldId id="375" r:id="rId16"/>
    <p:sldId id="355" r:id="rId17"/>
    <p:sldId id="377" r:id="rId18"/>
    <p:sldId id="381" r:id="rId19"/>
    <p:sldId id="382" r:id="rId20"/>
    <p:sldId id="379" r:id="rId21"/>
    <p:sldId id="380"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FAF"/>
    <a:srgbClr val="FF9F9F"/>
    <a:srgbClr val="FFFFA7"/>
    <a:srgbClr val="FFFF8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DC1AB2-61CF-4584-9A9C-990220613E52}" v="512" dt="2018-09-21T12:43:24.9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324" autoAdjust="0"/>
    <p:restoredTop sz="94660"/>
  </p:normalViewPr>
  <p:slideViewPr>
    <p:cSldViewPr snapToGrid="0">
      <p:cViewPr varScale="1">
        <p:scale>
          <a:sx n="88" d="100"/>
          <a:sy n="88" d="100"/>
        </p:scale>
        <p:origin x="81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ake-whole-year-4-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autumn-block-2-addition-and-subtraction/" TargetMode="External"/><Relationship Id="rId5" Type="http://schemas.openxmlformats.org/officeDocument/2006/relationships/hyperlink" Target="https://classroomsecrets.co.uk/content-domain-filter/?fwp_contentdomain=1c2b" TargetMode="External"/><Relationship Id="rId4" Type="http://schemas.openxmlformats.org/officeDocument/2006/relationships/hyperlink" Target="https://classroomsecrets.co.uk/content-domain-filter/?fwp_contentdomain=1c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Autumn Block 2 – Addition and Subtraction – Number Bonds to 10</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fontAlgn="base"/>
            <a:r>
              <a:rPr lang="en-GB" sz="1400" dirty="0">
                <a:solidFill>
                  <a:prstClr val="black"/>
                </a:solidFill>
                <a:latin typeface="SassoonCRInfantMedium" panose="02000603020000020003" pitchFamily="2" charset="0"/>
              </a:rPr>
              <a:t>Mathematics </a:t>
            </a:r>
            <a:r>
              <a:rPr lang="en-GB" sz="1400" dirty="0">
                <a:solidFill>
                  <a:schemeClr val="tx1"/>
                </a:solidFill>
                <a:latin typeface="SassoonCRInfantMedium" panose="02000603020000020003" pitchFamily="2" charset="0"/>
              </a:rPr>
              <a:t>Year 1: (1C1) </a:t>
            </a:r>
            <a:r>
              <a:rPr lang="en-GB" sz="1400" dirty="0">
                <a:solidFill>
                  <a:srgbClr val="0070C0"/>
                </a:solidFill>
                <a:latin typeface="SassoonCRInfantMedium" panose="02000603020000020003" pitchFamily="2" charset="0"/>
                <a:hlinkClick r:id="rId4">
                  <a:extLst>
                    <a:ext uri="{A12FA001-AC4F-418D-AE19-62706E023703}">
                      <ahyp:hlinkClr xmlns:ahyp="http://schemas.microsoft.com/office/drawing/2018/hyperlinkcolor" xmlns="" val="tx"/>
                    </a:ext>
                  </a:extLst>
                </a:hlinkClick>
              </a:rPr>
              <a:t>Represent and use number bonds and related subtraction facts within 20</a:t>
            </a:r>
            <a:endParaRPr lang="en-GB" sz="1400" dirty="0">
              <a:solidFill>
                <a:srgbClr val="0070C0"/>
              </a:solidFill>
              <a:latin typeface="SassoonCRInfantMedium" panose="02000603020000020003" pitchFamily="2" charset="0"/>
            </a:endParaRPr>
          </a:p>
          <a:p>
            <a:pPr fontAlgn="base"/>
            <a:r>
              <a:rPr lang="en-GB" sz="1400" dirty="0">
                <a:solidFill>
                  <a:prstClr val="black"/>
                </a:solidFill>
                <a:latin typeface="SassoonCRInfantMedium" panose="02000603020000020003" pitchFamily="2" charset="0"/>
              </a:rPr>
              <a:t>Mathematics </a:t>
            </a:r>
            <a:r>
              <a:rPr lang="en-GB" sz="1400" dirty="0">
                <a:solidFill>
                  <a:schemeClr val="tx1"/>
                </a:solidFill>
                <a:latin typeface="SassoonCRInfantMedium" panose="02000603020000020003" pitchFamily="2" charset="0"/>
              </a:rPr>
              <a:t>Year 1: (1C2b) </a:t>
            </a:r>
            <a:r>
              <a:rPr lang="en-GB" sz="1400" dirty="0">
                <a:solidFill>
                  <a:srgbClr val="0070C0"/>
                </a:solidFill>
                <a:latin typeface="SassoonCRInfantMedium" panose="02000603020000020003" pitchFamily="2" charset="0"/>
                <a:hlinkClick r:id="rId5">
                  <a:extLst>
                    <a:ext uri="{A12FA001-AC4F-418D-AE19-62706E023703}">
                      <ahyp:hlinkClr xmlns:ahyp="http://schemas.microsoft.com/office/drawing/2018/hyperlinkcolor" xmlns="" val="tx"/>
                    </a:ext>
                  </a:extLst>
                </a:hlinkClick>
              </a:rPr>
              <a:t>Read, write and interpret mathematical statements involving addition (+), subtraction (–) and equals (=) signs</a:t>
            </a:r>
            <a:r>
              <a:rPr lang="en-GB" sz="1400" u="sng" dirty="0">
                <a:solidFill>
                  <a:prstClr val="black"/>
                </a:solidFill>
                <a:latin typeface="SassoonCRInfantMedium" panose="02000603020000020003" pitchFamily="2" charset="0"/>
              </a:rPr>
              <a:t/>
            </a:r>
            <a:br>
              <a:rPr lang="en-GB" sz="1400" u="sng" dirty="0">
                <a:solidFill>
                  <a:prstClr val="black"/>
                </a:solidFill>
                <a:latin typeface="SassoonCRInfantMedium" panose="02000603020000020003" pitchFamily="2" charset="0"/>
              </a:rPr>
            </a:b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spcAft>
                <a:spcPts val="0"/>
              </a:spcAft>
              <a:defRPr/>
            </a:pPr>
            <a:r>
              <a:rPr lang="en-GB">
                <a:solidFill>
                  <a:prstClr val="black"/>
                </a:solidFill>
                <a:latin typeface="SassoonCRInfantMedium" panose="02000603020000020003" pitchFamily="2" charset="0"/>
              </a:rPr>
              <a:t>More </a:t>
            </a:r>
            <a:r>
              <a:rPr lang="en-GB">
                <a:solidFill>
                  <a:prstClr val="black"/>
                </a:solidFill>
                <a:latin typeface="SassoonCRInfantMedium" panose="02000603020000020003" pitchFamily="2" charset="0"/>
                <a:hlinkClick r:id="rId6"/>
              </a:rPr>
              <a:t>Year 1 Addition and Subtraction</a:t>
            </a:r>
            <a:r>
              <a:rPr lang="en-GB">
                <a:solidFill>
                  <a:prstClr val="black"/>
                </a:solidFill>
                <a:latin typeface="SassoonCRInfantMedium" panose="02000603020000020003" pitchFamily="2" charset="0"/>
              </a:rPr>
              <a:t> resources. </a:t>
            </a:r>
            <a:endParaRPr lang="en-GB" sz="140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7"/>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Autumn Block 2 – Addition and Subtraction</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smtClean="0">
                <a:solidFill>
                  <a:schemeClr val="bg2">
                    <a:lumMod val="25000"/>
                  </a:schemeClr>
                </a:solidFill>
                <a:latin typeface="SassoonCRInfantMedium" panose="02000603020000020003" pitchFamily="2" charset="0"/>
              </a:rPr>
              <a:t>IAL number bonds </a:t>
            </a:r>
            <a:r>
              <a:rPr lang="en-GB" sz="5400" dirty="0">
                <a:solidFill>
                  <a:schemeClr val="bg2">
                    <a:lumMod val="25000"/>
                  </a:schemeClr>
                </a:solidFill>
                <a:latin typeface="SassoonCRInfantMedium" panose="02000603020000020003" pitchFamily="2" charset="0"/>
              </a:rPr>
              <a:t>to 10</a:t>
            </a:r>
          </a:p>
        </p:txBody>
      </p:sp>
    </p:spTree>
    <p:extLst>
      <p:ext uri="{BB962C8B-B14F-4D97-AF65-F5344CB8AC3E}">
        <p14:creationId xmlns:p14="http://schemas.microsoft.com/office/powerpoint/2010/main" val="38559005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Match the numbers to make bonds of 10.</a:t>
            </a:r>
          </a:p>
          <a:p>
            <a:pPr marL="88900" algn="ctr"/>
            <a:endParaRPr lang="en-GB" sz="2400" dirty="0">
              <a:solidFill>
                <a:schemeClr val="bg2">
                  <a:lumMod val="25000"/>
                </a:schemeClr>
              </a:solidFill>
              <a:latin typeface="SassoonCRInfantMedium" panose="02000603020000020003" pitchFamily="2" charset="0"/>
            </a:endParaRPr>
          </a:p>
        </p:txBody>
      </p:sp>
      <p:sp>
        <p:nvSpPr>
          <p:cNvPr id="2" name="Rectangle: Rounded Corners 1">
            <a:extLst>
              <a:ext uri="{FF2B5EF4-FFF2-40B4-BE49-F238E27FC236}">
                <a16:creationId xmlns:a16="http://schemas.microsoft.com/office/drawing/2014/main" id="{2E969271-7DE9-4481-BCBF-6BF45102A635}"/>
              </a:ext>
            </a:extLst>
          </p:cNvPr>
          <p:cNvSpPr/>
          <p:nvPr/>
        </p:nvSpPr>
        <p:spPr>
          <a:xfrm>
            <a:off x="1392241" y="186629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4</a:t>
            </a:r>
          </a:p>
        </p:txBody>
      </p:sp>
      <p:sp>
        <p:nvSpPr>
          <p:cNvPr id="27" name="Rectangle: Rounded Corners 26">
            <a:extLst>
              <a:ext uri="{FF2B5EF4-FFF2-40B4-BE49-F238E27FC236}">
                <a16:creationId xmlns:a16="http://schemas.microsoft.com/office/drawing/2014/main" id="{C07ED85A-E27B-4FD5-9D31-569937CA1FB2}"/>
              </a:ext>
            </a:extLst>
          </p:cNvPr>
          <p:cNvSpPr/>
          <p:nvPr/>
        </p:nvSpPr>
        <p:spPr>
          <a:xfrm>
            <a:off x="1392240" y="282568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three</a:t>
            </a:r>
          </a:p>
        </p:txBody>
      </p:sp>
      <p:sp>
        <p:nvSpPr>
          <p:cNvPr id="28" name="Rectangle: Rounded Corners 27">
            <a:extLst>
              <a:ext uri="{FF2B5EF4-FFF2-40B4-BE49-F238E27FC236}">
                <a16:creationId xmlns:a16="http://schemas.microsoft.com/office/drawing/2014/main" id="{2D78CFF7-A161-4D34-BA58-8F67BFBE675C}"/>
              </a:ext>
            </a:extLst>
          </p:cNvPr>
          <p:cNvSpPr/>
          <p:nvPr/>
        </p:nvSpPr>
        <p:spPr>
          <a:xfrm>
            <a:off x="1392240" y="378507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2</a:t>
            </a:r>
          </a:p>
        </p:txBody>
      </p:sp>
      <p:sp>
        <p:nvSpPr>
          <p:cNvPr id="29" name="Rectangle: Rounded Corners 28">
            <a:extLst>
              <a:ext uri="{FF2B5EF4-FFF2-40B4-BE49-F238E27FC236}">
                <a16:creationId xmlns:a16="http://schemas.microsoft.com/office/drawing/2014/main" id="{EDB9F7E2-2798-487F-9E75-F88F4FB6AED4}"/>
              </a:ext>
            </a:extLst>
          </p:cNvPr>
          <p:cNvSpPr/>
          <p:nvPr/>
        </p:nvSpPr>
        <p:spPr>
          <a:xfrm>
            <a:off x="1392239" y="474446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nine</a:t>
            </a:r>
          </a:p>
        </p:txBody>
      </p:sp>
      <p:sp>
        <p:nvSpPr>
          <p:cNvPr id="46" name="Rectangle: Rounded Corners 45">
            <a:extLst>
              <a:ext uri="{FF2B5EF4-FFF2-40B4-BE49-F238E27FC236}">
                <a16:creationId xmlns:a16="http://schemas.microsoft.com/office/drawing/2014/main" id="{B0BFF656-B483-4DA2-B1A7-514BA2490D6B}"/>
              </a:ext>
            </a:extLst>
          </p:cNvPr>
          <p:cNvSpPr/>
          <p:nvPr/>
        </p:nvSpPr>
        <p:spPr>
          <a:xfrm>
            <a:off x="5380044" y="186629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7</a:t>
            </a:r>
          </a:p>
        </p:txBody>
      </p:sp>
      <p:sp>
        <p:nvSpPr>
          <p:cNvPr id="47" name="Rectangle: Rounded Corners 46">
            <a:extLst>
              <a:ext uri="{FF2B5EF4-FFF2-40B4-BE49-F238E27FC236}">
                <a16:creationId xmlns:a16="http://schemas.microsoft.com/office/drawing/2014/main" id="{2ADE9161-1E81-462E-B574-F658DDCC9E57}"/>
              </a:ext>
            </a:extLst>
          </p:cNvPr>
          <p:cNvSpPr/>
          <p:nvPr/>
        </p:nvSpPr>
        <p:spPr>
          <a:xfrm>
            <a:off x="5380043" y="282568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a:t>
            </a:r>
          </a:p>
        </p:txBody>
      </p:sp>
      <p:sp>
        <p:nvSpPr>
          <p:cNvPr id="50" name="Rectangle: Rounded Corners 49">
            <a:extLst>
              <a:ext uri="{FF2B5EF4-FFF2-40B4-BE49-F238E27FC236}">
                <a16:creationId xmlns:a16="http://schemas.microsoft.com/office/drawing/2014/main" id="{8AE6DDF5-3355-47F5-AF47-62A08ADB4CA5}"/>
              </a:ext>
            </a:extLst>
          </p:cNvPr>
          <p:cNvSpPr/>
          <p:nvPr/>
        </p:nvSpPr>
        <p:spPr>
          <a:xfrm>
            <a:off x="5380043" y="378507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six</a:t>
            </a:r>
          </a:p>
        </p:txBody>
      </p:sp>
      <p:sp>
        <p:nvSpPr>
          <p:cNvPr id="51" name="Rectangle: Rounded Corners 50">
            <a:extLst>
              <a:ext uri="{FF2B5EF4-FFF2-40B4-BE49-F238E27FC236}">
                <a16:creationId xmlns:a16="http://schemas.microsoft.com/office/drawing/2014/main" id="{FB805728-B952-4BD3-870B-F818CE888975}"/>
              </a:ext>
            </a:extLst>
          </p:cNvPr>
          <p:cNvSpPr/>
          <p:nvPr/>
        </p:nvSpPr>
        <p:spPr>
          <a:xfrm>
            <a:off x="5380042" y="474446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eight</a:t>
            </a:r>
          </a:p>
        </p:txBody>
      </p:sp>
    </p:spTree>
    <p:extLst>
      <p:ext uri="{BB962C8B-B14F-4D97-AF65-F5344CB8AC3E}">
        <p14:creationId xmlns:p14="http://schemas.microsoft.com/office/powerpoint/2010/main" val="13995209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Match the numbers to make bonds of 10.</a:t>
            </a:r>
          </a:p>
          <a:p>
            <a:pPr marL="88900" algn="ctr"/>
            <a:endParaRPr lang="en-GB" sz="2400" dirty="0">
              <a:solidFill>
                <a:schemeClr val="bg2">
                  <a:lumMod val="25000"/>
                </a:schemeClr>
              </a:solidFill>
              <a:latin typeface="SassoonCRInfantMedium" panose="02000603020000020003" pitchFamily="2" charset="0"/>
            </a:endParaRPr>
          </a:p>
        </p:txBody>
      </p:sp>
      <p:sp>
        <p:nvSpPr>
          <p:cNvPr id="2" name="Rectangle: Rounded Corners 1">
            <a:extLst>
              <a:ext uri="{FF2B5EF4-FFF2-40B4-BE49-F238E27FC236}">
                <a16:creationId xmlns:a16="http://schemas.microsoft.com/office/drawing/2014/main" id="{2E969271-7DE9-4481-BCBF-6BF45102A635}"/>
              </a:ext>
            </a:extLst>
          </p:cNvPr>
          <p:cNvSpPr/>
          <p:nvPr/>
        </p:nvSpPr>
        <p:spPr>
          <a:xfrm>
            <a:off x="1392241" y="186629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4</a:t>
            </a:r>
          </a:p>
        </p:txBody>
      </p:sp>
      <p:sp>
        <p:nvSpPr>
          <p:cNvPr id="27" name="Rectangle: Rounded Corners 26">
            <a:extLst>
              <a:ext uri="{FF2B5EF4-FFF2-40B4-BE49-F238E27FC236}">
                <a16:creationId xmlns:a16="http://schemas.microsoft.com/office/drawing/2014/main" id="{C07ED85A-E27B-4FD5-9D31-569937CA1FB2}"/>
              </a:ext>
            </a:extLst>
          </p:cNvPr>
          <p:cNvSpPr/>
          <p:nvPr/>
        </p:nvSpPr>
        <p:spPr>
          <a:xfrm>
            <a:off x="1392240" y="282568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three</a:t>
            </a:r>
          </a:p>
        </p:txBody>
      </p:sp>
      <p:sp>
        <p:nvSpPr>
          <p:cNvPr id="28" name="Rectangle: Rounded Corners 27">
            <a:extLst>
              <a:ext uri="{FF2B5EF4-FFF2-40B4-BE49-F238E27FC236}">
                <a16:creationId xmlns:a16="http://schemas.microsoft.com/office/drawing/2014/main" id="{2D78CFF7-A161-4D34-BA58-8F67BFBE675C}"/>
              </a:ext>
            </a:extLst>
          </p:cNvPr>
          <p:cNvSpPr/>
          <p:nvPr/>
        </p:nvSpPr>
        <p:spPr>
          <a:xfrm>
            <a:off x="1392240" y="378507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2</a:t>
            </a:r>
          </a:p>
        </p:txBody>
      </p:sp>
      <p:sp>
        <p:nvSpPr>
          <p:cNvPr id="29" name="Rectangle: Rounded Corners 28">
            <a:extLst>
              <a:ext uri="{FF2B5EF4-FFF2-40B4-BE49-F238E27FC236}">
                <a16:creationId xmlns:a16="http://schemas.microsoft.com/office/drawing/2014/main" id="{EDB9F7E2-2798-487F-9E75-F88F4FB6AED4}"/>
              </a:ext>
            </a:extLst>
          </p:cNvPr>
          <p:cNvSpPr/>
          <p:nvPr/>
        </p:nvSpPr>
        <p:spPr>
          <a:xfrm>
            <a:off x="1392239" y="4744469"/>
            <a:ext cx="2371719" cy="687003"/>
          </a:xfrm>
          <a:prstGeom prst="roundRect">
            <a:avLst/>
          </a:prstGeom>
          <a:solidFill>
            <a:schemeClr val="bg1"/>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nine</a:t>
            </a:r>
          </a:p>
        </p:txBody>
      </p:sp>
      <p:sp>
        <p:nvSpPr>
          <p:cNvPr id="46" name="Rectangle: Rounded Corners 45">
            <a:extLst>
              <a:ext uri="{FF2B5EF4-FFF2-40B4-BE49-F238E27FC236}">
                <a16:creationId xmlns:a16="http://schemas.microsoft.com/office/drawing/2014/main" id="{B0BFF656-B483-4DA2-B1A7-514BA2490D6B}"/>
              </a:ext>
            </a:extLst>
          </p:cNvPr>
          <p:cNvSpPr/>
          <p:nvPr/>
        </p:nvSpPr>
        <p:spPr>
          <a:xfrm>
            <a:off x="5380044" y="186629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7</a:t>
            </a:r>
          </a:p>
        </p:txBody>
      </p:sp>
      <p:sp>
        <p:nvSpPr>
          <p:cNvPr id="47" name="Rectangle: Rounded Corners 46">
            <a:extLst>
              <a:ext uri="{FF2B5EF4-FFF2-40B4-BE49-F238E27FC236}">
                <a16:creationId xmlns:a16="http://schemas.microsoft.com/office/drawing/2014/main" id="{2ADE9161-1E81-462E-B574-F658DDCC9E57}"/>
              </a:ext>
            </a:extLst>
          </p:cNvPr>
          <p:cNvSpPr/>
          <p:nvPr/>
        </p:nvSpPr>
        <p:spPr>
          <a:xfrm>
            <a:off x="5380043" y="282568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a:t>
            </a:r>
          </a:p>
        </p:txBody>
      </p:sp>
      <p:sp>
        <p:nvSpPr>
          <p:cNvPr id="50" name="Rectangle: Rounded Corners 49">
            <a:extLst>
              <a:ext uri="{FF2B5EF4-FFF2-40B4-BE49-F238E27FC236}">
                <a16:creationId xmlns:a16="http://schemas.microsoft.com/office/drawing/2014/main" id="{8AE6DDF5-3355-47F5-AF47-62A08ADB4CA5}"/>
              </a:ext>
            </a:extLst>
          </p:cNvPr>
          <p:cNvSpPr/>
          <p:nvPr/>
        </p:nvSpPr>
        <p:spPr>
          <a:xfrm>
            <a:off x="5380043" y="378507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six</a:t>
            </a:r>
          </a:p>
        </p:txBody>
      </p:sp>
      <p:sp>
        <p:nvSpPr>
          <p:cNvPr id="51" name="Rectangle: Rounded Corners 50">
            <a:extLst>
              <a:ext uri="{FF2B5EF4-FFF2-40B4-BE49-F238E27FC236}">
                <a16:creationId xmlns:a16="http://schemas.microsoft.com/office/drawing/2014/main" id="{FB805728-B952-4BD3-870B-F818CE888975}"/>
              </a:ext>
            </a:extLst>
          </p:cNvPr>
          <p:cNvSpPr/>
          <p:nvPr/>
        </p:nvSpPr>
        <p:spPr>
          <a:xfrm>
            <a:off x="5380042" y="4744469"/>
            <a:ext cx="2371719" cy="687003"/>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eight</a:t>
            </a:r>
          </a:p>
        </p:txBody>
      </p:sp>
      <p:cxnSp>
        <p:nvCxnSpPr>
          <p:cNvPr id="4" name="Straight Connector 3">
            <a:extLst>
              <a:ext uri="{FF2B5EF4-FFF2-40B4-BE49-F238E27FC236}">
                <a16:creationId xmlns:a16="http://schemas.microsoft.com/office/drawing/2014/main" id="{664999A8-7491-49F0-8BF7-94659E7FD4E5}"/>
              </a:ext>
            </a:extLst>
          </p:cNvPr>
          <p:cNvCxnSpPr>
            <a:stCxn id="2" idx="3"/>
            <a:endCxn id="50" idx="1"/>
          </p:cNvCxnSpPr>
          <p:nvPr/>
        </p:nvCxnSpPr>
        <p:spPr>
          <a:xfrm>
            <a:off x="3763960" y="2209801"/>
            <a:ext cx="1616083" cy="191878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0597FDF-AB1D-4D74-8490-9A396C453664}"/>
              </a:ext>
            </a:extLst>
          </p:cNvPr>
          <p:cNvCxnSpPr>
            <a:cxnSpLocks/>
            <a:stCxn id="27" idx="3"/>
            <a:endCxn id="46" idx="1"/>
          </p:cNvCxnSpPr>
          <p:nvPr/>
        </p:nvCxnSpPr>
        <p:spPr>
          <a:xfrm flipV="1">
            <a:off x="3763959" y="2209801"/>
            <a:ext cx="1616085" cy="95939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6A47434-7EC7-48DA-AB23-8F796A690507}"/>
              </a:ext>
            </a:extLst>
          </p:cNvPr>
          <p:cNvCxnSpPr>
            <a:cxnSpLocks/>
            <a:stCxn id="28" idx="3"/>
            <a:endCxn id="51" idx="1"/>
          </p:cNvCxnSpPr>
          <p:nvPr/>
        </p:nvCxnSpPr>
        <p:spPr>
          <a:xfrm>
            <a:off x="3763959" y="4128581"/>
            <a:ext cx="1616083" cy="95939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FA6A5FD-CF25-4B4B-9050-0BBEBC82AA18}"/>
              </a:ext>
            </a:extLst>
          </p:cNvPr>
          <p:cNvCxnSpPr>
            <a:cxnSpLocks/>
            <a:stCxn id="29" idx="3"/>
            <a:endCxn id="47" idx="1"/>
          </p:cNvCxnSpPr>
          <p:nvPr/>
        </p:nvCxnSpPr>
        <p:spPr>
          <a:xfrm flipV="1">
            <a:off x="3763958" y="3169191"/>
            <a:ext cx="1616085" cy="191878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209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Are there 10 counters in total?</a:t>
            </a:r>
          </a:p>
          <a:p>
            <a:pPr algn="ctr"/>
            <a:endParaRPr lang="en-GB" sz="24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FEE7AC74-58E1-4D40-BB10-70351D194A3F}"/>
              </a:ext>
            </a:extLst>
          </p:cNvPr>
          <p:cNvGraphicFramePr>
            <a:graphicFrameLocks noGrp="1"/>
          </p:cNvGraphicFramePr>
          <p:nvPr>
            <p:extLst>
              <p:ext uri="{D42A27DB-BD31-4B8C-83A1-F6EECF244321}">
                <p14:modId xmlns:p14="http://schemas.microsoft.com/office/powerpoint/2010/main" val="2998554680"/>
              </p:ext>
            </p:extLst>
          </p:nvPr>
        </p:nvGraphicFramePr>
        <p:xfrm>
          <a:off x="1652268" y="2108429"/>
          <a:ext cx="2767195" cy="1262514"/>
        </p:xfrm>
        <a:graphic>
          <a:graphicData uri="http://schemas.openxmlformats.org/drawingml/2006/table">
            <a:tbl>
              <a:tblPr firstRow="1" bandRow="1">
                <a:tableStyleId>{5940675A-B579-460E-94D1-54222C63F5DA}</a:tableStyleId>
              </a:tblPr>
              <a:tblGrid>
                <a:gridCol w="553439">
                  <a:extLst>
                    <a:ext uri="{9D8B030D-6E8A-4147-A177-3AD203B41FA5}">
                      <a16:colId xmlns:a16="http://schemas.microsoft.com/office/drawing/2014/main" val="397625248"/>
                    </a:ext>
                  </a:extLst>
                </a:gridCol>
                <a:gridCol w="553439">
                  <a:extLst>
                    <a:ext uri="{9D8B030D-6E8A-4147-A177-3AD203B41FA5}">
                      <a16:colId xmlns:a16="http://schemas.microsoft.com/office/drawing/2014/main" val="3043580528"/>
                    </a:ext>
                  </a:extLst>
                </a:gridCol>
                <a:gridCol w="553439">
                  <a:extLst>
                    <a:ext uri="{9D8B030D-6E8A-4147-A177-3AD203B41FA5}">
                      <a16:colId xmlns:a16="http://schemas.microsoft.com/office/drawing/2014/main" val="1381980786"/>
                    </a:ext>
                  </a:extLst>
                </a:gridCol>
                <a:gridCol w="553439">
                  <a:extLst>
                    <a:ext uri="{9D8B030D-6E8A-4147-A177-3AD203B41FA5}">
                      <a16:colId xmlns:a16="http://schemas.microsoft.com/office/drawing/2014/main" val="68661279"/>
                    </a:ext>
                  </a:extLst>
                </a:gridCol>
                <a:gridCol w="553439">
                  <a:extLst>
                    <a:ext uri="{9D8B030D-6E8A-4147-A177-3AD203B41FA5}">
                      <a16:colId xmlns:a16="http://schemas.microsoft.com/office/drawing/2014/main" val="2738153615"/>
                    </a:ext>
                  </a:extLst>
                </a:gridCol>
              </a:tblGrid>
              <a:tr h="631257">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631257">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aphicFrame>
        <p:nvGraphicFramePr>
          <p:cNvPr id="25" name="Table 24">
            <a:extLst>
              <a:ext uri="{FF2B5EF4-FFF2-40B4-BE49-F238E27FC236}">
                <a16:creationId xmlns:a16="http://schemas.microsoft.com/office/drawing/2014/main" id="{1F82575B-6CA4-4250-A0CC-06D092FF119F}"/>
              </a:ext>
            </a:extLst>
          </p:cNvPr>
          <p:cNvGraphicFramePr>
            <a:graphicFrameLocks noGrp="1"/>
          </p:cNvGraphicFramePr>
          <p:nvPr>
            <p:extLst>
              <p:ext uri="{D42A27DB-BD31-4B8C-83A1-F6EECF244321}">
                <p14:modId xmlns:p14="http://schemas.microsoft.com/office/powerpoint/2010/main" val="3543190006"/>
              </p:ext>
            </p:extLst>
          </p:nvPr>
        </p:nvGraphicFramePr>
        <p:xfrm>
          <a:off x="4729813" y="2112058"/>
          <a:ext cx="2767195" cy="1262514"/>
        </p:xfrm>
        <a:graphic>
          <a:graphicData uri="http://schemas.openxmlformats.org/drawingml/2006/table">
            <a:tbl>
              <a:tblPr firstRow="1" bandRow="1">
                <a:tableStyleId>{5940675A-B579-460E-94D1-54222C63F5DA}</a:tableStyleId>
              </a:tblPr>
              <a:tblGrid>
                <a:gridCol w="553439">
                  <a:extLst>
                    <a:ext uri="{9D8B030D-6E8A-4147-A177-3AD203B41FA5}">
                      <a16:colId xmlns:a16="http://schemas.microsoft.com/office/drawing/2014/main" val="397625248"/>
                    </a:ext>
                  </a:extLst>
                </a:gridCol>
                <a:gridCol w="553439">
                  <a:extLst>
                    <a:ext uri="{9D8B030D-6E8A-4147-A177-3AD203B41FA5}">
                      <a16:colId xmlns:a16="http://schemas.microsoft.com/office/drawing/2014/main" val="3043580528"/>
                    </a:ext>
                  </a:extLst>
                </a:gridCol>
                <a:gridCol w="553439">
                  <a:extLst>
                    <a:ext uri="{9D8B030D-6E8A-4147-A177-3AD203B41FA5}">
                      <a16:colId xmlns:a16="http://schemas.microsoft.com/office/drawing/2014/main" val="1381980786"/>
                    </a:ext>
                  </a:extLst>
                </a:gridCol>
                <a:gridCol w="553439">
                  <a:extLst>
                    <a:ext uri="{9D8B030D-6E8A-4147-A177-3AD203B41FA5}">
                      <a16:colId xmlns:a16="http://schemas.microsoft.com/office/drawing/2014/main" val="68661279"/>
                    </a:ext>
                  </a:extLst>
                </a:gridCol>
                <a:gridCol w="553439">
                  <a:extLst>
                    <a:ext uri="{9D8B030D-6E8A-4147-A177-3AD203B41FA5}">
                      <a16:colId xmlns:a16="http://schemas.microsoft.com/office/drawing/2014/main" val="2738153615"/>
                    </a:ext>
                  </a:extLst>
                </a:gridCol>
              </a:tblGrid>
              <a:tr h="631257">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631257">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pSp>
        <p:nvGrpSpPr>
          <p:cNvPr id="2" name="Group 1">
            <a:extLst>
              <a:ext uri="{FF2B5EF4-FFF2-40B4-BE49-F238E27FC236}">
                <a16:creationId xmlns:a16="http://schemas.microsoft.com/office/drawing/2014/main" id="{20B7AB92-89E7-42BD-8E1F-D33E82CD8544}"/>
              </a:ext>
            </a:extLst>
          </p:cNvPr>
          <p:cNvGrpSpPr/>
          <p:nvPr/>
        </p:nvGrpSpPr>
        <p:grpSpPr>
          <a:xfrm>
            <a:off x="1690866" y="2201488"/>
            <a:ext cx="5724255" cy="1008643"/>
            <a:chOff x="3127811" y="2447013"/>
            <a:chExt cx="2937448" cy="517593"/>
          </a:xfrm>
        </p:grpSpPr>
        <p:sp>
          <p:nvSpPr>
            <p:cNvPr id="10" name="Oval 9">
              <a:extLst>
                <a:ext uri="{FF2B5EF4-FFF2-40B4-BE49-F238E27FC236}">
                  <a16:creationId xmlns:a16="http://schemas.microsoft.com/office/drawing/2014/main" id="{E7E935C1-B05B-471B-A3E5-02ADCCAD0F86}"/>
                </a:ext>
              </a:extLst>
            </p:cNvPr>
            <p:cNvSpPr/>
            <p:nvPr/>
          </p:nvSpPr>
          <p:spPr>
            <a:xfrm>
              <a:off x="31278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508D4FE-C18B-4079-B7D5-1FA88F36395A}"/>
                </a:ext>
              </a:extLst>
            </p:cNvPr>
            <p:cNvSpPr/>
            <p:nvPr/>
          </p:nvSpPr>
          <p:spPr>
            <a:xfrm>
              <a:off x="469859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48932E9-FD9E-4BF0-8194-4DC5214CA3D9}"/>
                </a:ext>
              </a:extLst>
            </p:cNvPr>
            <p:cNvSpPr/>
            <p:nvPr/>
          </p:nvSpPr>
          <p:spPr>
            <a:xfrm>
              <a:off x="34156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56B4AAC-3263-4BD6-83B2-70587185B044}"/>
                </a:ext>
              </a:extLst>
            </p:cNvPr>
            <p:cNvSpPr/>
            <p:nvPr/>
          </p:nvSpPr>
          <p:spPr>
            <a:xfrm>
              <a:off x="37034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B67BBBC-A0B3-4F99-BEDC-BA8FF4CF49E9}"/>
                </a:ext>
              </a:extLst>
            </p:cNvPr>
            <p:cNvSpPr/>
            <p:nvPr/>
          </p:nvSpPr>
          <p:spPr>
            <a:xfrm>
              <a:off x="39912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26DA8EE-AD71-4370-9581-04FD724090DA}"/>
                </a:ext>
              </a:extLst>
            </p:cNvPr>
            <p:cNvSpPr/>
            <p:nvPr/>
          </p:nvSpPr>
          <p:spPr>
            <a:xfrm>
              <a:off x="4986264"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1E6E20A5-749F-4389-BBBF-2BCA9375F15D}"/>
                </a:ext>
              </a:extLst>
            </p:cNvPr>
            <p:cNvSpPr/>
            <p:nvPr/>
          </p:nvSpPr>
          <p:spPr>
            <a:xfrm>
              <a:off x="527392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AE7B5AD8-9834-4645-8AFE-9E3139CA3BE5}"/>
                </a:ext>
              </a:extLst>
            </p:cNvPr>
            <p:cNvSpPr/>
            <p:nvPr/>
          </p:nvSpPr>
          <p:spPr>
            <a:xfrm>
              <a:off x="5561594"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585202BB-8690-4CFC-AD57-E548C642A304}"/>
                </a:ext>
              </a:extLst>
            </p:cNvPr>
            <p:cNvSpPr/>
            <p:nvPr/>
          </p:nvSpPr>
          <p:spPr>
            <a:xfrm>
              <a:off x="584925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8F79FD99-719D-438D-9B57-ABE91743E4B4}"/>
                </a:ext>
              </a:extLst>
            </p:cNvPr>
            <p:cNvSpPr/>
            <p:nvPr/>
          </p:nvSpPr>
          <p:spPr>
            <a:xfrm>
              <a:off x="4700027" y="2748606"/>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73DBF2B0-6F8B-4D42-8689-E98D6D7545BC}"/>
                </a:ext>
              </a:extLst>
            </p:cNvPr>
            <p:cNvSpPr/>
            <p:nvPr/>
          </p:nvSpPr>
          <p:spPr>
            <a:xfrm>
              <a:off x="4987692" y="2748606"/>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69170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Are there 10 counters in total?</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smtClean="0">
                <a:solidFill>
                  <a:srgbClr val="FF0000"/>
                </a:solidFill>
                <a:latin typeface="SassoonCRInfantMedium" panose="02000603020000020003" pitchFamily="2" charset="0"/>
              </a:rPr>
              <a:t>No</a:t>
            </a:r>
          </a:p>
          <a:p>
            <a:pPr algn="ctr"/>
            <a:endParaRPr lang="en-GB" sz="2400" dirty="0">
              <a:solidFill>
                <a:srgbClr val="FF0000"/>
              </a:solidFill>
              <a:latin typeface="SassoonCRInfantMedium" panose="02000603020000020003" pitchFamily="2" charset="0"/>
            </a:endParaRPr>
          </a:p>
          <a:p>
            <a:pPr algn="ctr"/>
            <a:r>
              <a:rPr lang="en-GB" sz="2400" dirty="0" smtClean="0">
                <a:solidFill>
                  <a:srgbClr val="FF0000"/>
                </a:solidFill>
                <a:latin typeface="SassoonCRInfantMedium" panose="02000603020000020003" pitchFamily="2" charset="0"/>
              </a:rPr>
              <a:t>There are 4 counters and 7 counters</a:t>
            </a:r>
          </a:p>
          <a:p>
            <a:pPr algn="ctr"/>
            <a:r>
              <a:rPr lang="en-GB" sz="2400" dirty="0" smtClean="0">
                <a:solidFill>
                  <a:srgbClr val="FF0000"/>
                </a:solidFill>
                <a:latin typeface="SassoonCRInfantMedium" panose="02000603020000020003" pitchFamily="2" charset="0"/>
              </a:rPr>
              <a:t>4 and 7 do not make 10</a:t>
            </a:r>
            <a:endParaRPr lang="en-GB" sz="2400" dirty="0">
              <a:solidFill>
                <a:srgbClr val="FF0000"/>
              </a:solidFill>
              <a:latin typeface="SassoonCRInfantMedium" panose="02000603020000020003" pitchFamily="2" charset="0"/>
            </a:endParaRPr>
          </a:p>
          <a:p>
            <a:pPr algn="ctr"/>
            <a:endParaRPr lang="en-GB" sz="24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FEE7AC74-58E1-4D40-BB10-70351D194A3F}"/>
              </a:ext>
            </a:extLst>
          </p:cNvPr>
          <p:cNvGraphicFramePr>
            <a:graphicFrameLocks noGrp="1"/>
          </p:cNvGraphicFramePr>
          <p:nvPr/>
        </p:nvGraphicFramePr>
        <p:xfrm>
          <a:off x="1652268" y="2108429"/>
          <a:ext cx="2767195" cy="1262514"/>
        </p:xfrm>
        <a:graphic>
          <a:graphicData uri="http://schemas.openxmlformats.org/drawingml/2006/table">
            <a:tbl>
              <a:tblPr firstRow="1" bandRow="1">
                <a:tableStyleId>{5940675A-B579-460E-94D1-54222C63F5DA}</a:tableStyleId>
              </a:tblPr>
              <a:tblGrid>
                <a:gridCol w="553439">
                  <a:extLst>
                    <a:ext uri="{9D8B030D-6E8A-4147-A177-3AD203B41FA5}">
                      <a16:colId xmlns:a16="http://schemas.microsoft.com/office/drawing/2014/main" val="397625248"/>
                    </a:ext>
                  </a:extLst>
                </a:gridCol>
                <a:gridCol w="553439">
                  <a:extLst>
                    <a:ext uri="{9D8B030D-6E8A-4147-A177-3AD203B41FA5}">
                      <a16:colId xmlns:a16="http://schemas.microsoft.com/office/drawing/2014/main" val="3043580528"/>
                    </a:ext>
                  </a:extLst>
                </a:gridCol>
                <a:gridCol w="553439">
                  <a:extLst>
                    <a:ext uri="{9D8B030D-6E8A-4147-A177-3AD203B41FA5}">
                      <a16:colId xmlns:a16="http://schemas.microsoft.com/office/drawing/2014/main" val="1381980786"/>
                    </a:ext>
                  </a:extLst>
                </a:gridCol>
                <a:gridCol w="553439">
                  <a:extLst>
                    <a:ext uri="{9D8B030D-6E8A-4147-A177-3AD203B41FA5}">
                      <a16:colId xmlns:a16="http://schemas.microsoft.com/office/drawing/2014/main" val="68661279"/>
                    </a:ext>
                  </a:extLst>
                </a:gridCol>
                <a:gridCol w="553439">
                  <a:extLst>
                    <a:ext uri="{9D8B030D-6E8A-4147-A177-3AD203B41FA5}">
                      <a16:colId xmlns:a16="http://schemas.microsoft.com/office/drawing/2014/main" val="2738153615"/>
                    </a:ext>
                  </a:extLst>
                </a:gridCol>
              </a:tblGrid>
              <a:tr h="631257">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631257">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aphicFrame>
        <p:nvGraphicFramePr>
          <p:cNvPr id="25" name="Table 24">
            <a:extLst>
              <a:ext uri="{FF2B5EF4-FFF2-40B4-BE49-F238E27FC236}">
                <a16:creationId xmlns:a16="http://schemas.microsoft.com/office/drawing/2014/main" id="{1F82575B-6CA4-4250-A0CC-06D092FF119F}"/>
              </a:ext>
            </a:extLst>
          </p:cNvPr>
          <p:cNvGraphicFramePr>
            <a:graphicFrameLocks noGrp="1"/>
          </p:cNvGraphicFramePr>
          <p:nvPr/>
        </p:nvGraphicFramePr>
        <p:xfrm>
          <a:off x="4729813" y="2112058"/>
          <a:ext cx="2767195" cy="1262514"/>
        </p:xfrm>
        <a:graphic>
          <a:graphicData uri="http://schemas.openxmlformats.org/drawingml/2006/table">
            <a:tbl>
              <a:tblPr firstRow="1" bandRow="1">
                <a:tableStyleId>{5940675A-B579-460E-94D1-54222C63F5DA}</a:tableStyleId>
              </a:tblPr>
              <a:tblGrid>
                <a:gridCol w="553439">
                  <a:extLst>
                    <a:ext uri="{9D8B030D-6E8A-4147-A177-3AD203B41FA5}">
                      <a16:colId xmlns:a16="http://schemas.microsoft.com/office/drawing/2014/main" val="397625248"/>
                    </a:ext>
                  </a:extLst>
                </a:gridCol>
                <a:gridCol w="553439">
                  <a:extLst>
                    <a:ext uri="{9D8B030D-6E8A-4147-A177-3AD203B41FA5}">
                      <a16:colId xmlns:a16="http://schemas.microsoft.com/office/drawing/2014/main" val="3043580528"/>
                    </a:ext>
                  </a:extLst>
                </a:gridCol>
                <a:gridCol w="553439">
                  <a:extLst>
                    <a:ext uri="{9D8B030D-6E8A-4147-A177-3AD203B41FA5}">
                      <a16:colId xmlns:a16="http://schemas.microsoft.com/office/drawing/2014/main" val="1381980786"/>
                    </a:ext>
                  </a:extLst>
                </a:gridCol>
                <a:gridCol w="553439">
                  <a:extLst>
                    <a:ext uri="{9D8B030D-6E8A-4147-A177-3AD203B41FA5}">
                      <a16:colId xmlns:a16="http://schemas.microsoft.com/office/drawing/2014/main" val="68661279"/>
                    </a:ext>
                  </a:extLst>
                </a:gridCol>
                <a:gridCol w="553439">
                  <a:extLst>
                    <a:ext uri="{9D8B030D-6E8A-4147-A177-3AD203B41FA5}">
                      <a16:colId xmlns:a16="http://schemas.microsoft.com/office/drawing/2014/main" val="2738153615"/>
                    </a:ext>
                  </a:extLst>
                </a:gridCol>
              </a:tblGrid>
              <a:tr h="631257">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631257">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pSp>
        <p:nvGrpSpPr>
          <p:cNvPr id="2" name="Group 1">
            <a:extLst>
              <a:ext uri="{FF2B5EF4-FFF2-40B4-BE49-F238E27FC236}">
                <a16:creationId xmlns:a16="http://schemas.microsoft.com/office/drawing/2014/main" id="{20B7AB92-89E7-42BD-8E1F-D33E82CD8544}"/>
              </a:ext>
            </a:extLst>
          </p:cNvPr>
          <p:cNvGrpSpPr/>
          <p:nvPr/>
        </p:nvGrpSpPr>
        <p:grpSpPr>
          <a:xfrm>
            <a:off x="1690866" y="2201488"/>
            <a:ext cx="5724255" cy="1008643"/>
            <a:chOff x="3127811" y="2447013"/>
            <a:chExt cx="2937448" cy="517593"/>
          </a:xfrm>
        </p:grpSpPr>
        <p:sp>
          <p:nvSpPr>
            <p:cNvPr id="10" name="Oval 9">
              <a:extLst>
                <a:ext uri="{FF2B5EF4-FFF2-40B4-BE49-F238E27FC236}">
                  <a16:creationId xmlns:a16="http://schemas.microsoft.com/office/drawing/2014/main" id="{E7E935C1-B05B-471B-A3E5-02ADCCAD0F86}"/>
                </a:ext>
              </a:extLst>
            </p:cNvPr>
            <p:cNvSpPr/>
            <p:nvPr/>
          </p:nvSpPr>
          <p:spPr>
            <a:xfrm>
              <a:off x="31278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508D4FE-C18B-4079-B7D5-1FA88F36395A}"/>
                </a:ext>
              </a:extLst>
            </p:cNvPr>
            <p:cNvSpPr/>
            <p:nvPr/>
          </p:nvSpPr>
          <p:spPr>
            <a:xfrm>
              <a:off x="469859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48932E9-FD9E-4BF0-8194-4DC5214CA3D9}"/>
                </a:ext>
              </a:extLst>
            </p:cNvPr>
            <p:cNvSpPr/>
            <p:nvPr/>
          </p:nvSpPr>
          <p:spPr>
            <a:xfrm>
              <a:off x="34156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56B4AAC-3263-4BD6-83B2-70587185B044}"/>
                </a:ext>
              </a:extLst>
            </p:cNvPr>
            <p:cNvSpPr/>
            <p:nvPr/>
          </p:nvSpPr>
          <p:spPr>
            <a:xfrm>
              <a:off x="37034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B67BBBC-A0B3-4F99-BEDC-BA8FF4CF49E9}"/>
                </a:ext>
              </a:extLst>
            </p:cNvPr>
            <p:cNvSpPr/>
            <p:nvPr/>
          </p:nvSpPr>
          <p:spPr>
            <a:xfrm>
              <a:off x="3991211" y="2447013"/>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26DA8EE-AD71-4370-9581-04FD724090DA}"/>
                </a:ext>
              </a:extLst>
            </p:cNvPr>
            <p:cNvSpPr/>
            <p:nvPr/>
          </p:nvSpPr>
          <p:spPr>
            <a:xfrm>
              <a:off x="4986264"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1E6E20A5-749F-4389-BBBF-2BCA9375F15D}"/>
                </a:ext>
              </a:extLst>
            </p:cNvPr>
            <p:cNvSpPr/>
            <p:nvPr/>
          </p:nvSpPr>
          <p:spPr>
            <a:xfrm>
              <a:off x="527392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AE7B5AD8-9834-4645-8AFE-9E3139CA3BE5}"/>
                </a:ext>
              </a:extLst>
            </p:cNvPr>
            <p:cNvSpPr/>
            <p:nvPr/>
          </p:nvSpPr>
          <p:spPr>
            <a:xfrm>
              <a:off x="5561594"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585202BB-8690-4CFC-AD57-E548C642A304}"/>
                </a:ext>
              </a:extLst>
            </p:cNvPr>
            <p:cNvSpPr/>
            <p:nvPr/>
          </p:nvSpPr>
          <p:spPr>
            <a:xfrm>
              <a:off x="5849259" y="2447013"/>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8F79FD99-719D-438D-9B57-ABE91743E4B4}"/>
                </a:ext>
              </a:extLst>
            </p:cNvPr>
            <p:cNvSpPr/>
            <p:nvPr/>
          </p:nvSpPr>
          <p:spPr>
            <a:xfrm>
              <a:off x="4700027" y="2748606"/>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73DBF2B0-6F8B-4D42-8689-E98D6D7545BC}"/>
                </a:ext>
              </a:extLst>
            </p:cNvPr>
            <p:cNvSpPr/>
            <p:nvPr/>
          </p:nvSpPr>
          <p:spPr>
            <a:xfrm>
              <a:off x="4987692" y="2748606"/>
              <a:ext cx="216000" cy="216000"/>
            </a:xfrm>
            <a:prstGeom prst="ellipse">
              <a:avLst/>
            </a:prstGeom>
            <a:solidFill>
              <a:srgbClr val="C00000"/>
            </a:solidFill>
            <a:ln>
              <a:solidFill>
                <a:srgbClr val="920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7466258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Which shapes fit together to make bigger shapes with 10 squares?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97686D6A-3CF5-4C46-A0BD-FA07B51EB85D}"/>
              </a:ext>
            </a:extLst>
          </p:cNvPr>
          <p:cNvGraphicFramePr>
            <a:graphicFrameLocks noGrp="1"/>
          </p:cNvGraphicFramePr>
          <p:nvPr>
            <p:extLst>
              <p:ext uri="{D42A27DB-BD31-4B8C-83A1-F6EECF244321}">
                <p14:modId xmlns:p14="http://schemas.microsoft.com/office/powerpoint/2010/main" val="1021875302"/>
              </p:ext>
            </p:extLst>
          </p:nvPr>
        </p:nvGraphicFramePr>
        <p:xfrm>
          <a:off x="5285271" y="1845777"/>
          <a:ext cx="2465100"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05C7"/>
                    </a:solid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95721171"/>
                  </a:ext>
                </a:extLst>
              </a:tr>
            </a:tbl>
          </a:graphicData>
        </a:graphic>
      </p:graphicFrame>
      <p:graphicFrame>
        <p:nvGraphicFramePr>
          <p:cNvPr id="9" name="Table 8">
            <a:extLst>
              <a:ext uri="{FF2B5EF4-FFF2-40B4-BE49-F238E27FC236}">
                <a16:creationId xmlns:a16="http://schemas.microsoft.com/office/drawing/2014/main" id="{6C160D5E-C308-4336-8B7F-B7C36DD4EBFF}"/>
              </a:ext>
            </a:extLst>
          </p:cNvPr>
          <p:cNvGraphicFramePr>
            <a:graphicFrameLocks noGrp="1"/>
          </p:cNvGraphicFramePr>
          <p:nvPr>
            <p:extLst>
              <p:ext uri="{D42A27DB-BD31-4B8C-83A1-F6EECF244321}">
                <p14:modId xmlns:p14="http://schemas.microsoft.com/office/powerpoint/2010/main" val="3896432342"/>
              </p:ext>
            </p:extLst>
          </p:nvPr>
        </p:nvGraphicFramePr>
        <p:xfrm>
          <a:off x="1617296" y="2736418"/>
          <a:ext cx="1848825"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2295721171"/>
                  </a:ext>
                </a:extLst>
              </a:tr>
            </a:tbl>
          </a:graphicData>
        </a:graphic>
      </p:graphicFrame>
      <p:graphicFrame>
        <p:nvGraphicFramePr>
          <p:cNvPr id="10" name="Table 9">
            <a:extLst>
              <a:ext uri="{FF2B5EF4-FFF2-40B4-BE49-F238E27FC236}">
                <a16:creationId xmlns:a16="http://schemas.microsoft.com/office/drawing/2014/main" id="{92C1F253-3DE4-4C68-A2AC-393F11A28296}"/>
              </a:ext>
            </a:extLst>
          </p:cNvPr>
          <p:cNvGraphicFramePr>
            <a:graphicFrameLocks noGrp="1"/>
          </p:cNvGraphicFramePr>
          <p:nvPr>
            <p:extLst>
              <p:ext uri="{D42A27DB-BD31-4B8C-83A1-F6EECF244321}">
                <p14:modId xmlns:p14="http://schemas.microsoft.com/office/powerpoint/2010/main" val="2699667548"/>
              </p:ext>
            </p:extLst>
          </p:nvPr>
        </p:nvGraphicFramePr>
        <p:xfrm>
          <a:off x="879833" y="4417609"/>
          <a:ext cx="3081375" cy="616275"/>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578511603"/>
                  </a:ext>
                </a:extLst>
              </a:tr>
            </a:tbl>
          </a:graphicData>
        </a:graphic>
      </p:graphicFrame>
      <p:graphicFrame>
        <p:nvGraphicFramePr>
          <p:cNvPr id="11" name="Table 10">
            <a:extLst>
              <a:ext uri="{FF2B5EF4-FFF2-40B4-BE49-F238E27FC236}">
                <a16:creationId xmlns:a16="http://schemas.microsoft.com/office/drawing/2014/main" id="{D4E09263-9AC2-439E-88CC-79F9AE84CCC6}"/>
              </a:ext>
            </a:extLst>
          </p:cNvPr>
          <p:cNvGraphicFramePr>
            <a:graphicFrameLocks noGrp="1"/>
          </p:cNvGraphicFramePr>
          <p:nvPr>
            <p:extLst>
              <p:ext uri="{D42A27DB-BD31-4B8C-83A1-F6EECF244321}">
                <p14:modId xmlns:p14="http://schemas.microsoft.com/office/powerpoint/2010/main" val="3728334816"/>
              </p:ext>
            </p:extLst>
          </p:nvPr>
        </p:nvGraphicFramePr>
        <p:xfrm>
          <a:off x="4791391" y="3513465"/>
          <a:ext cx="3081375"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295721171"/>
                  </a:ext>
                </a:extLst>
              </a:tr>
            </a:tbl>
          </a:graphicData>
        </a:graphic>
      </p:graphicFrame>
      <p:graphicFrame>
        <p:nvGraphicFramePr>
          <p:cNvPr id="12" name="Table 11">
            <a:extLst>
              <a:ext uri="{FF2B5EF4-FFF2-40B4-BE49-F238E27FC236}">
                <a16:creationId xmlns:a16="http://schemas.microsoft.com/office/drawing/2014/main" id="{5E76A7E9-587D-4B8E-852D-B986113A5F2A}"/>
              </a:ext>
            </a:extLst>
          </p:cNvPr>
          <p:cNvGraphicFramePr>
            <a:graphicFrameLocks noGrp="1"/>
          </p:cNvGraphicFramePr>
          <p:nvPr>
            <p:extLst>
              <p:ext uri="{D42A27DB-BD31-4B8C-83A1-F6EECF244321}">
                <p14:modId xmlns:p14="http://schemas.microsoft.com/office/powerpoint/2010/main" val="3634617103"/>
              </p:ext>
            </p:extLst>
          </p:nvPr>
        </p:nvGraphicFramePr>
        <p:xfrm>
          <a:off x="879834" y="1956572"/>
          <a:ext cx="3081375" cy="616275"/>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78511603"/>
                  </a:ext>
                </a:extLst>
              </a:tr>
            </a:tbl>
          </a:graphicData>
        </a:graphic>
      </p:graphicFrame>
      <p:sp>
        <p:nvSpPr>
          <p:cNvPr id="13" name="TextBox 12">
            <a:extLst>
              <a:ext uri="{FF2B5EF4-FFF2-40B4-BE49-F238E27FC236}">
                <a16:creationId xmlns:a16="http://schemas.microsoft.com/office/drawing/2014/main" id="{461D0C60-9B34-462C-80AE-6931F1AA0ED7}"/>
              </a:ext>
            </a:extLst>
          </p:cNvPr>
          <p:cNvSpPr txBox="1"/>
          <p:nvPr/>
        </p:nvSpPr>
        <p:spPr>
          <a:xfrm>
            <a:off x="78139" y="1746594"/>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A</a:t>
            </a:r>
          </a:p>
        </p:txBody>
      </p:sp>
      <p:sp>
        <p:nvSpPr>
          <p:cNvPr id="14" name="TextBox 13">
            <a:extLst>
              <a:ext uri="{FF2B5EF4-FFF2-40B4-BE49-F238E27FC236}">
                <a16:creationId xmlns:a16="http://schemas.microsoft.com/office/drawing/2014/main" id="{6812F54D-82BA-4839-A984-DD59BD22DD7E}"/>
              </a:ext>
            </a:extLst>
          </p:cNvPr>
          <p:cNvSpPr txBox="1"/>
          <p:nvPr/>
        </p:nvSpPr>
        <p:spPr>
          <a:xfrm>
            <a:off x="4979512" y="1397376"/>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B</a:t>
            </a:r>
          </a:p>
        </p:txBody>
      </p:sp>
      <p:sp>
        <p:nvSpPr>
          <p:cNvPr id="15" name="TextBox 14">
            <a:extLst>
              <a:ext uri="{FF2B5EF4-FFF2-40B4-BE49-F238E27FC236}">
                <a16:creationId xmlns:a16="http://schemas.microsoft.com/office/drawing/2014/main" id="{CCE9B79A-4086-46FB-BE0B-0CC18E80A768}"/>
              </a:ext>
            </a:extLst>
          </p:cNvPr>
          <p:cNvSpPr txBox="1"/>
          <p:nvPr/>
        </p:nvSpPr>
        <p:spPr>
          <a:xfrm>
            <a:off x="1750180" y="2931625"/>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C</a:t>
            </a:r>
          </a:p>
        </p:txBody>
      </p:sp>
      <p:sp>
        <p:nvSpPr>
          <p:cNvPr id="20" name="TextBox 19">
            <a:extLst>
              <a:ext uri="{FF2B5EF4-FFF2-40B4-BE49-F238E27FC236}">
                <a16:creationId xmlns:a16="http://schemas.microsoft.com/office/drawing/2014/main" id="{2C30693A-B4D1-4785-A977-4AEE803B06CD}"/>
              </a:ext>
            </a:extLst>
          </p:cNvPr>
          <p:cNvSpPr txBox="1"/>
          <p:nvPr/>
        </p:nvSpPr>
        <p:spPr>
          <a:xfrm>
            <a:off x="376890" y="3973192"/>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D</a:t>
            </a:r>
          </a:p>
        </p:txBody>
      </p:sp>
      <p:sp>
        <p:nvSpPr>
          <p:cNvPr id="21" name="TextBox 20">
            <a:extLst>
              <a:ext uri="{FF2B5EF4-FFF2-40B4-BE49-F238E27FC236}">
                <a16:creationId xmlns:a16="http://schemas.microsoft.com/office/drawing/2014/main" id="{27845F34-91DC-4E5D-B224-F5B51A6F2ADC}"/>
              </a:ext>
            </a:extLst>
          </p:cNvPr>
          <p:cNvSpPr txBox="1"/>
          <p:nvPr/>
        </p:nvSpPr>
        <p:spPr>
          <a:xfrm>
            <a:off x="4462052" y="3093670"/>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E</a:t>
            </a:r>
          </a:p>
        </p:txBody>
      </p:sp>
    </p:spTree>
    <p:extLst>
      <p:ext uri="{BB962C8B-B14F-4D97-AF65-F5344CB8AC3E}">
        <p14:creationId xmlns:p14="http://schemas.microsoft.com/office/powerpoint/2010/main" val="14755186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Which shapes fit together to make bigger shapes with 10 squares?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Shapes A and D; shapes B and C.</a:t>
            </a:r>
          </a:p>
          <a:p>
            <a:endParaRPr lang="en-GB" sz="2400"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97686D6A-3CF5-4C46-A0BD-FA07B51EB85D}"/>
              </a:ext>
            </a:extLst>
          </p:cNvPr>
          <p:cNvGraphicFramePr>
            <a:graphicFrameLocks noGrp="1"/>
          </p:cNvGraphicFramePr>
          <p:nvPr/>
        </p:nvGraphicFramePr>
        <p:xfrm>
          <a:off x="5285271" y="1845777"/>
          <a:ext cx="2465100"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05C7"/>
                    </a:solid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05C7"/>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95721171"/>
                  </a:ext>
                </a:extLst>
              </a:tr>
            </a:tbl>
          </a:graphicData>
        </a:graphic>
      </p:graphicFrame>
      <p:graphicFrame>
        <p:nvGraphicFramePr>
          <p:cNvPr id="9" name="Table 8">
            <a:extLst>
              <a:ext uri="{FF2B5EF4-FFF2-40B4-BE49-F238E27FC236}">
                <a16:creationId xmlns:a16="http://schemas.microsoft.com/office/drawing/2014/main" id="{6C160D5E-C308-4336-8B7F-B7C36DD4EBFF}"/>
              </a:ext>
            </a:extLst>
          </p:cNvPr>
          <p:cNvGraphicFramePr>
            <a:graphicFrameLocks noGrp="1"/>
          </p:cNvGraphicFramePr>
          <p:nvPr/>
        </p:nvGraphicFramePr>
        <p:xfrm>
          <a:off x="1617296" y="2736418"/>
          <a:ext cx="1848825"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500" dirty="0"/>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2295721171"/>
                  </a:ext>
                </a:extLst>
              </a:tr>
            </a:tbl>
          </a:graphicData>
        </a:graphic>
      </p:graphicFrame>
      <p:graphicFrame>
        <p:nvGraphicFramePr>
          <p:cNvPr id="10" name="Table 9">
            <a:extLst>
              <a:ext uri="{FF2B5EF4-FFF2-40B4-BE49-F238E27FC236}">
                <a16:creationId xmlns:a16="http://schemas.microsoft.com/office/drawing/2014/main" id="{92C1F253-3DE4-4C68-A2AC-393F11A28296}"/>
              </a:ext>
            </a:extLst>
          </p:cNvPr>
          <p:cNvGraphicFramePr>
            <a:graphicFrameLocks noGrp="1"/>
          </p:cNvGraphicFramePr>
          <p:nvPr/>
        </p:nvGraphicFramePr>
        <p:xfrm>
          <a:off x="879833" y="4417609"/>
          <a:ext cx="3081375" cy="616275"/>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578511603"/>
                  </a:ext>
                </a:extLst>
              </a:tr>
            </a:tbl>
          </a:graphicData>
        </a:graphic>
      </p:graphicFrame>
      <p:graphicFrame>
        <p:nvGraphicFramePr>
          <p:cNvPr id="11" name="Table 10">
            <a:extLst>
              <a:ext uri="{FF2B5EF4-FFF2-40B4-BE49-F238E27FC236}">
                <a16:creationId xmlns:a16="http://schemas.microsoft.com/office/drawing/2014/main" id="{D4E09263-9AC2-439E-88CC-79F9AE84CCC6}"/>
              </a:ext>
            </a:extLst>
          </p:cNvPr>
          <p:cNvGraphicFramePr>
            <a:graphicFrameLocks noGrp="1"/>
          </p:cNvGraphicFramePr>
          <p:nvPr/>
        </p:nvGraphicFramePr>
        <p:xfrm>
          <a:off x="4791391" y="3513465"/>
          <a:ext cx="3081375" cy="1232550"/>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78511603"/>
                  </a:ext>
                </a:extLst>
              </a:tr>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2295721171"/>
                  </a:ext>
                </a:extLst>
              </a:tr>
            </a:tbl>
          </a:graphicData>
        </a:graphic>
      </p:graphicFrame>
      <p:graphicFrame>
        <p:nvGraphicFramePr>
          <p:cNvPr id="12" name="Table 11">
            <a:extLst>
              <a:ext uri="{FF2B5EF4-FFF2-40B4-BE49-F238E27FC236}">
                <a16:creationId xmlns:a16="http://schemas.microsoft.com/office/drawing/2014/main" id="{5E76A7E9-587D-4B8E-852D-B986113A5F2A}"/>
              </a:ext>
            </a:extLst>
          </p:cNvPr>
          <p:cNvGraphicFramePr>
            <a:graphicFrameLocks noGrp="1"/>
          </p:cNvGraphicFramePr>
          <p:nvPr/>
        </p:nvGraphicFramePr>
        <p:xfrm>
          <a:off x="879834" y="1956572"/>
          <a:ext cx="3081375" cy="616275"/>
        </p:xfrm>
        <a:graphic>
          <a:graphicData uri="http://schemas.openxmlformats.org/drawingml/2006/table">
            <a:tbl>
              <a:tblPr firstRow="1" bandRow="1">
                <a:tableStyleId>{5940675A-B579-460E-94D1-54222C63F5DA}</a:tableStyleId>
              </a:tblPr>
              <a:tblGrid>
                <a:gridCol w="616275">
                  <a:extLst>
                    <a:ext uri="{9D8B030D-6E8A-4147-A177-3AD203B41FA5}">
                      <a16:colId xmlns:a16="http://schemas.microsoft.com/office/drawing/2014/main" val="397625248"/>
                    </a:ext>
                  </a:extLst>
                </a:gridCol>
                <a:gridCol w="616275">
                  <a:extLst>
                    <a:ext uri="{9D8B030D-6E8A-4147-A177-3AD203B41FA5}">
                      <a16:colId xmlns:a16="http://schemas.microsoft.com/office/drawing/2014/main" val="3043580528"/>
                    </a:ext>
                  </a:extLst>
                </a:gridCol>
                <a:gridCol w="616275">
                  <a:extLst>
                    <a:ext uri="{9D8B030D-6E8A-4147-A177-3AD203B41FA5}">
                      <a16:colId xmlns:a16="http://schemas.microsoft.com/office/drawing/2014/main" val="1381980786"/>
                    </a:ext>
                  </a:extLst>
                </a:gridCol>
                <a:gridCol w="616275">
                  <a:extLst>
                    <a:ext uri="{9D8B030D-6E8A-4147-A177-3AD203B41FA5}">
                      <a16:colId xmlns:a16="http://schemas.microsoft.com/office/drawing/2014/main" val="68661279"/>
                    </a:ext>
                  </a:extLst>
                </a:gridCol>
                <a:gridCol w="616275">
                  <a:extLst>
                    <a:ext uri="{9D8B030D-6E8A-4147-A177-3AD203B41FA5}">
                      <a16:colId xmlns:a16="http://schemas.microsoft.com/office/drawing/2014/main" val="2738153615"/>
                    </a:ext>
                  </a:extLst>
                </a:gridCol>
              </a:tblGrid>
              <a:tr h="616275">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GB" sz="25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78511603"/>
                  </a:ext>
                </a:extLst>
              </a:tr>
            </a:tbl>
          </a:graphicData>
        </a:graphic>
      </p:graphicFrame>
      <p:sp>
        <p:nvSpPr>
          <p:cNvPr id="13" name="TextBox 12">
            <a:extLst>
              <a:ext uri="{FF2B5EF4-FFF2-40B4-BE49-F238E27FC236}">
                <a16:creationId xmlns:a16="http://schemas.microsoft.com/office/drawing/2014/main" id="{461D0C60-9B34-462C-80AE-6931F1AA0ED7}"/>
              </a:ext>
            </a:extLst>
          </p:cNvPr>
          <p:cNvSpPr txBox="1"/>
          <p:nvPr/>
        </p:nvSpPr>
        <p:spPr>
          <a:xfrm>
            <a:off x="78139" y="1746594"/>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A</a:t>
            </a:r>
          </a:p>
        </p:txBody>
      </p:sp>
      <p:sp>
        <p:nvSpPr>
          <p:cNvPr id="14" name="TextBox 13">
            <a:extLst>
              <a:ext uri="{FF2B5EF4-FFF2-40B4-BE49-F238E27FC236}">
                <a16:creationId xmlns:a16="http://schemas.microsoft.com/office/drawing/2014/main" id="{6812F54D-82BA-4839-A984-DD59BD22DD7E}"/>
              </a:ext>
            </a:extLst>
          </p:cNvPr>
          <p:cNvSpPr txBox="1"/>
          <p:nvPr/>
        </p:nvSpPr>
        <p:spPr>
          <a:xfrm>
            <a:off x="4979512" y="1397376"/>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B</a:t>
            </a:r>
          </a:p>
        </p:txBody>
      </p:sp>
      <p:sp>
        <p:nvSpPr>
          <p:cNvPr id="15" name="TextBox 14">
            <a:extLst>
              <a:ext uri="{FF2B5EF4-FFF2-40B4-BE49-F238E27FC236}">
                <a16:creationId xmlns:a16="http://schemas.microsoft.com/office/drawing/2014/main" id="{CCE9B79A-4086-46FB-BE0B-0CC18E80A768}"/>
              </a:ext>
            </a:extLst>
          </p:cNvPr>
          <p:cNvSpPr txBox="1"/>
          <p:nvPr/>
        </p:nvSpPr>
        <p:spPr>
          <a:xfrm>
            <a:off x="1750180" y="2931625"/>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C</a:t>
            </a:r>
          </a:p>
        </p:txBody>
      </p:sp>
      <p:sp>
        <p:nvSpPr>
          <p:cNvPr id="20" name="TextBox 19">
            <a:extLst>
              <a:ext uri="{FF2B5EF4-FFF2-40B4-BE49-F238E27FC236}">
                <a16:creationId xmlns:a16="http://schemas.microsoft.com/office/drawing/2014/main" id="{2C30693A-B4D1-4785-A977-4AEE803B06CD}"/>
              </a:ext>
            </a:extLst>
          </p:cNvPr>
          <p:cNvSpPr txBox="1"/>
          <p:nvPr/>
        </p:nvSpPr>
        <p:spPr>
          <a:xfrm>
            <a:off x="376890" y="3973192"/>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D</a:t>
            </a:r>
          </a:p>
        </p:txBody>
      </p:sp>
      <p:sp>
        <p:nvSpPr>
          <p:cNvPr id="21" name="TextBox 20">
            <a:extLst>
              <a:ext uri="{FF2B5EF4-FFF2-40B4-BE49-F238E27FC236}">
                <a16:creationId xmlns:a16="http://schemas.microsoft.com/office/drawing/2014/main" id="{27845F34-91DC-4E5D-B224-F5B51A6F2ADC}"/>
              </a:ext>
            </a:extLst>
          </p:cNvPr>
          <p:cNvSpPr txBox="1"/>
          <p:nvPr/>
        </p:nvSpPr>
        <p:spPr>
          <a:xfrm>
            <a:off x="4462052" y="3093670"/>
            <a:ext cx="1340680"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E</a:t>
            </a:r>
          </a:p>
        </p:txBody>
      </p:sp>
    </p:spTree>
    <p:extLst>
      <p:ext uri="{BB962C8B-B14F-4D97-AF65-F5344CB8AC3E}">
        <p14:creationId xmlns:p14="http://schemas.microsoft.com/office/powerpoint/2010/main" val="188053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Match the number cards which bond together to make 10.</a:t>
            </a: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D027EC38-E4A4-4085-B973-918E96737E52}"/>
              </a:ext>
            </a:extLst>
          </p:cNvPr>
          <p:cNvGraphicFramePr>
            <a:graphicFrameLocks noGrp="1"/>
          </p:cNvGraphicFramePr>
          <p:nvPr>
            <p:extLst>
              <p:ext uri="{D42A27DB-BD31-4B8C-83A1-F6EECF244321}">
                <p14:modId xmlns:p14="http://schemas.microsoft.com/office/powerpoint/2010/main" val="2786554233"/>
              </p:ext>
            </p:extLst>
          </p:nvPr>
        </p:nvGraphicFramePr>
        <p:xfrm>
          <a:off x="1934906" y="1998468"/>
          <a:ext cx="5306523" cy="2844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352886770"/>
                    </a:ext>
                  </a:extLst>
                </a:gridCol>
                <a:gridCol w="328841">
                  <a:extLst>
                    <a:ext uri="{9D8B030D-6E8A-4147-A177-3AD203B41FA5}">
                      <a16:colId xmlns:a16="http://schemas.microsoft.com/office/drawing/2014/main" val="3503561698"/>
                    </a:ext>
                  </a:extLst>
                </a:gridCol>
                <a:gridCol w="1080000">
                  <a:extLst>
                    <a:ext uri="{9D8B030D-6E8A-4147-A177-3AD203B41FA5}">
                      <a16:colId xmlns:a16="http://schemas.microsoft.com/office/drawing/2014/main" val="1874532277"/>
                    </a:ext>
                  </a:extLst>
                </a:gridCol>
                <a:gridCol w="328841">
                  <a:extLst>
                    <a:ext uri="{9D8B030D-6E8A-4147-A177-3AD203B41FA5}">
                      <a16:colId xmlns:a16="http://schemas.microsoft.com/office/drawing/2014/main" val="2908826685"/>
                    </a:ext>
                  </a:extLst>
                </a:gridCol>
                <a:gridCol w="1080000">
                  <a:extLst>
                    <a:ext uri="{9D8B030D-6E8A-4147-A177-3AD203B41FA5}">
                      <a16:colId xmlns:a16="http://schemas.microsoft.com/office/drawing/2014/main" val="997036501"/>
                    </a:ext>
                  </a:extLst>
                </a:gridCol>
                <a:gridCol w="328841">
                  <a:extLst>
                    <a:ext uri="{9D8B030D-6E8A-4147-A177-3AD203B41FA5}">
                      <a16:colId xmlns:a16="http://schemas.microsoft.com/office/drawing/2014/main" val="2301931961"/>
                    </a:ext>
                  </a:extLst>
                </a:gridCol>
                <a:gridCol w="1080000">
                  <a:extLst>
                    <a:ext uri="{9D8B030D-6E8A-4147-A177-3AD203B41FA5}">
                      <a16:colId xmlns:a16="http://schemas.microsoft.com/office/drawing/2014/main" val="2061526289"/>
                    </a:ext>
                  </a:extLst>
                </a:gridCol>
              </a:tblGrid>
              <a:tr h="1080000">
                <a:tc>
                  <a:txBody>
                    <a:bodyPr/>
                    <a:lstStyle/>
                    <a:p>
                      <a:pPr algn="ctr"/>
                      <a:r>
                        <a:rPr lang="en-GB" sz="4400" dirty="0">
                          <a:latin typeface="SassoonCRInfantMedium" panose="02000603020000020003" pitchFamily="2" charset="0"/>
                        </a:rPr>
                        <a:t>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9167671"/>
                  </a:ext>
                </a:extLst>
              </a:tr>
              <a:tr h="684000">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68456129"/>
                  </a:ext>
                </a:extLst>
              </a:tr>
              <a:tr h="1080000">
                <a:tc>
                  <a:txBody>
                    <a:bodyPr/>
                    <a:lstStyle/>
                    <a:p>
                      <a:pPr algn="ctr"/>
                      <a:r>
                        <a:rPr lang="en-GB" sz="44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31830714"/>
                  </a:ext>
                </a:extLst>
              </a:tr>
            </a:tbl>
          </a:graphicData>
        </a:graphic>
      </p:graphicFrame>
    </p:spTree>
    <p:extLst>
      <p:ext uri="{BB962C8B-B14F-4D97-AF65-F5344CB8AC3E}">
        <p14:creationId xmlns:p14="http://schemas.microsoft.com/office/powerpoint/2010/main" val="3418065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Match the number cards which bond together to make 10.</a:t>
            </a: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endParaRPr lang="en-GB" sz="2400" u="sng"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8 and 2; 9 and 1; 5 and 5; 7 and 3</a:t>
            </a:r>
          </a:p>
          <a:p>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D027EC38-E4A4-4085-B973-918E96737E52}"/>
              </a:ext>
            </a:extLst>
          </p:cNvPr>
          <p:cNvGraphicFramePr>
            <a:graphicFrameLocks noGrp="1"/>
          </p:cNvGraphicFramePr>
          <p:nvPr/>
        </p:nvGraphicFramePr>
        <p:xfrm>
          <a:off x="1934906" y="1998468"/>
          <a:ext cx="5306523" cy="2844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352886770"/>
                    </a:ext>
                  </a:extLst>
                </a:gridCol>
                <a:gridCol w="328841">
                  <a:extLst>
                    <a:ext uri="{9D8B030D-6E8A-4147-A177-3AD203B41FA5}">
                      <a16:colId xmlns:a16="http://schemas.microsoft.com/office/drawing/2014/main" val="3503561698"/>
                    </a:ext>
                  </a:extLst>
                </a:gridCol>
                <a:gridCol w="1080000">
                  <a:extLst>
                    <a:ext uri="{9D8B030D-6E8A-4147-A177-3AD203B41FA5}">
                      <a16:colId xmlns:a16="http://schemas.microsoft.com/office/drawing/2014/main" val="1874532277"/>
                    </a:ext>
                  </a:extLst>
                </a:gridCol>
                <a:gridCol w="328841">
                  <a:extLst>
                    <a:ext uri="{9D8B030D-6E8A-4147-A177-3AD203B41FA5}">
                      <a16:colId xmlns:a16="http://schemas.microsoft.com/office/drawing/2014/main" val="2908826685"/>
                    </a:ext>
                  </a:extLst>
                </a:gridCol>
                <a:gridCol w="1080000">
                  <a:extLst>
                    <a:ext uri="{9D8B030D-6E8A-4147-A177-3AD203B41FA5}">
                      <a16:colId xmlns:a16="http://schemas.microsoft.com/office/drawing/2014/main" val="997036501"/>
                    </a:ext>
                  </a:extLst>
                </a:gridCol>
                <a:gridCol w="328841">
                  <a:extLst>
                    <a:ext uri="{9D8B030D-6E8A-4147-A177-3AD203B41FA5}">
                      <a16:colId xmlns:a16="http://schemas.microsoft.com/office/drawing/2014/main" val="2301931961"/>
                    </a:ext>
                  </a:extLst>
                </a:gridCol>
                <a:gridCol w="1080000">
                  <a:extLst>
                    <a:ext uri="{9D8B030D-6E8A-4147-A177-3AD203B41FA5}">
                      <a16:colId xmlns:a16="http://schemas.microsoft.com/office/drawing/2014/main" val="2061526289"/>
                    </a:ext>
                  </a:extLst>
                </a:gridCol>
              </a:tblGrid>
              <a:tr h="1080000">
                <a:tc>
                  <a:txBody>
                    <a:bodyPr/>
                    <a:lstStyle/>
                    <a:p>
                      <a:pPr algn="ctr"/>
                      <a:r>
                        <a:rPr lang="en-GB" sz="4400" dirty="0">
                          <a:latin typeface="SassoonCRInfantMedium" panose="02000603020000020003" pitchFamily="2" charset="0"/>
                        </a:rPr>
                        <a:t>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9167671"/>
                  </a:ext>
                </a:extLst>
              </a:tr>
              <a:tr h="684000">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dirty="0">
                        <a:latin typeface="SassoonCRInfantMedium" panose="02000603020000020003" pitchFamily="2"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68456129"/>
                  </a:ext>
                </a:extLst>
              </a:tr>
              <a:tr h="1080000">
                <a:tc>
                  <a:txBody>
                    <a:bodyPr/>
                    <a:lstStyle/>
                    <a:p>
                      <a:pPr algn="ctr"/>
                      <a:r>
                        <a:rPr lang="en-GB" sz="44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4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400" dirty="0">
                          <a:latin typeface="SassoonCRInfantMedium" panose="02000603020000020003" pitchFamily="2"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31830714"/>
                  </a:ext>
                </a:extLst>
              </a:tr>
            </a:tbl>
          </a:graphicData>
        </a:graphic>
      </p:graphicFrame>
      <p:sp>
        <p:nvSpPr>
          <p:cNvPr id="3" name="Freeform: Shape 2">
            <a:extLst>
              <a:ext uri="{FF2B5EF4-FFF2-40B4-BE49-F238E27FC236}">
                <a16:creationId xmlns:a16="http://schemas.microsoft.com/office/drawing/2014/main" id="{BC39DF07-1A82-4D0C-BA35-3E3F5685095C}"/>
              </a:ext>
            </a:extLst>
          </p:cNvPr>
          <p:cNvSpPr/>
          <p:nvPr/>
        </p:nvSpPr>
        <p:spPr>
          <a:xfrm>
            <a:off x="2438400" y="1465926"/>
            <a:ext cx="4267200" cy="522531"/>
          </a:xfrm>
          <a:custGeom>
            <a:avLst/>
            <a:gdLst>
              <a:gd name="connsiteX0" fmla="*/ 0 w 4267200"/>
              <a:gd name="connsiteY0" fmla="*/ 508017 h 522531"/>
              <a:gd name="connsiteX1" fmla="*/ 2061029 w 4267200"/>
              <a:gd name="connsiteY1" fmla="*/ 17 h 522531"/>
              <a:gd name="connsiteX2" fmla="*/ 4267200 w 4267200"/>
              <a:gd name="connsiteY2" fmla="*/ 522531 h 522531"/>
            </a:gdLst>
            <a:ahLst/>
            <a:cxnLst>
              <a:cxn ang="0">
                <a:pos x="connsiteX0" y="connsiteY0"/>
              </a:cxn>
              <a:cxn ang="0">
                <a:pos x="connsiteX1" y="connsiteY1"/>
              </a:cxn>
              <a:cxn ang="0">
                <a:pos x="connsiteX2" y="connsiteY2"/>
              </a:cxn>
            </a:cxnLst>
            <a:rect l="l" t="t" r="r" b="b"/>
            <a:pathLst>
              <a:path w="4267200" h="522531">
                <a:moveTo>
                  <a:pt x="0" y="508017"/>
                </a:moveTo>
                <a:cubicBezTo>
                  <a:pt x="674914" y="252807"/>
                  <a:pt x="1349829" y="-2402"/>
                  <a:pt x="2061029" y="17"/>
                </a:cubicBezTo>
                <a:cubicBezTo>
                  <a:pt x="2772229" y="2436"/>
                  <a:pt x="3906762" y="428188"/>
                  <a:pt x="4267200" y="522531"/>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168D0C4B-B502-4307-8B35-5E37B724399A}"/>
              </a:ext>
            </a:extLst>
          </p:cNvPr>
          <p:cNvCxnSpPr/>
          <p:nvPr/>
        </p:nvCxnSpPr>
        <p:spPr>
          <a:xfrm>
            <a:off x="4426857" y="2583543"/>
            <a:ext cx="31931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Freeform: Shape 5">
            <a:extLst>
              <a:ext uri="{FF2B5EF4-FFF2-40B4-BE49-F238E27FC236}">
                <a16:creationId xmlns:a16="http://schemas.microsoft.com/office/drawing/2014/main" id="{7C3DBC62-DD1C-49DC-8FED-98C183EA2318}"/>
              </a:ext>
            </a:extLst>
          </p:cNvPr>
          <p:cNvSpPr/>
          <p:nvPr/>
        </p:nvSpPr>
        <p:spPr>
          <a:xfrm>
            <a:off x="2438400" y="3396319"/>
            <a:ext cx="2873829" cy="362881"/>
          </a:xfrm>
          <a:custGeom>
            <a:avLst/>
            <a:gdLst>
              <a:gd name="connsiteX0" fmla="*/ 2873829 w 2873829"/>
              <a:gd name="connsiteY0" fmla="*/ 348367 h 362881"/>
              <a:gd name="connsiteX1" fmla="*/ 1422400 w 2873829"/>
              <a:gd name="connsiteY1" fmla="*/ 24 h 362881"/>
              <a:gd name="connsiteX2" fmla="*/ 0 w 2873829"/>
              <a:gd name="connsiteY2" fmla="*/ 362881 h 362881"/>
            </a:gdLst>
            <a:ahLst/>
            <a:cxnLst>
              <a:cxn ang="0">
                <a:pos x="connsiteX0" y="connsiteY0"/>
              </a:cxn>
              <a:cxn ang="0">
                <a:pos x="connsiteX1" y="connsiteY1"/>
              </a:cxn>
              <a:cxn ang="0">
                <a:pos x="connsiteX2" y="connsiteY2"/>
              </a:cxn>
            </a:cxnLst>
            <a:rect l="l" t="t" r="r" b="b"/>
            <a:pathLst>
              <a:path w="2873829" h="362881">
                <a:moveTo>
                  <a:pt x="2873829" y="348367"/>
                </a:moveTo>
                <a:cubicBezTo>
                  <a:pt x="2387600" y="172986"/>
                  <a:pt x="1901371" y="-2395"/>
                  <a:pt x="1422400" y="24"/>
                </a:cubicBezTo>
                <a:cubicBezTo>
                  <a:pt x="943429" y="2443"/>
                  <a:pt x="275771" y="295148"/>
                  <a:pt x="0" y="362881"/>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Shape 12">
            <a:extLst>
              <a:ext uri="{FF2B5EF4-FFF2-40B4-BE49-F238E27FC236}">
                <a16:creationId xmlns:a16="http://schemas.microsoft.com/office/drawing/2014/main" id="{8FD97E50-1F2F-47FB-8A1E-AB1DDF69B5DF}"/>
              </a:ext>
            </a:extLst>
          </p:cNvPr>
          <p:cNvSpPr/>
          <p:nvPr/>
        </p:nvSpPr>
        <p:spPr>
          <a:xfrm>
            <a:off x="3758834" y="3389049"/>
            <a:ext cx="2873829" cy="362881"/>
          </a:xfrm>
          <a:custGeom>
            <a:avLst/>
            <a:gdLst>
              <a:gd name="connsiteX0" fmla="*/ 2873829 w 2873829"/>
              <a:gd name="connsiteY0" fmla="*/ 348367 h 362881"/>
              <a:gd name="connsiteX1" fmla="*/ 1422400 w 2873829"/>
              <a:gd name="connsiteY1" fmla="*/ 24 h 362881"/>
              <a:gd name="connsiteX2" fmla="*/ 0 w 2873829"/>
              <a:gd name="connsiteY2" fmla="*/ 362881 h 362881"/>
            </a:gdLst>
            <a:ahLst/>
            <a:cxnLst>
              <a:cxn ang="0">
                <a:pos x="connsiteX0" y="connsiteY0"/>
              </a:cxn>
              <a:cxn ang="0">
                <a:pos x="connsiteX1" y="connsiteY1"/>
              </a:cxn>
              <a:cxn ang="0">
                <a:pos x="connsiteX2" y="connsiteY2"/>
              </a:cxn>
            </a:cxnLst>
            <a:rect l="l" t="t" r="r" b="b"/>
            <a:pathLst>
              <a:path w="2873829" h="362881">
                <a:moveTo>
                  <a:pt x="2873829" y="348367"/>
                </a:moveTo>
                <a:cubicBezTo>
                  <a:pt x="2387600" y="172986"/>
                  <a:pt x="1901371" y="-2395"/>
                  <a:pt x="1422400" y="24"/>
                </a:cubicBezTo>
                <a:cubicBezTo>
                  <a:pt x="943429" y="2443"/>
                  <a:pt x="275771" y="295148"/>
                  <a:pt x="0" y="362881"/>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7638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Here are some number bonds to 10. Find the pattern and fill in the missing numbers.</a:t>
            </a:r>
          </a:p>
          <a:p>
            <a:pPr algn="ctr"/>
            <a:endParaRPr lang="en-GB" sz="24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25212386-9B51-43F4-AFBA-A743A23A2286}"/>
              </a:ext>
            </a:extLst>
          </p:cNvPr>
          <p:cNvGraphicFramePr>
            <a:graphicFrameLocks noGrp="1"/>
          </p:cNvGraphicFramePr>
          <p:nvPr>
            <p:extLst>
              <p:ext uri="{D42A27DB-BD31-4B8C-83A1-F6EECF244321}">
                <p14:modId xmlns:p14="http://schemas.microsoft.com/office/powerpoint/2010/main" val="383319355"/>
              </p:ext>
            </p:extLst>
          </p:nvPr>
        </p:nvGraphicFramePr>
        <p:xfrm>
          <a:off x="2095091" y="2226080"/>
          <a:ext cx="4415935" cy="3046295"/>
        </p:xfrm>
        <a:graphic>
          <a:graphicData uri="http://schemas.openxmlformats.org/drawingml/2006/table">
            <a:tbl>
              <a:tblPr firstRow="1" bandRow="1">
                <a:tableStyleId>{5940675A-B579-460E-94D1-54222C63F5DA}</a:tableStyleId>
              </a:tblPr>
              <a:tblGrid>
                <a:gridCol w="883187">
                  <a:extLst>
                    <a:ext uri="{9D8B030D-6E8A-4147-A177-3AD203B41FA5}">
                      <a16:colId xmlns:a16="http://schemas.microsoft.com/office/drawing/2014/main" val="297599757"/>
                    </a:ext>
                  </a:extLst>
                </a:gridCol>
                <a:gridCol w="883187">
                  <a:extLst>
                    <a:ext uri="{9D8B030D-6E8A-4147-A177-3AD203B41FA5}">
                      <a16:colId xmlns:a16="http://schemas.microsoft.com/office/drawing/2014/main" val="2667341577"/>
                    </a:ext>
                  </a:extLst>
                </a:gridCol>
                <a:gridCol w="883187">
                  <a:extLst>
                    <a:ext uri="{9D8B030D-6E8A-4147-A177-3AD203B41FA5}">
                      <a16:colId xmlns:a16="http://schemas.microsoft.com/office/drawing/2014/main" val="1438180953"/>
                    </a:ext>
                  </a:extLst>
                </a:gridCol>
                <a:gridCol w="883187">
                  <a:extLst>
                    <a:ext uri="{9D8B030D-6E8A-4147-A177-3AD203B41FA5}">
                      <a16:colId xmlns:a16="http://schemas.microsoft.com/office/drawing/2014/main" val="2681844890"/>
                    </a:ext>
                  </a:extLst>
                </a:gridCol>
                <a:gridCol w="883187">
                  <a:extLst>
                    <a:ext uri="{9D8B030D-6E8A-4147-A177-3AD203B41FA5}">
                      <a16:colId xmlns:a16="http://schemas.microsoft.com/office/drawing/2014/main" val="3061906712"/>
                    </a:ext>
                  </a:extLst>
                </a:gridCol>
              </a:tblGrid>
              <a:tr h="609259">
                <a:tc>
                  <a:txBody>
                    <a:bodyPr/>
                    <a:lstStyle/>
                    <a:p>
                      <a:pPr algn="ctr"/>
                      <a:r>
                        <a:rPr lang="en-GB" sz="2600" dirty="0" smtClean="0">
                          <a:latin typeface="SassoonCRInfantMedium" panose="02000603020000020003" pitchFamily="2" charset="0"/>
                        </a:rPr>
                        <a:t>1</a:t>
                      </a: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0592410"/>
                  </a:ext>
                </a:extLst>
              </a:tr>
              <a:tr h="609259">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smtClean="0">
                          <a:latin typeface="SassoonCRInfantMedium" panose="02000603020000020003" pitchFamily="2" charset="0"/>
                        </a:rPr>
                        <a:t>8</a:t>
                      </a: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70610269"/>
                  </a:ext>
                </a:extLst>
              </a:tr>
              <a:tr h="609259">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3988641"/>
                  </a:ext>
                </a:extLst>
              </a:tr>
              <a:tr h="609259">
                <a:tc>
                  <a:txBody>
                    <a:bodyPr/>
                    <a:lstStyle/>
                    <a:p>
                      <a:pPr algn="ctr"/>
                      <a:r>
                        <a:rPr lang="en-GB" sz="2600" dirty="0">
                          <a:latin typeface="SassoonCRInfantMedium" panose="02000603020000020003" pitchFamily="2" charset="0"/>
                        </a:rPr>
                        <a:t>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2821363"/>
                  </a:ext>
                </a:extLst>
              </a:tr>
              <a:tr h="609259">
                <a:tc>
                  <a:txBody>
                    <a:bodyPr/>
                    <a:lstStyle/>
                    <a:p>
                      <a:pPr algn="ct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70694627"/>
                  </a:ext>
                </a:extLst>
              </a:tr>
            </a:tbl>
          </a:graphicData>
        </a:graphic>
      </p:graphicFrame>
    </p:spTree>
    <p:extLst>
      <p:ext uri="{BB962C8B-B14F-4D97-AF65-F5344CB8AC3E}">
        <p14:creationId xmlns:p14="http://schemas.microsoft.com/office/powerpoint/2010/main" val="3833677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Here are some number bonds to 10. Find the pattern and fill in the missing numbers.</a:t>
            </a:r>
          </a:p>
          <a:p>
            <a:pPr algn="ctr"/>
            <a:endParaRPr lang="en-GB" sz="24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25212386-9B51-43F4-AFBA-A743A23A2286}"/>
              </a:ext>
            </a:extLst>
          </p:cNvPr>
          <p:cNvGraphicFramePr>
            <a:graphicFrameLocks noGrp="1"/>
          </p:cNvGraphicFramePr>
          <p:nvPr>
            <p:extLst>
              <p:ext uri="{D42A27DB-BD31-4B8C-83A1-F6EECF244321}">
                <p14:modId xmlns:p14="http://schemas.microsoft.com/office/powerpoint/2010/main" val="3335907355"/>
              </p:ext>
            </p:extLst>
          </p:nvPr>
        </p:nvGraphicFramePr>
        <p:xfrm>
          <a:off x="2095091" y="2226080"/>
          <a:ext cx="4415935" cy="3046295"/>
        </p:xfrm>
        <a:graphic>
          <a:graphicData uri="http://schemas.openxmlformats.org/drawingml/2006/table">
            <a:tbl>
              <a:tblPr firstRow="1" bandRow="1">
                <a:tableStyleId>{5940675A-B579-460E-94D1-54222C63F5DA}</a:tableStyleId>
              </a:tblPr>
              <a:tblGrid>
                <a:gridCol w="883187">
                  <a:extLst>
                    <a:ext uri="{9D8B030D-6E8A-4147-A177-3AD203B41FA5}">
                      <a16:colId xmlns:a16="http://schemas.microsoft.com/office/drawing/2014/main" val="297599757"/>
                    </a:ext>
                  </a:extLst>
                </a:gridCol>
                <a:gridCol w="883187">
                  <a:extLst>
                    <a:ext uri="{9D8B030D-6E8A-4147-A177-3AD203B41FA5}">
                      <a16:colId xmlns:a16="http://schemas.microsoft.com/office/drawing/2014/main" val="2667341577"/>
                    </a:ext>
                  </a:extLst>
                </a:gridCol>
                <a:gridCol w="883187">
                  <a:extLst>
                    <a:ext uri="{9D8B030D-6E8A-4147-A177-3AD203B41FA5}">
                      <a16:colId xmlns:a16="http://schemas.microsoft.com/office/drawing/2014/main" val="1438180953"/>
                    </a:ext>
                  </a:extLst>
                </a:gridCol>
                <a:gridCol w="883187">
                  <a:extLst>
                    <a:ext uri="{9D8B030D-6E8A-4147-A177-3AD203B41FA5}">
                      <a16:colId xmlns:a16="http://schemas.microsoft.com/office/drawing/2014/main" val="2681844890"/>
                    </a:ext>
                  </a:extLst>
                </a:gridCol>
                <a:gridCol w="883187">
                  <a:extLst>
                    <a:ext uri="{9D8B030D-6E8A-4147-A177-3AD203B41FA5}">
                      <a16:colId xmlns:a16="http://schemas.microsoft.com/office/drawing/2014/main" val="3061906712"/>
                    </a:ext>
                  </a:extLst>
                </a:gridCol>
              </a:tblGrid>
              <a:tr h="609259">
                <a:tc>
                  <a:txBody>
                    <a:bodyPr/>
                    <a:lstStyle/>
                    <a:p>
                      <a:pPr algn="ctr"/>
                      <a:r>
                        <a:rPr lang="en-GB" sz="2600" dirty="0" smtClean="0">
                          <a:latin typeface="SassoonCRInfantMedium" panose="02000603020000020003" pitchFamily="2" charset="0"/>
                        </a:rPr>
                        <a:t>1</a:t>
                      </a: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smtClean="0">
                          <a:solidFill>
                            <a:srgbClr val="FF0000"/>
                          </a:solidFill>
                          <a:latin typeface="SassoonCRInfantMedium" panose="02000603020000020003" pitchFamily="2" charset="0"/>
                        </a:rPr>
                        <a:t>9</a:t>
                      </a:r>
                      <a:endParaRPr lang="en-GB" sz="2600" dirty="0">
                        <a:solidFill>
                          <a:srgbClr val="FF0000"/>
                        </a:solidFill>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0592410"/>
                  </a:ext>
                </a:extLst>
              </a:tr>
              <a:tr h="6092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solidFill>
                            <a:srgbClr val="FF0000"/>
                          </a:solidFill>
                          <a:latin typeface="SassoonCRInfantMedium" panose="02000603020000020003" pitchFamily="2"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smtClean="0">
                          <a:latin typeface="SassoonCRInfantMedium" panose="02000603020000020003" pitchFamily="2" charset="0"/>
                        </a:rPr>
                        <a:t>8</a:t>
                      </a:r>
                      <a:endParaRPr lang="en-GB" sz="2600" dirty="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solidFill>
                            <a:srgbClr val="FF0000"/>
                          </a:solidFill>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70610269"/>
                  </a:ext>
                </a:extLst>
              </a:tr>
              <a:tr h="609259">
                <a:tc>
                  <a:txBody>
                    <a:bodyPr/>
                    <a:lstStyle/>
                    <a:p>
                      <a:pPr algn="ctr"/>
                      <a:r>
                        <a:rPr lang="en-GB" sz="2600" dirty="0" smtClean="0">
                          <a:solidFill>
                            <a:srgbClr val="FF0000"/>
                          </a:solidFill>
                          <a:latin typeface="SassoonCRInfantMedium" panose="02000603020000020003" pitchFamily="2" charset="0"/>
                        </a:rPr>
                        <a:t>3</a:t>
                      </a:r>
                      <a:endParaRPr lang="en-GB" sz="2600" dirty="0">
                        <a:solidFill>
                          <a:srgbClr val="FF0000"/>
                        </a:solidFill>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3988641"/>
                  </a:ext>
                </a:extLst>
              </a:tr>
              <a:tr h="609259">
                <a:tc>
                  <a:txBody>
                    <a:bodyPr/>
                    <a:lstStyle/>
                    <a:p>
                      <a:pPr algn="ctr"/>
                      <a:r>
                        <a:rPr lang="en-GB" sz="2600" dirty="0">
                          <a:latin typeface="SassoonCRInfantMedium" panose="02000603020000020003" pitchFamily="2" charset="0"/>
                        </a:rPr>
                        <a:t>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solidFill>
                            <a:srgbClr val="FF0000"/>
                          </a:solidFill>
                          <a:latin typeface="SassoonCRInfantMedium" panose="02000603020000020003" pitchFamily="2" charset="0"/>
                        </a:rPr>
                        <a:t>6</a:t>
                      </a:r>
                      <a:endParaRPr lang="en-GB" sz="2600" dirty="0" smtClean="0">
                        <a:latin typeface="SassoonCRInfantMedium" panose="0200060302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2821363"/>
                  </a:ext>
                </a:extLst>
              </a:tr>
              <a:tr h="6092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600" dirty="0" smtClean="0">
                          <a:solidFill>
                            <a:srgbClr val="FF0000"/>
                          </a:solidFill>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600" dirty="0">
                          <a:latin typeface="SassoonCRInfantMedium" panose="02000603020000020003" pitchFamily="2"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600" dirty="0">
                          <a:latin typeface="SassoonCRInfantMedium" panose="02000603020000020003" pitchFamily="2" charset="0"/>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70694627"/>
                  </a:ext>
                </a:extLst>
              </a:tr>
            </a:tbl>
          </a:graphicData>
        </a:graphic>
      </p:graphicFrame>
    </p:spTree>
    <p:extLst>
      <p:ext uri="{BB962C8B-B14F-4D97-AF65-F5344CB8AC3E}">
        <p14:creationId xmlns:p14="http://schemas.microsoft.com/office/powerpoint/2010/main" val="223455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There are 7 counters on a ten frame.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Freya has 5 counters.</a:t>
            </a:r>
          </a:p>
          <a:p>
            <a:r>
              <a:rPr lang="en-GB" sz="2400" dirty="0">
                <a:solidFill>
                  <a:schemeClr val="tx1"/>
                </a:solidFill>
                <a:latin typeface="SassoonCRInfantMedium" panose="02000603020000020003" pitchFamily="2" charset="0"/>
              </a:rPr>
              <a:t>Jill has 2 counters.</a:t>
            </a:r>
          </a:p>
          <a:p>
            <a:r>
              <a:rPr lang="en-GB" sz="2400" dirty="0">
                <a:solidFill>
                  <a:schemeClr val="tx1"/>
                </a:solidFill>
                <a:latin typeface="SassoonCRInfantMedium" panose="02000603020000020003" pitchFamily="2" charset="0"/>
              </a:rPr>
              <a:t>Mason has 3 counters.</a:t>
            </a: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Which child has the correct number of counters to fill the ten frame?</a:t>
            </a:r>
          </a:p>
          <a:p>
            <a:pPr algn="ctr"/>
            <a:endParaRPr lang="en-GB" sz="24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2BAA5896-1C6B-4F30-81AB-D2D2D2889EF2}"/>
              </a:ext>
            </a:extLst>
          </p:cNvPr>
          <p:cNvGraphicFramePr>
            <a:graphicFrameLocks noGrp="1"/>
          </p:cNvGraphicFramePr>
          <p:nvPr>
            <p:extLst>
              <p:ext uri="{D42A27DB-BD31-4B8C-83A1-F6EECF244321}">
                <p14:modId xmlns:p14="http://schemas.microsoft.com/office/powerpoint/2010/main" val="2590107306"/>
              </p:ext>
            </p:extLst>
          </p:nvPr>
        </p:nvGraphicFramePr>
        <p:xfrm>
          <a:off x="2648857" y="1468683"/>
          <a:ext cx="3846285" cy="1477718"/>
        </p:xfrm>
        <a:graphic>
          <a:graphicData uri="http://schemas.openxmlformats.org/drawingml/2006/table">
            <a:tbl>
              <a:tblPr firstRow="1" bandRow="1">
                <a:tableStyleId>{5940675A-B579-460E-94D1-54222C63F5DA}</a:tableStyleId>
              </a:tblPr>
              <a:tblGrid>
                <a:gridCol w="769257">
                  <a:extLst>
                    <a:ext uri="{9D8B030D-6E8A-4147-A177-3AD203B41FA5}">
                      <a16:colId xmlns:a16="http://schemas.microsoft.com/office/drawing/2014/main" val="397625248"/>
                    </a:ext>
                  </a:extLst>
                </a:gridCol>
                <a:gridCol w="769257">
                  <a:extLst>
                    <a:ext uri="{9D8B030D-6E8A-4147-A177-3AD203B41FA5}">
                      <a16:colId xmlns:a16="http://schemas.microsoft.com/office/drawing/2014/main" val="3043580528"/>
                    </a:ext>
                  </a:extLst>
                </a:gridCol>
                <a:gridCol w="769257">
                  <a:extLst>
                    <a:ext uri="{9D8B030D-6E8A-4147-A177-3AD203B41FA5}">
                      <a16:colId xmlns:a16="http://schemas.microsoft.com/office/drawing/2014/main" val="1381980786"/>
                    </a:ext>
                  </a:extLst>
                </a:gridCol>
                <a:gridCol w="769257">
                  <a:extLst>
                    <a:ext uri="{9D8B030D-6E8A-4147-A177-3AD203B41FA5}">
                      <a16:colId xmlns:a16="http://schemas.microsoft.com/office/drawing/2014/main" val="68661279"/>
                    </a:ext>
                  </a:extLst>
                </a:gridCol>
                <a:gridCol w="769257">
                  <a:extLst>
                    <a:ext uri="{9D8B030D-6E8A-4147-A177-3AD203B41FA5}">
                      <a16:colId xmlns:a16="http://schemas.microsoft.com/office/drawing/2014/main" val="2738153615"/>
                    </a:ext>
                  </a:extLst>
                </a:gridCol>
              </a:tblGrid>
              <a:tr h="738859">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738859">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pSp>
        <p:nvGrpSpPr>
          <p:cNvPr id="2" name="Group 1">
            <a:extLst>
              <a:ext uri="{FF2B5EF4-FFF2-40B4-BE49-F238E27FC236}">
                <a16:creationId xmlns:a16="http://schemas.microsoft.com/office/drawing/2014/main" id="{25C7D37C-4DE9-4228-A8D4-34D9A63364A6}"/>
              </a:ext>
            </a:extLst>
          </p:cNvPr>
          <p:cNvGrpSpPr/>
          <p:nvPr/>
        </p:nvGrpSpPr>
        <p:grpSpPr>
          <a:xfrm>
            <a:off x="2770611" y="1599312"/>
            <a:ext cx="3615675" cy="1201945"/>
            <a:chOff x="2103363" y="1737015"/>
            <a:chExt cx="1369399" cy="500925"/>
          </a:xfrm>
        </p:grpSpPr>
        <p:sp>
          <p:nvSpPr>
            <p:cNvPr id="9" name="Oval 8">
              <a:extLst>
                <a:ext uri="{FF2B5EF4-FFF2-40B4-BE49-F238E27FC236}">
                  <a16:creationId xmlns:a16="http://schemas.microsoft.com/office/drawing/2014/main" id="{520DB5AD-8B04-476D-B903-97FB8FAE2E22}"/>
                </a:ext>
              </a:extLst>
            </p:cNvPr>
            <p:cNvSpPr/>
            <p:nvPr/>
          </p:nvSpPr>
          <p:spPr>
            <a:xfrm>
              <a:off x="210336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B1DF6B7-0683-4F1C-8434-0ADA0ECE1EBC}"/>
                </a:ext>
              </a:extLst>
            </p:cNvPr>
            <p:cNvSpPr/>
            <p:nvPr/>
          </p:nvSpPr>
          <p:spPr>
            <a:xfrm>
              <a:off x="239171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9D61EC8-3F9F-48B2-8433-9449C8F7443B}"/>
                </a:ext>
              </a:extLst>
            </p:cNvPr>
            <p:cNvSpPr/>
            <p:nvPr/>
          </p:nvSpPr>
          <p:spPr>
            <a:xfrm>
              <a:off x="268006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9400886-B9E9-4070-A37B-0EFED58D003D}"/>
                </a:ext>
              </a:extLst>
            </p:cNvPr>
            <p:cNvSpPr/>
            <p:nvPr/>
          </p:nvSpPr>
          <p:spPr>
            <a:xfrm>
              <a:off x="296841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D02740F-A01C-4ED1-A8E9-DCD69108FDBF}"/>
                </a:ext>
              </a:extLst>
            </p:cNvPr>
            <p:cNvSpPr/>
            <p:nvPr/>
          </p:nvSpPr>
          <p:spPr>
            <a:xfrm>
              <a:off x="3256762"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37158E7-7852-48D4-AC5F-8ED6D892D91B}"/>
                </a:ext>
              </a:extLst>
            </p:cNvPr>
            <p:cNvSpPr/>
            <p:nvPr/>
          </p:nvSpPr>
          <p:spPr>
            <a:xfrm>
              <a:off x="2103363" y="2021940"/>
              <a:ext cx="216000" cy="216000"/>
            </a:xfrm>
            <a:prstGeom prst="ellipse">
              <a:avLst/>
            </a:prstGeom>
            <a:solidFill>
              <a:srgbClr val="FFC000"/>
            </a:solidFill>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6CC9F13-6FE6-49F3-921F-0E7D7CA77A5B}"/>
                </a:ext>
              </a:extLst>
            </p:cNvPr>
            <p:cNvSpPr/>
            <p:nvPr/>
          </p:nvSpPr>
          <p:spPr>
            <a:xfrm>
              <a:off x="2391713" y="2021940"/>
              <a:ext cx="216000" cy="216000"/>
            </a:xfrm>
            <a:prstGeom prst="ellipse">
              <a:avLst/>
            </a:prstGeom>
            <a:solidFill>
              <a:srgbClr val="FFC000"/>
            </a:solidFill>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There are 7 counters on a ten frame.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Freya has 5 counters.</a:t>
            </a:r>
          </a:p>
          <a:p>
            <a:r>
              <a:rPr lang="en-GB" sz="2400" dirty="0">
                <a:solidFill>
                  <a:schemeClr val="tx1"/>
                </a:solidFill>
                <a:latin typeface="SassoonCRInfantMedium" panose="02000603020000020003" pitchFamily="2" charset="0"/>
              </a:rPr>
              <a:t>Jill has 2 counters.</a:t>
            </a:r>
          </a:p>
          <a:p>
            <a:r>
              <a:rPr lang="en-GB" sz="2400" dirty="0">
                <a:solidFill>
                  <a:schemeClr val="tx1"/>
                </a:solidFill>
                <a:latin typeface="SassoonCRInfantMedium" panose="02000603020000020003" pitchFamily="2" charset="0"/>
              </a:rPr>
              <a:t>Mason has 3 counters.</a:t>
            </a: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Which child has the correct number of counters to fill the ten frame?</a:t>
            </a:r>
          </a:p>
          <a:p>
            <a:pPr algn="ctr"/>
            <a:r>
              <a:rPr lang="en-GB" sz="2400" dirty="0">
                <a:solidFill>
                  <a:srgbClr val="FF0000"/>
                </a:solidFill>
                <a:latin typeface="SassoonCRInfantMedium" panose="02000603020000020003" pitchFamily="2" charset="0"/>
              </a:rPr>
              <a:t>Mason</a:t>
            </a: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2BAA5896-1C6B-4F30-81AB-D2D2D2889EF2}"/>
              </a:ext>
            </a:extLst>
          </p:cNvPr>
          <p:cNvGraphicFramePr>
            <a:graphicFrameLocks noGrp="1"/>
          </p:cNvGraphicFramePr>
          <p:nvPr/>
        </p:nvGraphicFramePr>
        <p:xfrm>
          <a:off x="2648857" y="1468683"/>
          <a:ext cx="3846285" cy="1477718"/>
        </p:xfrm>
        <a:graphic>
          <a:graphicData uri="http://schemas.openxmlformats.org/drawingml/2006/table">
            <a:tbl>
              <a:tblPr firstRow="1" bandRow="1">
                <a:tableStyleId>{5940675A-B579-460E-94D1-54222C63F5DA}</a:tableStyleId>
              </a:tblPr>
              <a:tblGrid>
                <a:gridCol w="769257">
                  <a:extLst>
                    <a:ext uri="{9D8B030D-6E8A-4147-A177-3AD203B41FA5}">
                      <a16:colId xmlns:a16="http://schemas.microsoft.com/office/drawing/2014/main" val="397625248"/>
                    </a:ext>
                  </a:extLst>
                </a:gridCol>
                <a:gridCol w="769257">
                  <a:extLst>
                    <a:ext uri="{9D8B030D-6E8A-4147-A177-3AD203B41FA5}">
                      <a16:colId xmlns:a16="http://schemas.microsoft.com/office/drawing/2014/main" val="3043580528"/>
                    </a:ext>
                  </a:extLst>
                </a:gridCol>
                <a:gridCol w="769257">
                  <a:extLst>
                    <a:ext uri="{9D8B030D-6E8A-4147-A177-3AD203B41FA5}">
                      <a16:colId xmlns:a16="http://schemas.microsoft.com/office/drawing/2014/main" val="1381980786"/>
                    </a:ext>
                  </a:extLst>
                </a:gridCol>
                <a:gridCol w="769257">
                  <a:extLst>
                    <a:ext uri="{9D8B030D-6E8A-4147-A177-3AD203B41FA5}">
                      <a16:colId xmlns:a16="http://schemas.microsoft.com/office/drawing/2014/main" val="68661279"/>
                    </a:ext>
                  </a:extLst>
                </a:gridCol>
                <a:gridCol w="769257">
                  <a:extLst>
                    <a:ext uri="{9D8B030D-6E8A-4147-A177-3AD203B41FA5}">
                      <a16:colId xmlns:a16="http://schemas.microsoft.com/office/drawing/2014/main" val="2738153615"/>
                    </a:ext>
                  </a:extLst>
                </a:gridCol>
              </a:tblGrid>
              <a:tr h="738859">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578511603"/>
                  </a:ext>
                </a:extLst>
              </a:tr>
              <a:tr h="738859">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a:p>
                  </a:txBody>
                  <a:tcPr anchor="ctr">
                    <a:solidFill>
                      <a:schemeClr val="bg1"/>
                    </a:solidFill>
                  </a:tcPr>
                </a:tc>
                <a:tc>
                  <a:txBody>
                    <a:bodyPr/>
                    <a:lstStyle/>
                    <a:p>
                      <a:pPr algn="ctr"/>
                      <a:endParaRPr lang="en-GB" dirty="0"/>
                    </a:p>
                  </a:txBody>
                  <a:tcPr anchor="ctr">
                    <a:solidFill>
                      <a:schemeClr val="bg1"/>
                    </a:solidFill>
                  </a:tcPr>
                </a:tc>
                <a:tc>
                  <a:txBody>
                    <a:bodyPr/>
                    <a:lstStyle/>
                    <a:p>
                      <a:pPr algn="ctr"/>
                      <a:endParaRPr lang="en-GB" dirty="0"/>
                    </a:p>
                  </a:txBody>
                  <a:tcPr anchor="ctr">
                    <a:solidFill>
                      <a:schemeClr val="bg1"/>
                    </a:solidFill>
                  </a:tcPr>
                </a:tc>
                <a:extLst>
                  <a:ext uri="{0D108BD9-81ED-4DB2-BD59-A6C34878D82A}">
                    <a16:rowId xmlns:a16="http://schemas.microsoft.com/office/drawing/2014/main" val="2295721171"/>
                  </a:ext>
                </a:extLst>
              </a:tr>
            </a:tbl>
          </a:graphicData>
        </a:graphic>
      </p:graphicFrame>
      <p:grpSp>
        <p:nvGrpSpPr>
          <p:cNvPr id="2" name="Group 1">
            <a:extLst>
              <a:ext uri="{FF2B5EF4-FFF2-40B4-BE49-F238E27FC236}">
                <a16:creationId xmlns:a16="http://schemas.microsoft.com/office/drawing/2014/main" id="{25C7D37C-4DE9-4228-A8D4-34D9A63364A6}"/>
              </a:ext>
            </a:extLst>
          </p:cNvPr>
          <p:cNvGrpSpPr/>
          <p:nvPr/>
        </p:nvGrpSpPr>
        <p:grpSpPr>
          <a:xfrm>
            <a:off x="2770611" y="1599312"/>
            <a:ext cx="3615675" cy="1201945"/>
            <a:chOff x="2103363" y="1737015"/>
            <a:chExt cx="1369399" cy="500925"/>
          </a:xfrm>
        </p:grpSpPr>
        <p:sp>
          <p:nvSpPr>
            <p:cNvPr id="9" name="Oval 8">
              <a:extLst>
                <a:ext uri="{FF2B5EF4-FFF2-40B4-BE49-F238E27FC236}">
                  <a16:creationId xmlns:a16="http://schemas.microsoft.com/office/drawing/2014/main" id="{520DB5AD-8B04-476D-B903-97FB8FAE2E22}"/>
                </a:ext>
              </a:extLst>
            </p:cNvPr>
            <p:cNvSpPr/>
            <p:nvPr/>
          </p:nvSpPr>
          <p:spPr>
            <a:xfrm>
              <a:off x="210336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B1DF6B7-0683-4F1C-8434-0ADA0ECE1EBC}"/>
                </a:ext>
              </a:extLst>
            </p:cNvPr>
            <p:cNvSpPr/>
            <p:nvPr/>
          </p:nvSpPr>
          <p:spPr>
            <a:xfrm>
              <a:off x="239171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9D61EC8-3F9F-48B2-8433-9449C8F7443B}"/>
                </a:ext>
              </a:extLst>
            </p:cNvPr>
            <p:cNvSpPr/>
            <p:nvPr/>
          </p:nvSpPr>
          <p:spPr>
            <a:xfrm>
              <a:off x="268006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9400886-B9E9-4070-A37B-0EFED58D003D}"/>
                </a:ext>
              </a:extLst>
            </p:cNvPr>
            <p:cNvSpPr/>
            <p:nvPr/>
          </p:nvSpPr>
          <p:spPr>
            <a:xfrm>
              <a:off x="2968413"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D02740F-A01C-4ED1-A8E9-DCD69108FDBF}"/>
                </a:ext>
              </a:extLst>
            </p:cNvPr>
            <p:cNvSpPr/>
            <p:nvPr/>
          </p:nvSpPr>
          <p:spPr>
            <a:xfrm>
              <a:off x="3256762" y="1737015"/>
              <a:ext cx="216000" cy="216000"/>
            </a:xfrm>
            <a:prstGeom prst="ellipse">
              <a:avLst/>
            </a:prstGeom>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37158E7-7852-48D4-AC5F-8ED6D892D91B}"/>
                </a:ext>
              </a:extLst>
            </p:cNvPr>
            <p:cNvSpPr/>
            <p:nvPr/>
          </p:nvSpPr>
          <p:spPr>
            <a:xfrm>
              <a:off x="2103363" y="2021940"/>
              <a:ext cx="216000" cy="216000"/>
            </a:xfrm>
            <a:prstGeom prst="ellipse">
              <a:avLst/>
            </a:prstGeom>
            <a:solidFill>
              <a:srgbClr val="FFC000"/>
            </a:solidFill>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6CC9F13-6FE6-49F3-921F-0E7D7CA77A5B}"/>
                </a:ext>
              </a:extLst>
            </p:cNvPr>
            <p:cNvSpPr/>
            <p:nvPr/>
          </p:nvSpPr>
          <p:spPr>
            <a:xfrm>
              <a:off x="2391713" y="2021940"/>
              <a:ext cx="216000" cy="216000"/>
            </a:xfrm>
            <a:prstGeom prst="ellipse">
              <a:avLst/>
            </a:prstGeom>
            <a:solidFill>
              <a:srgbClr val="FFC000"/>
            </a:solidFill>
            <a:ln>
              <a:solidFill>
                <a:srgbClr val="D6A3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53238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8FDC9DB0-03AF-482D-B3BC-258435701E92}"/>
              </a:ext>
            </a:extLst>
          </p:cNvPr>
          <p:cNvPicPr>
            <a:picLocks noChangeAspect="1"/>
          </p:cNvPicPr>
          <p:nvPr/>
        </p:nvPicPr>
        <p:blipFill>
          <a:blip r:embed="rId4"/>
          <a:stretch>
            <a:fillRect/>
          </a:stretch>
        </p:blipFill>
        <p:spPr>
          <a:xfrm>
            <a:off x="115438" y="139959"/>
            <a:ext cx="8913124" cy="6322100"/>
          </a:xfrm>
          <a:prstGeom prst="rect">
            <a:avLst/>
          </a:prstGeom>
        </p:spPr>
      </p:pic>
      <p:sp>
        <p:nvSpPr>
          <p:cNvPr id="12" name="Rectangle 11">
            <a:extLst>
              <a:ext uri="{FF2B5EF4-FFF2-40B4-BE49-F238E27FC236}">
                <a16:creationId xmlns:a16="http://schemas.microsoft.com/office/drawing/2014/main" id="{7259D2E4-1A3B-47BC-A57D-D9CB9A0911F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Grace has 8 toys.</a:t>
            </a: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r>
              <a:rPr lang="en-GB" sz="2400" dirty="0">
                <a:solidFill>
                  <a:schemeClr val="tx1"/>
                </a:solidFill>
                <a:latin typeface="SassoonCRInfantMedium" panose="02000603020000020003" pitchFamily="2" charset="0"/>
                <a:sym typeface="Wingdings" panose="05000000000000000000" pitchFamily="2" charset="2"/>
              </a:rPr>
              <a:t>Is Grace correct? Why?</a:t>
            </a:r>
            <a:endParaRPr lang="en-GB" sz="3600" dirty="0">
              <a:solidFill>
                <a:schemeClr val="tx1"/>
              </a:solidFill>
              <a:latin typeface="SassoonCRInfantMedium" panose="02000603020000020003" pitchFamily="2" charset="0"/>
              <a:sym typeface="Wingdings" panose="05000000000000000000" pitchFamily="2" charset="2"/>
            </a:endParaRPr>
          </a:p>
          <a:p>
            <a:endParaRPr lang="en-GB" sz="2400" dirty="0">
              <a:solidFill>
                <a:srgbClr val="FF0000"/>
              </a:solidFill>
              <a:latin typeface="SassoonCRInfantMedium" panose="02000603020000020003" pitchFamily="2" charset="0"/>
            </a:endParaRPr>
          </a:p>
          <a:p>
            <a:pPr algn="ctr"/>
            <a:endParaRPr lang="en-GB" sz="24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13" name="Speech Bubble: Rectangle with Corners Rounded 12">
            <a:extLst>
              <a:ext uri="{FF2B5EF4-FFF2-40B4-BE49-F238E27FC236}">
                <a16:creationId xmlns:a16="http://schemas.microsoft.com/office/drawing/2014/main" id="{1E298963-8392-45C5-8DA5-5E7B7E24C465}"/>
              </a:ext>
            </a:extLst>
          </p:cNvPr>
          <p:cNvSpPr/>
          <p:nvPr/>
        </p:nvSpPr>
        <p:spPr>
          <a:xfrm>
            <a:off x="1888092" y="1944455"/>
            <a:ext cx="3914794" cy="1913286"/>
          </a:xfrm>
          <a:prstGeom prst="wedgeRoundRectCallout">
            <a:avLst>
              <a:gd name="adj1" fmla="val 61351"/>
              <a:gd name="adj2" fmla="val -28493"/>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SassoonCRInfantMedium" panose="02000603020000020003" pitchFamily="2" charset="0"/>
              </a:rPr>
              <a:t>I need 3 more toys to have 10 toys. 8 and 3 bond to make 10.</a:t>
            </a:r>
          </a:p>
        </p:txBody>
      </p:sp>
    </p:spTree>
    <p:extLst>
      <p:ext uri="{BB962C8B-B14F-4D97-AF65-F5344CB8AC3E}">
        <p14:creationId xmlns:p14="http://schemas.microsoft.com/office/powerpoint/2010/main" val="16735821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8FDC9DB0-03AF-482D-B3BC-258435701E92}"/>
              </a:ext>
            </a:extLst>
          </p:cNvPr>
          <p:cNvPicPr>
            <a:picLocks noChangeAspect="1"/>
          </p:cNvPicPr>
          <p:nvPr/>
        </p:nvPicPr>
        <p:blipFill>
          <a:blip r:embed="rId4"/>
          <a:stretch>
            <a:fillRect/>
          </a:stretch>
        </p:blipFill>
        <p:spPr>
          <a:xfrm>
            <a:off x="115438" y="139959"/>
            <a:ext cx="8913124" cy="6322100"/>
          </a:xfrm>
          <a:prstGeom prst="rect">
            <a:avLst/>
          </a:prstGeom>
        </p:spPr>
      </p:pic>
      <p:sp>
        <p:nvSpPr>
          <p:cNvPr id="12" name="Rectangle 11">
            <a:extLst>
              <a:ext uri="{FF2B5EF4-FFF2-40B4-BE49-F238E27FC236}">
                <a16:creationId xmlns:a16="http://schemas.microsoft.com/office/drawing/2014/main" id="{7259D2E4-1A3B-47BC-A57D-D9CB9A0911F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Grace has 8 toys.</a:t>
            </a: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r>
              <a:rPr lang="en-GB" sz="2400" dirty="0">
                <a:solidFill>
                  <a:schemeClr val="tx1"/>
                </a:solidFill>
                <a:latin typeface="SassoonCRInfantMedium" panose="02000603020000020003" pitchFamily="2" charset="0"/>
                <a:sym typeface="Wingdings" panose="05000000000000000000" pitchFamily="2" charset="2"/>
              </a:rPr>
              <a:t>Is Grace correct? Why?</a:t>
            </a:r>
            <a:endParaRPr lang="en-GB" sz="3600" dirty="0">
              <a:solidFill>
                <a:schemeClr val="tx1"/>
              </a:solidFill>
              <a:latin typeface="SassoonCRInfantMedium" panose="02000603020000020003" pitchFamily="2" charset="0"/>
              <a:sym typeface="Wingdings" panose="05000000000000000000" pitchFamily="2" charset="2"/>
            </a:endParaRPr>
          </a:p>
          <a:p>
            <a:endParaRPr lang="en-GB" sz="2400" dirty="0">
              <a:solidFill>
                <a:srgbClr val="FF0000"/>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No, because 8 bonds with 2 (not 3) to make 10. 8 plus 3 is 11.</a:t>
            </a:r>
          </a:p>
          <a:p>
            <a:pPr algn="ctr"/>
            <a:endParaRPr lang="en-GB" sz="24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13" name="Speech Bubble: Rectangle with Corners Rounded 12">
            <a:extLst>
              <a:ext uri="{FF2B5EF4-FFF2-40B4-BE49-F238E27FC236}">
                <a16:creationId xmlns:a16="http://schemas.microsoft.com/office/drawing/2014/main" id="{1E298963-8392-45C5-8DA5-5E7B7E24C465}"/>
              </a:ext>
            </a:extLst>
          </p:cNvPr>
          <p:cNvSpPr/>
          <p:nvPr/>
        </p:nvSpPr>
        <p:spPr>
          <a:xfrm>
            <a:off x="1888092" y="1944455"/>
            <a:ext cx="3914794" cy="1913286"/>
          </a:xfrm>
          <a:prstGeom prst="wedgeRoundRectCallout">
            <a:avLst>
              <a:gd name="adj1" fmla="val 61351"/>
              <a:gd name="adj2" fmla="val -28493"/>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SassoonCRInfantMedium" panose="02000603020000020003" pitchFamily="2" charset="0"/>
              </a:rPr>
              <a:t>I need 3 more toys to have 10 toys. 8 and 3 bond to make 10.</a:t>
            </a:r>
          </a:p>
        </p:txBody>
      </p:sp>
    </p:spTree>
    <p:extLst>
      <p:ext uri="{BB962C8B-B14F-4D97-AF65-F5344CB8AC3E}">
        <p14:creationId xmlns:p14="http://schemas.microsoft.com/office/powerpoint/2010/main" val="1488015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Fill in the gaps in the number sentence below.</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55B2B524-E361-4975-9FB0-77237D11B8C9}"/>
              </a:ext>
            </a:extLst>
          </p:cNvPr>
          <p:cNvGraphicFramePr>
            <a:graphicFrameLocks noGrp="1"/>
          </p:cNvGraphicFramePr>
          <p:nvPr>
            <p:extLst>
              <p:ext uri="{D42A27DB-BD31-4B8C-83A1-F6EECF244321}">
                <p14:modId xmlns:p14="http://schemas.microsoft.com/office/powerpoint/2010/main" val="1514042351"/>
              </p:ext>
            </p:extLst>
          </p:nvPr>
        </p:nvGraphicFramePr>
        <p:xfrm>
          <a:off x="1156459" y="2170798"/>
          <a:ext cx="6831082" cy="1042301"/>
        </p:xfrm>
        <a:graphic>
          <a:graphicData uri="http://schemas.openxmlformats.org/drawingml/2006/table">
            <a:tbl>
              <a:tblPr firstRow="1" bandRow="1">
                <a:tableStyleId>{5940675A-B579-460E-94D1-54222C63F5DA}</a:tableStyleId>
              </a:tblPr>
              <a:tblGrid>
                <a:gridCol w="975868">
                  <a:extLst>
                    <a:ext uri="{9D8B030D-6E8A-4147-A177-3AD203B41FA5}">
                      <a16:colId xmlns:a16="http://schemas.microsoft.com/office/drawing/2014/main" val="3281518292"/>
                    </a:ext>
                  </a:extLst>
                </a:gridCol>
                <a:gridCol w="975870">
                  <a:extLst>
                    <a:ext uri="{9D8B030D-6E8A-4147-A177-3AD203B41FA5}">
                      <a16:colId xmlns:a16="http://schemas.microsoft.com/office/drawing/2014/main" val="2086021145"/>
                    </a:ext>
                  </a:extLst>
                </a:gridCol>
                <a:gridCol w="975868">
                  <a:extLst>
                    <a:ext uri="{9D8B030D-6E8A-4147-A177-3AD203B41FA5}">
                      <a16:colId xmlns:a16="http://schemas.microsoft.com/office/drawing/2014/main" val="1327200661"/>
                    </a:ext>
                  </a:extLst>
                </a:gridCol>
                <a:gridCol w="975870">
                  <a:extLst>
                    <a:ext uri="{9D8B030D-6E8A-4147-A177-3AD203B41FA5}">
                      <a16:colId xmlns:a16="http://schemas.microsoft.com/office/drawing/2014/main" val="3628202986"/>
                    </a:ext>
                  </a:extLst>
                </a:gridCol>
                <a:gridCol w="975868">
                  <a:extLst>
                    <a:ext uri="{9D8B030D-6E8A-4147-A177-3AD203B41FA5}">
                      <a16:colId xmlns:a16="http://schemas.microsoft.com/office/drawing/2014/main" val="2432675089"/>
                    </a:ext>
                  </a:extLst>
                </a:gridCol>
                <a:gridCol w="975870">
                  <a:extLst>
                    <a:ext uri="{9D8B030D-6E8A-4147-A177-3AD203B41FA5}">
                      <a16:colId xmlns:a16="http://schemas.microsoft.com/office/drawing/2014/main" val="2580126650"/>
                    </a:ext>
                  </a:extLst>
                </a:gridCol>
                <a:gridCol w="975868">
                  <a:extLst>
                    <a:ext uri="{9D8B030D-6E8A-4147-A177-3AD203B41FA5}">
                      <a16:colId xmlns:a16="http://schemas.microsoft.com/office/drawing/2014/main" val="4022107522"/>
                    </a:ext>
                  </a:extLst>
                </a:gridCol>
              </a:tblGrid>
              <a:tr h="1042301">
                <a:tc>
                  <a:txBody>
                    <a:bodyPr/>
                    <a:lstStyle/>
                    <a:p>
                      <a:pPr algn="ctr"/>
                      <a:r>
                        <a:rPr lang="en-GB" sz="3100" dirty="0">
                          <a:latin typeface="SassoonCRInfantMedium" panose="02000603020000020003" pitchFamily="2" charset="0"/>
                        </a:rPr>
                        <a:t>9</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1</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endParaRPr lang="en-GB" sz="3100" dirty="0">
                        <a:solidFill>
                          <a:srgbClr val="FF0000"/>
                        </a:solidFill>
                        <a:latin typeface="SassoonCRInfantMedium" panose="02000603020000020003" pitchFamily="2" charset="0"/>
                      </a:endParaRP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endParaRPr lang="en-GB" sz="3100" dirty="0">
                        <a:solidFill>
                          <a:srgbClr val="FF0000"/>
                        </a:solidFill>
                        <a:latin typeface="SassoonCRInfantMedium" panose="02000603020000020003" pitchFamily="2" charset="0"/>
                      </a:endParaRPr>
                    </a:p>
                  </a:txBody>
                  <a:tcPr marL="203650" marR="203650" marT="101825" marB="101825" anchor="ctr">
                    <a:solidFill>
                      <a:schemeClr val="bg1"/>
                    </a:solidFill>
                  </a:tcPr>
                </a:tc>
                <a:extLst>
                  <a:ext uri="{0D108BD9-81ED-4DB2-BD59-A6C34878D82A}">
                    <a16:rowId xmlns:a16="http://schemas.microsoft.com/office/drawing/2014/main" val="1235695877"/>
                  </a:ext>
                </a:extLst>
              </a:tr>
            </a:tbl>
          </a:graphicData>
        </a:graphic>
      </p:graphicFrame>
    </p:spTree>
    <p:extLst>
      <p:ext uri="{BB962C8B-B14F-4D97-AF65-F5344CB8AC3E}">
        <p14:creationId xmlns:p14="http://schemas.microsoft.com/office/powerpoint/2010/main" val="2534903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a:t>
            </a:r>
            <a:r>
              <a:rPr lang="en-GB" sz="2000" u="sng">
                <a:solidFill>
                  <a:schemeClr val="bg2">
                    <a:lumMod val="50000"/>
                  </a:schemeClr>
                </a:solidFill>
                <a:latin typeface="SassoonCRInfantMedium" panose="02000603020000020003" pitchFamily="2" charset="0"/>
              </a:rPr>
              <a:t>Solving 2</a:t>
            </a:r>
            <a:endParaRPr lang="en-GB" sz="2000" u="sng" dirty="0">
              <a:solidFill>
                <a:schemeClr val="bg2">
                  <a:lumMod val="50000"/>
                </a:schemeClr>
              </a:solidFill>
              <a:latin typeface="SassoonCRInfantMedium" panose="02000603020000020003" pitchFamily="2" charset="0"/>
            </a:endParaRP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Fill in the gaps in the number sentence below.</a:t>
            </a:r>
          </a:p>
          <a:p>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Example answer:</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Any number bond to 10 (except 9 + 1) can be used to fill the gaps. </a:t>
            </a:r>
            <a:endParaRPr lang="en-GB" sz="2400" dirty="0">
              <a:solidFill>
                <a:schemeClr val="tx1"/>
              </a:solidFill>
              <a:latin typeface="SassoonCRInfantMedium" panose="02000603020000020003" pitchFamily="2" charset="0"/>
            </a:endParaRPr>
          </a:p>
          <a:p>
            <a:pPr algn="ctr"/>
            <a:endParaRPr lang="en-GB" sz="24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55B2B524-E361-4975-9FB0-77237D11B8C9}"/>
              </a:ext>
            </a:extLst>
          </p:cNvPr>
          <p:cNvGraphicFramePr>
            <a:graphicFrameLocks noGrp="1"/>
          </p:cNvGraphicFramePr>
          <p:nvPr/>
        </p:nvGraphicFramePr>
        <p:xfrm>
          <a:off x="1156459" y="2170798"/>
          <a:ext cx="6831082" cy="1042301"/>
        </p:xfrm>
        <a:graphic>
          <a:graphicData uri="http://schemas.openxmlformats.org/drawingml/2006/table">
            <a:tbl>
              <a:tblPr firstRow="1" bandRow="1">
                <a:tableStyleId>{5940675A-B579-460E-94D1-54222C63F5DA}</a:tableStyleId>
              </a:tblPr>
              <a:tblGrid>
                <a:gridCol w="975868">
                  <a:extLst>
                    <a:ext uri="{9D8B030D-6E8A-4147-A177-3AD203B41FA5}">
                      <a16:colId xmlns:a16="http://schemas.microsoft.com/office/drawing/2014/main" val="3281518292"/>
                    </a:ext>
                  </a:extLst>
                </a:gridCol>
                <a:gridCol w="975870">
                  <a:extLst>
                    <a:ext uri="{9D8B030D-6E8A-4147-A177-3AD203B41FA5}">
                      <a16:colId xmlns:a16="http://schemas.microsoft.com/office/drawing/2014/main" val="2086021145"/>
                    </a:ext>
                  </a:extLst>
                </a:gridCol>
                <a:gridCol w="975868">
                  <a:extLst>
                    <a:ext uri="{9D8B030D-6E8A-4147-A177-3AD203B41FA5}">
                      <a16:colId xmlns:a16="http://schemas.microsoft.com/office/drawing/2014/main" val="1327200661"/>
                    </a:ext>
                  </a:extLst>
                </a:gridCol>
                <a:gridCol w="975870">
                  <a:extLst>
                    <a:ext uri="{9D8B030D-6E8A-4147-A177-3AD203B41FA5}">
                      <a16:colId xmlns:a16="http://schemas.microsoft.com/office/drawing/2014/main" val="3628202986"/>
                    </a:ext>
                  </a:extLst>
                </a:gridCol>
                <a:gridCol w="975868">
                  <a:extLst>
                    <a:ext uri="{9D8B030D-6E8A-4147-A177-3AD203B41FA5}">
                      <a16:colId xmlns:a16="http://schemas.microsoft.com/office/drawing/2014/main" val="2432675089"/>
                    </a:ext>
                  </a:extLst>
                </a:gridCol>
                <a:gridCol w="975870">
                  <a:extLst>
                    <a:ext uri="{9D8B030D-6E8A-4147-A177-3AD203B41FA5}">
                      <a16:colId xmlns:a16="http://schemas.microsoft.com/office/drawing/2014/main" val="2580126650"/>
                    </a:ext>
                  </a:extLst>
                </a:gridCol>
                <a:gridCol w="975868">
                  <a:extLst>
                    <a:ext uri="{9D8B030D-6E8A-4147-A177-3AD203B41FA5}">
                      <a16:colId xmlns:a16="http://schemas.microsoft.com/office/drawing/2014/main" val="4022107522"/>
                    </a:ext>
                  </a:extLst>
                </a:gridCol>
              </a:tblGrid>
              <a:tr h="1042301">
                <a:tc>
                  <a:txBody>
                    <a:bodyPr/>
                    <a:lstStyle/>
                    <a:p>
                      <a:pPr algn="ctr"/>
                      <a:r>
                        <a:rPr lang="en-GB" sz="3100" dirty="0">
                          <a:latin typeface="SassoonCRInfantMedium" panose="02000603020000020003" pitchFamily="2" charset="0"/>
                        </a:rPr>
                        <a:t>9</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1</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r>
                        <a:rPr lang="en-GB" sz="3100" dirty="0">
                          <a:solidFill>
                            <a:srgbClr val="FF0000"/>
                          </a:solidFill>
                          <a:latin typeface="SassoonCRInfantMedium" panose="02000603020000020003" pitchFamily="2" charset="0"/>
                        </a:rPr>
                        <a:t>6</a:t>
                      </a:r>
                    </a:p>
                  </a:txBody>
                  <a:tcPr marL="203650" marR="203650" marT="101825" marB="101825" anchor="ctr">
                    <a:solidFill>
                      <a:schemeClr val="bg1"/>
                    </a:solidFill>
                  </a:tcPr>
                </a:tc>
                <a:tc>
                  <a:txBody>
                    <a:bodyPr/>
                    <a:lstStyle/>
                    <a:p>
                      <a:pPr algn="ctr"/>
                      <a:r>
                        <a:rPr lang="en-GB" sz="3100" dirty="0">
                          <a:latin typeface="SassoonCRInfantMedium" panose="02000603020000020003" pitchFamily="2" charset="0"/>
                        </a:rPr>
                        <a:t>+</a:t>
                      </a:r>
                    </a:p>
                  </a:txBody>
                  <a:tcPr marL="203650" marR="203650" marT="101825" marB="101825" anchor="ctr">
                    <a:solidFill>
                      <a:schemeClr val="bg1"/>
                    </a:solidFill>
                  </a:tcPr>
                </a:tc>
                <a:tc>
                  <a:txBody>
                    <a:bodyPr/>
                    <a:lstStyle/>
                    <a:p>
                      <a:pPr algn="ctr"/>
                      <a:r>
                        <a:rPr lang="en-GB" sz="3100" dirty="0">
                          <a:solidFill>
                            <a:srgbClr val="FF0000"/>
                          </a:solidFill>
                          <a:latin typeface="SassoonCRInfantMedium" panose="02000603020000020003" pitchFamily="2" charset="0"/>
                        </a:rPr>
                        <a:t>4</a:t>
                      </a:r>
                    </a:p>
                  </a:txBody>
                  <a:tcPr marL="203650" marR="203650" marT="101825" marB="101825" anchor="ctr">
                    <a:solidFill>
                      <a:schemeClr val="bg1"/>
                    </a:solidFill>
                  </a:tcPr>
                </a:tc>
                <a:extLst>
                  <a:ext uri="{0D108BD9-81ED-4DB2-BD59-A6C34878D82A}">
                    <a16:rowId xmlns:a16="http://schemas.microsoft.com/office/drawing/2014/main" val="1235695877"/>
                  </a:ext>
                </a:extLst>
              </a:tr>
            </a:tbl>
          </a:graphicData>
        </a:graphic>
      </p:graphicFrame>
    </p:spTree>
    <p:extLst>
      <p:ext uri="{BB962C8B-B14F-4D97-AF65-F5344CB8AC3E}">
        <p14:creationId xmlns:p14="http://schemas.microsoft.com/office/powerpoint/2010/main" val="11788905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purl.org/dc/terms/"/>
    <ds:schemaRef ds:uri="50eaea07-5911-49d3-a8ed-f9773790a9c5"/>
    <ds:schemaRef ds:uri="18dd7ec8-8d48-44b5-a196-15042b167607"/>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1BB410AA-A112-47F6-BCAA-38F1718AB2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1395</TotalTime>
  <Words>751</Words>
  <Application>Microsoft Office PowerPoint</Application>
  <PresentationFormat>On-screen Show (4:3)</PresentationFormat>
  <Paragraphs>289</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52</cp:revision>
  <dcterms:created xsi:type="dcterms:W3CDTF">2018-03-17T10:08:43Z</dcterms:created>
  <dcterms:modified xsi:type="dcterms:W3CDTF">2020-06-08T19:29:38Z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