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8"/>
  </p:notesMasterIdLst>
  <p:handoutMasterIdLst>
    <p:handoutMasterId r:id="rId9"/>
  </p:handoutMasterIdLst>
  <p:sldIdLst>
    <p:sldId id="493" r:id="rId2"/>
    <p:sldId id="258" r:id="rId3"/>
    <p:sldId id="263" r:id="rId4"/>
    <p:sldId id="531" r:id="rId5"/>
    <p:sldId id="542" r:id="rId6"/>
    <p:sldId id="350" r:id="rId7"/>
  </p:sldIdLst>
  <p:sldSz cx="9144000" cy="6858000" type="screen4x3"/>
  <p:notesSz cx="6858000" cy="9144000"/>
  <p:embeddedFontLst>
    <p:embeddedFont>
      <p:font typeface="Sassoon Infant Rg" panose="02000503030000020003" pitchFamily="50" charset="0"/>
      <p:regular r:id="rId10"/>
      <p:bold r:id="rId11"/>
    </p:embeddedFon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BPreplay" panose="02000503000000020004" pitchFamily="50" charset="0"/>
      <p:regular r:id="rId16"/>
      <p:bold r:id="rId17"/>
      <p:italic r:id="rId18"/>
      <p:boldItalic r:id="rId19"/>
    </p:embeddedFont>
    <p:embeddedFont>
      <p:font typeface="Sassoon Infant Md" panose="02000603050000020003" pitchFamily="50" charset="0"/>
      <p:regular r:id="rId20"/>
    </p:embeddedFont>
    <p:embeddedFont>
      <p:font typeface="XCCW Joined 8a" panose="03050602040000000000" pitchFamily="66" charset="0"/>
      <p:regular r:id="rId21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>
          <p15:clr>
            <a:srgbClr val="A4A3A4"/>
          </p15:clr>
        </p15:guide>
        <p15:guide id="2" pos="2880">
          <p15:clr>
            <a:srgbClr val="A4A3A4"/>
          </p15:clr>
        </p15:guide>
        <p15:guide id="3" pos="5307">
          <p15:clr>
            <a:srgbClr val="A4A3A4"/>
          </p15:clr>
        </p15:guide>
        <p15:guide id="4" orient="horz" pos="3997">
          <p15:clr>
            <a:srgbClr val="A4A3A4"/>
          </p15:clr>
        </p15:guide>
        <p15:guide id="5" pos="521">
          <p15:clr>
            <a:srgbClr val="A4A3A4"/>
          </p15:clr>
        </p15:guide>
        <p15:guide id="6" orient="horz" pos="1502">
          <p15:clr>
            <a:srgbClr val="A4A3A4"/>
          </p15:clr>
        </p15:guide>
        <p15:guide id="7" orient="horz" pos="459">
          <p15:clr>
            <a:srgbClr val="A4A3A4"/>
          </p15:clr>
        </p15:guide>
        <p15:guide id="8" orient="horz" pos="3884">
          <p15:clr>
            <a:srgbClr val="A4A3A4"/>
          </p15:clr>
        </p15:guide>
        <p15:guide id="9" pos="5216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8A9A9"/>
    <a:srgbClr val="FFD550"/>
    <a:srgbClr val="A4FEA8"/>
    <a:srgbClr val="FFA44B"/>
    <a:srgbClr val="A7E6DE"/>
    <a:srgbClr val="E6A5BC"/>
    <a:srgbClr val="977BAA"/>
    <a:srgbClr val="6CAFA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899" autoAdjust="0"/>
    <p:restoredTop sz="94660"/>
  </p:normalViewPr>
  <p:slideViewPr>
    <p:cSldViewPr snapToGrid="0">
      <p:cViewPr varScale="1">
        <p:scale>
          <a:sx n="83" d="100"/>
          <a:sy n="83" d="100"/>
        </p:scale>
        <p:origin x="1531" y="67"/>
      </p:cViewPr>
      <p:guideLst>
        <p:guide orient="horz" pos="2183"/>
        <p:guide pos="2880"/>
        <p:guide pos="5307"/>
        <p:guide orient="horz" pos="3997"/>
        <p:guide pos="521"/>
        <p:guide orient="horz" pos="1502"/>
        <p:guide orient="horz" pos="459"/>
        <p:guide orient="horz" pos="3884"/>
        <p:guide pos="5216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font" Target="fonts/font4.fntdata"/><Relationship Id="rId18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font" Target="fonts/font12.fntdata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font" Target="fonts/font8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7.fntdata"/><Relationship Id="rId20" Type="http://schemas.openxmlformats.org/officeDocument/2006/relationships/font" Target="fonts/font1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23" Type="http://schemas.openxmlformats.org/officeDocument/2006/relationships/viewProps" Target="viewProps.xml"/><Relationship Id="rId10" Type="http://schemas.openxmlformats.org/officeDocument/2006/relationships/font" Target="fonts/font1.fntdata"/><Relationship Id="rId19" Type="http://schemas.openxmlformats.org/officeDocument/2006/relationships/font" Target="fonts/font10.fntdata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Relationship Id="rId14" Type="http://schemas.openxmlformats.org/officeDocument/2006/relationships/font" Target="fonts/font5.fntdata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1500A071-40D8-469C-BE57-483C59962FEC}" type="datetimeFigureOut">
              <a:rPr lang="en-GB"/>
              <a:pPr>
                <a:defRPr/>
              </a:pPr>
              <a:t>05/05/2020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20E2757-12F8-43B3-ADC9-5E0C4B68ADB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61EEADC-545A-415E-8692-1B865F468141}" type="datetimeFigureOut">
              <a:rPr lang="en-GB"/>
              <a:pPr>
                <a:defRPr/>
              </a:pPr>
              <a:t>05/05/2020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FED788C-63C2-46E6-8B77-390F13100D2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1126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A571ABD-148D-4424-BA0D-91ECC512B546}" type="slidenum">
              <a:rPr lang="en-GB" altLang="en-US" smtClean="0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en-GB" altLang="en-US" smtClean="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133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051840D-2864-4610-8E91-584E32C9D0C3}" type="slidenum">
              <a:rPr lang="en-GB" altLang="en-US" smtClean="0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en-GB" altLang="en-US" smtClean="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Sassoon Infant Md" panose="02000603050000020003" pitchFamily="50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2869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22753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88130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355594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344241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842124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53" r:id="rId1"/>
    <p:sldLayoutId id="2147483954" r:id="rId2"/>
    <p:sldLayoutId id="2147483955" r:id="rId3"/>
    <p:sldLayoutId id="2147483951" r:id="rId4"/>
    <p:sldLayoutId id="2147483952" r:id="rId5"/>
    <p:sldLayoutId id="2147483956" r:id="rId6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8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9.png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463"/>
            <a:ext cx="9144000" cy="68802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TextBox 6"/>
          <p:cNvSpPr txBox="1">
            <a:spLocks noChangeArrowheads="1"/>
          </p:cNvSpPr>
          <p:nvPr/>
        </p:nvSpPr>
        <p:spPr bwMode="auto">
          <a:xfrm>
            <a:off x="2071688" y="6383338"/>
            <a:ext cx="49926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  <a:latin typeface="BPreplay" pitchFamily="50" charset="0"/>
              </a:rPr>
              <a:t>Year One</a:t>
            </a:r>
          </a:p>
        </p:txBody>
      </p:sp>
      <p:sp>
        <p:nvSpPr>
          <p:cNvPr id="10" name="Rectangle 9"/>
          <p:cNvSpPr/>
          <p:nvPr/>
        </p:nvSpPr>
        <p:spPr>
          <a:xfrm>
            <a:off x="0" y="6251575"/>
            <a:ext cx="9144000" cy="611188"/>
          </a:xfrm>
          <a:prstGeom prst="rect">
            <a:avLst/>
          </a:prstGeom>
          <a:solidFill>
            <a:srgbClr val="EE79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accent6"/>
              </a:solidFill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0" y="6251575"/>
            <a:ext cx="9261475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98" name="TextBox 10"/>
          <p:cNvSpPr txBox="1">
            <a:spLocks noChangeArrowheads="1"/>
          </p:cNvSpPr>
          <p:nvPr/>
        </p:nvSpPr>
        <p:spPr bwMode="auto">
          <a:xfrm>
            <a:off x="1924050" y="6473825"/>
            <a:ext cx="5280025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" b="1">
                <a:solidFill>
                  <a:schemeClr val="bg1"/>
                </a:solidFill>
                <a:latin typeface="BPreplay" pitchFamily="50" charset="0"/>
              </a:rPr>
              <a:t>Science</a:t>
            </a:r>
            <a:r>
              <a:rPr lang="en-GB" altLang="en-US" sz="800">
                <a:solidFill>
                  <a:schemeClr val="bg1"/>
                </a:solidFill>
                <a:latin typeface="BPreplay" pitchFamily="50" charset="0"/>
              </a:rPr>
              <a:t> | Year 6 | Living Things and Their Habitats | Field Guide | Lesson 6</a:t>
            </a:r>
          </a:p>
        </p:txBody>
      </p:sp>
      <p:sp>
        <p:nvSpPr>
          <p:cNvPr id="8199" name="Text Placeholder 16"/>
          <p:cNvSpPr>
            <a:spLocks noGrp="1"/>
          </p:cNvSpPr>
          <p:nvPr>
            <p:ph type="body" sz="quarter" idx="10"/>
          </p:nvPr>
        </p:nvSpPr>
        <p:spPr>
          <a:xfrm>
            <a:off x="1201738" y="3290888"/>
            <a:ext cx="6732587" cy="769937"/>
          </a:xfrm>
        </p:spPr>
        <p:txBody>
          <a:bodyPr/>
          <a:lstStyle/>
          <a:p>
            <a:pPr eaLnBrk="1" hangingPunct="1"/>
            <a:r>
              <a:rPr lang="en-GB" altLang="en-US" smtClean="0"/>
              <a:t>Living Things and Their Habitats</a:t>
            </a:r>
          </a:p>
        </p:txBody>
      </p:sp>
      <p:sp>
        <p:nvSpPr>
          <p:cNvPr id="8200" name="Title 17"/>
          <p:cNvSpPr>
            <a:spLocks noGrp="1"/>
          </p:cNvSpPr>
          <p:nvPr>
            <p:ph type="title"/>
          </p:nvPr>
        </p:nvSpPr>
        <p:spPr>
          <a:xfrm>
            <a:off x="539750" y="2359025"/>
            <a:ext cx="8064500" cy="655638"/>
          </a:xfrm>
        </p:spPr>
        <p:txBody>
          <a:bodyPr/>
          <a:lstStyle/>
          <a:p>
            <a:pPr eaLnBrk="1" hangingPunct="1"/>
            <a:r>
              <a:rPr lang="en-GB" altLang="en-US" smtClean="0"/>
              <a:t>Science</a:t>
            </a:r>
          </a:p>
        </p:txBody>
      </p:sp>
      <p:pic>
        <p:nvPicPr>
          <p:cNvPr id="8201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5550" y="982663"/>
            <a:ext cx="1612900" cy="1071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8" y="2927350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9220" name="Title 1"/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Sassoon Infant Md" pitchFamily="50" charset="0"/>
              </a:rPr>
              <a:t>Success Criteria</a:t>
            </a:r>
          </a:p>
        </p:txBody>
      </p:sp>
      <p:sp>
        <p:nvSpPr>
          <p:cNvPr id="9221" name="Title 1"/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Sassoon Infant Md" pitchFamily="50" charset="0"/>
              </a:rPr>
              <a:t>Aim</a:t>
            </a:r>
          </a:p>
        </p:txBody>
      </p:sp>
      <p:sp>
        <p:nvSpPr>
          <p:cNvPr id="9222" name="Content Placeholder 15"/>
          <p:cNvSpPr>
            <a:spLocks noGrp="1"/>
          </p:cNvSpPr>
          <p:nvPr>
            <p:ph idx="1"/>
          </p:nvPr>
        </p:nvSpPr>
        <p:spPr>
          <a:xfrm>
            <a:off x="628650" y="1127125"/>
            <a:ext cx="7292975" cy="1409700"/>
          </a:xfrm>
        </p:spPr>
        <p:txBody>
          <a:bodyPr/>
          <a:lstStyle/>
          <a:p>
            <a:pPr eaLnBrk="1" hangingPunct="1"/>
            <a:r>
              <a:rPr lang="en-GB" altLang="en-US" dirty="0" smtClean="0"/>
              <a:t>I can classify organisms found in my local habitat.</a:t>
            </a:r>
          </a:p>
          <a:p>
            <a:pPr eaLnBrk="1" hangingPunct="1"/>
            <a:r>
              <a:rPr lang="en-GB" altLang="en-US" dirty="0" smtClean="0"/>
              <a:t>I can explain the classification of organisms found in my local habitat.</a:t>
            </a:r>
          </a:p>
        </p:txBody>
      </p:sp>
      <p:sp>
        <p:nvSpPr>
          <p:cNvPr id="9223" name="Content Placeholder 15"/>
          <p:cNvSpPr txBox="1">
            <a:spLocks/>
          </p:cNvSpPr>
          <p:nvPr/>
        </p:nvSpPr>
        <p:spPr bwMode="auto">
          <a:xfrm>
            <a:off x="628650" y="3614738"/>
            <a:ext cx="7886700" cy="2430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r>
              <a:rPr lang="en-GB" altLang="en-US"/>
              <a:t>I can group living things according to whether they are plants or animals.</a:t>
            </a:r>
          </a:p>
          <a:p>
            <a:r>
              <a:rPr lang="en-GB" altLang="en-US"/>
              <a:t>I can classify living things according to their characteristics.</a:t>
            </a:r>
          </a:p>
          <a:p>
            <a:r>
              <a:rPr lang="en-GB" altLang="en-US"/>
              <a:t>I can give reasons for the classification of different organisms.</a:t>
            </a:r>
          </a:p>
          <a:p>
            <a:r>
              <a:rPr lang="en-GB" altLang="en-US"/>
              <a:t>I can identify the characteristics of different groups of organisms.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ounded Rectangle 18"/>
          <p:cNvSpPr/>
          <p:nvPr/>
        </p:nvSpPr>
        <p:spPr>
          <a:xfrm rot="10800000">
            <a:off x="5135563" y="1574800"/>
            <a:ext cx="3351212" cy="4606925"/>
          </a:xfrm>
          <a:prstGeom prst="roundRect">
            <a:avLst>
              <a:gd name="adj" fmla="val 0"/>
            </a:avLst>
          </a:prstGeom>
          <a:solidFill>
            <a:srgbClr val="FFA4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0243" name="Pictur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529" t="15598" r="11720" b="-23795"/>
          <a:stretch>
            <a:fillRect/>
          </a:stretch>
        </p:blipFill>
        <p:spPr bwMode="auto">
          <a:xfrm>
            <a:off x="5627688" y="1573213"/>
            <a:ext cx="2859087" cy="3802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ounded Rectangle 12"/>
          <p:cNvSpPr/>
          <p:nvPr/>
        </p:nvSpPr>
        <p:spPr>
          <a:xfrm rot="10800000">
            <a:off x="657225" y="1573213"/>
            <a:ext cx="4973638" cy="4606925"/>
          </a:xfrm>
          <a:prstGeom prst="roundRect">
            <a:avLst>
              <a:gd name="adj" fmla="val 0"/>
            </a:avLst>
          </a:prstGeom>
          <a:solidFill>
            <a:srgbClr val="FFD5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1269" name="Title 5"/>
          <p:cNvSpPr>
            <a:spLocks noGrp="1"/>
          </p:cNvSpPr>
          <p:nvPr>
            <p:ph type="title"/>
          </p:nvPr>
        </p:nvSpPr>
        <p:spPr>
          <a:xfrm>
            <a:off x="466725" y="803275"/>
            <a:ext cx="8220075" cy="631825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dirty="0" smtClean="0"/>
              <a:t>Field Guide</a:t>
            </a:r>
            <a:endParaRPr lang="en-GB" altLang="en-US" dirty="0" smtClean="0"/>
          </a:p>
        </p:txBody>
      </p:sp>
      <p:sp>
        <p:nvSpPr>
          <p:cNvPr id="11" name="Rectangle 10"/>
          <p:cNvSpPr/>
          <p:nvPr/>
        </p:nvSpPr>
        <p:spPr>
          <a:xfrm>
            <a:off x="830263" y="1938338"/>
            <a:ext cx="4627562" cy="38766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1200"/>
              </a:spcAft>
              <a:buFont typeface="Arial" panose="020B0604020202020204" pitchFamily="34" charset="0"/>
              <a:buNone/>
              <a:defRPr/>
            </a:pPr>
            <a:r>
              <a:rPr lang="en-GB" altLang="en-US" dirty="0">
                <a:latin typeface="+mn-lt"/>
              </a:rPr>
              <a:t>A field guide is a book designed to help the reader identify the living things that can be found in a particular habitat.</a:t>
            </a:r>
          </a:p>
          <a:p>
            <a:pPr algn="ctr">
              <a:spcAft>
                <a:spcPts val="1200"/>
              </a:spcAft>
              <a:buFont typeface="Arial" panose="020B0604020202020204" pitchFamily="34" charset="0"/>
              <a:buNone/>
              <a:defRPr/>
            </a:pPr>
            <a:r>
              <a:rPr lang="en-GB" altLang="en-US" dirty="0">
                <a:latin typeface="+mn-lt"/>
              </a:rPr>
              <a:t>Imagine that you have been asked to use your knowledge of classifying living things to create a field guide for the habitat around your </a:t>
            </a:r>
            <a:r>
              <a:rPr lang="en-GB" altLang="en-US" dirty="0" smtClean="0">
                <a:latin typeface="+mn-lt"/>
              </a:rPr>
              <a:t>house.</a:t>
            </a:r>
            <a:endParaRPr lang="en-GB" altLang="en-US" dirty="0">
              <a:latin typeface="+mn-lt"/>
            </a:endParaRPr>
          </a:p>
          <a:p>
            <a:pPr algn="ctr">
              <a:spcAft>
                <a:spcPts val="1200"/>
              </a:spcAft>
              <a:buFont typeface="Arial" panose="020B0604020202020204" pitchFamily="34" charset="0"/>
              <a:buNone/>
              <a:defRPr/>
            </a:pPr>
            <a:r>
              <a:rPr lang="en-GB" altLang="en-US" dirty="0">
                <a:latin typeface="+mn-lt"/>
              </a:rPr>
              <a:t>You will have to explore the habitat, identify the organisms that you find and then classify each organism to create your field guide.</a:t>
            </a:r>
          </a:p>
          <a:p>
            <a:pPr algn="ctr">
              <a:spcAft>
                <a:spcPts val="1200"/>
              </a:spcAft>
              <a:buFont typeface="Arial" panose="020B0604020202020204" pitchFamily="34" charset="0"/>
              <a:buNone/>
              <a:defRPr/>
            </a:pPr>
            <a:r>
              <a:rPr lang="en-GB" altLang="en-US" dirty="0" smtClean="0">
                <a:latin typeface="+mn-lt"/>
              </a:rPr>
              <a:t>Tomorrow, </a:t>
            </a:r>
            <a:r>
              <a:rPr lang="en-GB" altLang="en-US" dirty="0">
                <a:latin typeface="+mn-lt"/>
              </a:rPr>
              <a:t>you will </a:t>
            </a:r>
            <a:r>
              <a:rPr lang="en-GB" altLang="en-US" dirty="0" smtClean="0">
                <a:latin typeface="+mn-lt"/>
              </a:rPr>
              <a:t>create </a:t>
            </a:r>
            <a:r>
              <a:rPr lang="en-GB" altLang="en-US" dirty="0">
                <a:latin typeface="+mn-lt"/>
              </a:rPr>
              <a:t>your field guide </a:t>
            </a:r>
            <a:r>
              <a:rPr lang="en-GB" altLang="en-US" dirty="0" smtClean="0">
                <a:latin typeface="+mn-lt"/>
              </a:rPr>
              <a:t>for </a:t>
            </a:r>
            <a:r>
              <a:rPr lang="en-GB" altLang="en-US" dirty="0">
                <a:latin typeface="+mn-lt"/>
              </a:rPr>
              <a:t>an audience, who may use it to identify the species they find in the local area.</a:t>
            </a:r>
          </a:p>
        </p:txBody>
      </p:sp>
      <p:pic>
        <p:nvPicPr>
          <p:cNvPr id="10247" name="Pictur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836" r="10930"/>
          <a:stretch>
            <a:fillRect/>
          </a:stretch>
        </p:blipFill>
        <p:spPr bwMode="auto">
          <a:xfrm>
            <a:off x="5640388" y="2978150"/>
            <a:ext cx="2833687" cy="291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>
            <a:biLevel thresh="75000"/>
          </a:blip>
          <a:stretch>
            <a:fillRect/>
          </a:stretch>
        </p:blipFill>
        <p:spPr>
          <a:xfrm>
            <a:off x="830263" y="875505"/>
            <a:ext cx="487363" cy="48736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551709" y="801689"/>
            <a:ext cx="17179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XCCW Joined 8a" panose="03050602040000000000" pitchFamily="66" charset="0"/>
              </a:rPr>
              <a:t>Click me</a:t>
            </a:r>
            <a:endParaRPr lang="en-GB" dirty="0">
              <a:solidFill>
                <a:srgbClr val="FF0000"/>
              </a:solidFill>
              <a:latin typeface="XCCW Joined 8a" panose="03050602040000000000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7" dur="3394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1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ounded Rectangle 18"/>
          <p:cNvSpPr/>
          <p:nvPr/>
        </p:nvSpPr>
        <p:spPr>
          <a:xfrm rot="10800000">
            <a:off x="5703888" y="1866900"/>
            <a:ext cx="2782887" cy="4314825"/>
          </a:xfrm>
          <a:prstGeom prst="roundRect">
            <a:avLst>
              <a:gd name="adj" fmla="val 0"/>
            </a:avLst>
          </a:prstGeom>
          <a:solidFill>
            <a:srgbClr val="A4FE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3" name="Rounded Rectangle 12"/>
          <p:cNvSpPr/>
          <p:nvPr/>
        </p:nvSpPr>
        <p:spPr>
          <a:xfrm rot="10800000">
            <a:off x="657225" y="1866900"/>
            <a:ext cx="4973638" cy="4313238"/>
          </a:xfrm>
          <a:prstGeom prst="roundRect">
            <a:avLst>
              <a:gd name="adj" fmla="val 0"/>
            </a:avLst>
          </a:prstGeom>
          <a:solidFill>
            <a:srgbClr val="F8A9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1269" name="Title 5"/>
          <p:cNvSpPr>
            <a:spLocks noGrp="1"/>
          </p:cNvSpPr>
          <p:nvPr>
            <p:ph type="title"/>
          </p:nvPr>
        </p:nvSpPr>
        <p:spPr>
          <a:xfrm>
            <a:off x="455611" y="452677"/>
            <a:ext cx="8220075" cy="631825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dirty="0" smtClean="0"/>
              <a:t>Field Guide</a:t>
            </a:r>
            <a:endParaRPr lang="en-GB" altLang="en-US" dirty="0" smtClean="0"/>
          </a:p>
        </p:txBody>
      </p:sp>
      <p:sp>
        <p:nvSpPr>
          <p:cNvPr id="11" name="Rectangle 10"/>
          <p:cNvSpPr/>
          <p:nvPr/>
        </p:nvSpPr>
        <p:spPr>
          <a:xfrm>
            <a:off x="757238" y="2022475"/>
            <a:ext cx="4784725" cy="40020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1200"/>
              </a:spcAft>
              <a:buFont typeface="Arial" panose="020B0604020202020204" pitchFamily="34" charset="0"/>
              <a:buNone/>
              <a:defRPr/>
            </a:pPr>
            <a:r>
              <a:rPr lang="en-GB" altLang="en-US" sz="1600" dirty="0">
                <a:latin typeface="+mn-lt"/>
              </a:rPr>
              <a:t>Carefully </a:t>
            </a:r>
            <a:r>
              <a:rPr lang="en-GB" altLang="en-US" sz="1600" dirty="0">
                <a:latin typeface="+mn-lt"/>
              </a:rPr>
              <a:t>search the areas outside your </a:t>
            </a:r>
            <a:r>
              <a:rPr lang="en-GB" altLang="en-US" sz="1600" dirty="0" smtClean="0">
                <a:latin typeface="+mn-lt"/>
              </a:rPr>
              <a:t>house. </a:t>
            </a:r>
            <a:r>
              <a:rPr lang="en-GB" altLang="en-US" sz="1600" dirty="0">
                <a:latin typeface="+mn-lt"/>
              </a:rPr>
              <a:t>You should look for plants and animals. Remember, it is important that you do not touch or eat any of the organisms you find. </a:t>
            </a:r>
            <a:r>
              <a:rPr lang="en-GB" altLang="en-US" sz="1600" dirty="0">
                <a:latin typeface="+mn-lt"/>
              </a:rPr>
              <a:t>It could be </a:t>
            </a:r>
            <a:r>
              <a:rPr lang="en-GB" altLang="en-US" sz="1600" dirty="0" smtClean="0">
                <a:latin typeface="+mn-lt"/>
              </a:rPr>
              <a:t>dangerous</a:t>
            </a:r>
            <a:r>
              <a:rPr lang="en-GB" altLang="en-US" sz="1600" dirty="0">
                <a:latin typeface="+mn-lt"/>
              </a:rPr>
              <a:t>!</a:t>
            </a:r>
          </a:p>
          <a:p>
            <a:pPr algn="ctr">
              <a:spcAft>
                <a:spcPts val="1200"/>
              </a:spcAft>
              <a:buFont typeface="Arial" panose="020B0604020202020204" pitchFamily="34" charset="0"/>
              <a:buNone/>
              <a:defRPr/>
            </a:pPr>
            <a:r>
              <a:rPr lang="en-GB" altLang="en-US" sz="1600" dirty="0">
                <a:latin typeface="+mn-lt"/>
              </a:rPr>
              <a:t>Use your Local Species Activity Sheet to make a record of some of the different organisms you discover. You may wish to draw a quick sketch of any unfamiliar organisms. </a:t>
            </a:r>
          </a:p>
          <a:p>
            <a:pPr algn="ctr">
              <a:spcAft>
                <a:spcPts val="1200"/>
              </a:spcAft>
              <a:buFont typeface="Arial" panose="020B0604020202020204" pitchFamily="34" charset="0"/>
              <a:buNone/>
              <a:defRPr/>
            </a:pPr>
            <a:r>
              <a:rPr lang="en-GB" altLang="en-US" sz="1600" dirty="0">
                <a:latin typeface="+mn-lt"/>
              </a:rPr>
              <a:t>If you find more than one example of a species, you do not need to record it more than once. For example, you might find lots of dandelions, but you should only record 'dandelion' once on your activity sheet.</a:t>
            </a:r>
          </a:p>
          <a:p>
            <a:pPr algn="ctr">
              <a:spcAft>
                <a:spcPts val="1200"/>
              </a:spcAft>
              <a:buFont typeface="Arial" panose="020B0604020202020204" pitchFamily="34" charset="0"/>
              <a:buNone/>
              <a:defRPr/>
            </a:pPr>
            <a:r>
              <a:rPr lang="en-GB" altLang="en-US" sz="1600" dirty="0">
                <a:latin typeface="+mn-lt"/>
              </a:rPr>
              <a:t>Use the Plants and Animals ID Sheets to help you identify some of the organisms you find</a:t>
            </a:r>
            <a:r>
              <a:rPr lang="en-GB" altLang="en-US" sz="1600" dirty="0">
                <a:latin typeface="+mn-lt"/>
              </a:rPr>
              <a:t>.</a:t>
            </a:r>
            <a:endParaRPr lang="en-GB" altLang="en-US" sz="1600" dirty="0">
              <a:latin typeface="+mn-lt"/>
            </a:endParaRPr>
          </a:p>
        </p:txBody>
      </p:sp>
      <p:sp>
        <p:nvSpPr>
          <p:cNvPr id="12295" name="Rectangle 3"/>
          <p:cNvSpPr>
            <a:spLocks noChangeArrowheads="1"/>
          </p:cNvSpPr>
          <p:nvPr/>
        </p:nvSpPr>
        <p:spPr bwMode="auto">
          <a:xfrm>
            <a:off x="657224" y="1084502"/>
            <a:ext cx="7816850" cy="800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pPr algn="ctr">
              <a:spcAft>
                <a:spcPts val="1200"/>
              </a:spcAft>
              <a:buFont typeface="Arial" panose="020B0604020202020204" pitchFamily="34" charset="0"/>
              <a:buNone/>
            </a:pPr>
            <a:r>
              <a:rPr lang="en-GB" altLang="en-US" dirty="0"/>
              <a:t>Your </a:t>
            </a:r>
            <a:r>
              <a:rPr lang="en-GB" altLang="en-US" dirty="0" smtClean="0"/>
              <a:t>task </a:t>
            </a:r>
            <a:r>
              <a:rPr lang="en-GB" altLang="en-US" dirty="0"/>
              <a:t>is to explore the habitat yourselves</a:t>
            </a:r>
            <a:r>
              <a:rPr lang="en-GB" altLang="en-US" dirty="0" smtClean="0"/>
              <a:t>! </a:t>
            </a:r>
          </a:p>
          <a:p>
            <a:pPr algn="ctr">
              <a:spcAft>
                <a:spcPts val="1200"/>
              </a:spcAft>
              <a:buFont typeface="Arial" panose="020B0604020202020204" pitchFamily="34" charset="0"/>
              <a:buNone/>
            </a:pPr>
            <a:r>
              <a:rPr lang="en-GB" altLang="en-US" dirty="0" smtClean="0">
                <a:solidFill>
                  <a:schemeClr val="accent6"/>
                </a:solidFill>
              </a:rPr>
              <a:t>BE SAFE AND </a:t>
            </a:r>
            <a:r>
              <a:rPr lang="en-GB" altLang="en-US" smtClean="0">
                <a:solidFill>
                  <a:schemeClr val="accent6"/>
                </a:solidFill>
              </a:rPr>
              <a:t>ASK AN </a:t>
            </a:r>
            <a:r>
              <a:rPr lang="en-GB" altLang="en-US" dirty="0" smtClean="0">
                <a:solidFill>
                  <a:schemeClr val="accent6"/>
                </a:solidFill>
              </a:rPr>
              <a:t>ADULT FIRST </a:t>
            </a:r>
            <a:endParaRPr lang="en-GB" altLang="en-US" dirty="0">
              <a:solidFill>
                <a:schemeClr val="accent6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92800" y="2324100"/>
            <a:ext cx="2405063" cy="3398838"/>
          </a:xfrm>
          <a:prstGeom prst="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</p:pic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biLevel thresh="75000"/>
          </a:blip>
          <a:stretch>
            <a:fillRect/>
          </a:stretch>
        </p:blipFill>
        <p:spPr>
          <a:xfrm>
            <a:off x="757238" y="823911"/>
            <a:ext cx="487363" cy="487363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551709" y="801689"/>
            <a:ext cx="17179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XCCW Joined 8a" panose="03050602040000000000" pitchFamily="66" charset="0"/>
              </a:rPr>
              <a:t>Click me</a:t>
            </a:r>
            <a:endParaRPr lang="en-GB" dirty="0">
              <a:solidFill>
                <a:srgbClr val="FF0000"/>
              </a:solidFill>
              <a:latin typeface="XCCW Joined 8a" panose="03050602040000000000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7" dur="6767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1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Custom 1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FF0000"/>
      </a:hlink>
      <a:folHlink>
        <a:srgbClr val="C00000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5882</TotalTime>
  <Words>361</Words>
  <Application>Microsoft Office PowerPoint</Application>
  <PresentationFormat>On-screen Show (4:3)</PresentationFormat>
  <Paragraphs>30</Paragraphs>
  <Slides>6</Slides>
  <Notes>2</Notes>
  <HiddenSlides>0</HiddenSlides>
  <MMClips>2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3" baseType="lpstr">
      <vt:lpstr>Sassoon Infant Rg</vt:lpstr>
      <vt:lpstr>Calibri</vt:lpstr>
      <vt:lpstr>BPreplay</vt:lpstr>
      <vt:lpstr>Arial</vt:lpstr>
      <vt:lpstr>Sassoon Infant Md</vt:lpstr>
      <vt:lpstr>XCCW Joined 8a</vt:lpstr>
      <vt:lpstr>Office Theme</vt:lpstr>
      <vt:lpstr>Science</vt:lpstr>
      <vt:lpstr>PowerPoint Presentation</vt:lpstr>
      <vt:lpstr>PowerPoint Presentation</vt:lpstr>
      <vt:lpstr>Field Guide</vt:lpstr>
      <vt:lpstr>Field Guide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Hannah Dannell</cp:lastModifiedBy>
  <cp:revision>463</cp:revision>
  <dcterms:created xsi:type="dcterms:W3CDTF">2014-10-01T16:09:27Z</dcterms:created>
  <dcterms:modified xsi:type="dcterms:W3CDTF">2020-05-05T18:25:12Z</dcterms:modified>
</cp:coreProperties>
</file>