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80" r:id="rId3"/>
    <p:sldId id="281" r:id="rId4"/>
    <p:sldId id="294" r:id="rId5"/>
    <p:sldId id="282" r:id="rId6"/>
    <p:sldId id="297" r:id="rId7"/>
    <p:sldId id="298" r:id="rId8"/>
    <p:sldId id="296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285" r:id="rId20"/>
    <p:sldId id="309" r:id="rId21"/>
    <p:sldId id="310" r:id="rId22"/>
    <p:sldId id="286" r:id="rId23"/>
    <p:sldId id="295" r:id="rId24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 varScale="1">
        <p:scale>
          <a:sx n="107" d="100"/>
          <a:sy n="107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D024E-DE3D-40DC-B495-40864FA4AF2B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684719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09/09/2018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  <a:t>Welcome to </a:t>
            </a:r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>Team Beraet</a:t>
            </a:r>
            <a:endParaRPr lang="en-GB" sz="54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100" t="22165" r="39674" b="6208"/>
          <a:stretch/>
        </p:blipFill>
        <p:spPr bwMode="auto">
          <a:xfrm>
            <a:off x="6084168" y="2996952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1043608" y="4437112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249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we’ll cover: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indent="-514350" algn="ctr">
              <a:buAutoNum type="arabicPeriod"/>
            </a:pPr>
            <a:r>
              <a:rPr lang="en-GB" dirty="0" smtClean="0">
                <a:latin typeface="Candara" pitchFamily="34" charset="0"/>
              </a:rPr>
              <a:t>The </a:t>
            </a:r>
            <a:r>
              <a:rPr lang="en-GB" dirty="0">
                <a:latin typeface="Candara" pitchFamily="34" charset="0"/>
              </a:rPr>
              <a:t>school day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Learning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Core Values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Behaviour for learning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Home Learning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Home Reading</a:t>
            </a:r>
          </a:p>
          <a:p>
            <a:pPr marL="514350" indent="-514350" algn="ctr">
              <a:buAutoNum type="arabicPeriod"/>
            </a:pPr>
            <a:r>
              <a:rPr lang="en-GB" dirty="0" err="1">
                <a:latin typeface="Candara" pitchFamily="34" charset="0"/>
              </a:rPr>
              <a:t>Mathletics</a:t>
            </a:r>
            <a:endParaRPr lang="en-GB" dirty="0">
              <a:latin typeface="Candara" pitchFamily="34" charset="0"/>
            </a:endParaRP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Other information</a:t>
            </a:r>
          </a:p>
          <a:p>
            <a:pPr marL="514350" indent="-514350" algn="ctr">
              <a:buAutoNum type="arabicPeriod"/>
            </a:pPr>
            <a:r>
              <a:rPr lang="en-GB" dirty="0">
                <a:latin typeface="Candara" pitchFamily="34" charset="0"/>
              </a:rPr>
              <a:t>Questions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4AA73871-4706-4E67-8E60-ECEFE1FB8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68" y="345371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637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 </a:t>
            </a:r>
            <a:r>
              <a:rPr lang="en-GB" dirty="0" smtClean="0">
                <a:latin typeface="Candara" pitchFamily="34" charset="0"/>
              </a:rPr>
              <a:t>APPROXIMATE </a:t>
            </a:r>
            <a:r>
              <a:rPr lang="en-GB" dirty="0">
                <a:latin typeface="Candara" pitchFamily="34" charset="0"/>
              </a:rPr>
              <a:t>TIMES</a:t>
            </a:r>
            <a:r>
              <a:rPr lang="en-GB" dirty="0" smtClean="0">
                <a:latin typeface="Candara" pitchFamily="34" charset="0"/>
              </a:rPr>
              <a:t>! (Monday – Thursday. 3:00 finish on Friday)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8:15 – doors open, early morning work</a:t>
            </a:r>
          </a:p>
          <a:p>
            <a:r>
              <a:rPr lang="en-GB" dirty="0">
                <a:latin typeface="Candara" pitchFamily="34" charset="0"/>
              </a:rPr>
              <a:t>8:30 – </a:t>
            </a:r>
            <a:r>
              <a:rPr lang="en-GB" dirty="0" smtClean="0">
                <a:latin typeface="Candara" pitchFamily="34" charset="0"/>
              </a:rPr>
              <a:t>Guided Reading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9:00 – assembly</a:t>
            </a:r>
          </a:p>
          <a:p>
            <a:r>
              <a:rPr lang="en-GB" dirty="0">
                <a:latin typeface="Candara" pitchFamily="34" charset="0"/>
              </a:rPr>
              <a:t>9:25-10:25 – Maths </a:t>
            </a:r>
          </a:p>
          <a:p>
            <a:r>
              <a:rPr lang="en-GB" dirty="0">
                <a:latin typeface="Candara" pitchFamily="34" charset="0"/>
              </a:rPr>
              <a:t>10:25-10:40 – break</a:t>
            </a:r>
          </a:p>
          <a:p>
            <a:r>
              <a:rPr lang="en-GB" dirty="0" smtClean="0">
                <a:latin typeface="Candara" pitchFamily="34" charset="0"/>
              </a:rPr>
              <a:t>10:40-11:10 </a:t>
            </a:r>
            <a:r>
              <a:rPr lang="en-GB" dirty="0">
                <a:latin typeface="Candara" pitchFamily="34" charset="0"/>
              </a:rPr>
              <a:t>– </a:t>
            </a:r>
            <a:r>
              <a:rPr lang="en-GB" dirty="0" smtClean="0">
                <a:latin typeface="Candara" pitchFamily="34" charset="0"/>
              </a:rPr>
              <a:t>SPAG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11:10 </a:t>
            </a:r>
            <a:r>
              <a:rPr lang="en-GB" dirty="0">
                <a:latin typeface="Candara" pitchFamily="34" charset="0"/>
              </a:rPr>
              <a:t>– 12:00 – </a:t>
            </a:r>
            <a:r>
              <a:rPr lang="en-GB" dirty="0" smtClean="0">
                <a:latin typeface="Candara" pitchFamily="34" charset="0"/>
              </a:rPr>
              <a:t>English (Read, Write </a:t>
            </a:r>
            <a:r>
              <a:rPr lang="en-GB" dirty="0" smtClean="0">
                <a:latin typeface="Candara" pitchFamily="34" charset="0"/>
              </a:rPr>
              <a:t>Inc if applicable)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12:00-1:00 – Lunch</a:t>
            </a:r>
          </a:p>
          <a:p>
            <a:r>
              <a:rPr lang="en-GB" dirty="0">
                <a:latin typeface="Candara" pitchFamily="34" charset="0"/>
              </a:rPr>
              <a:t>1:00 – 2:00 – </a:t>
            </a:r>
            <a:r>
              <a:rPr lang="en-GB" dirty="0" smtClean="0">
                <a:latin typeface="Candara" pitchFamily="34" charset="0"/>
              </a:rPr>
              <a:t>RAPS curriculum (topic)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2:00-2:15 – Break</a:t>
            </a:r>
          </a:p>
          <a:p>
            <a:r>
              <a:rPr lang="en-GB" dirty="0">
                <a:latin typeface="Candara" pitchFamily="34" charset="0"/>
              </a:rPr>
              <a:t>3:00 - 3:15 – Session One Arts curriculum</a:t>
            </a:r>
          </a:p>
          <a:p>
            <a:r>
              <a:rPr lang="en-GB" dirty="0">
                <a:latin typeface="Candara" pitchFamily="34" charset="0"/>
              </a:rPr>
              <a:t>3:15 – 4:15 – Session Two Arts curriculum</a:t>
            </a:r>
          </a:p>
          <a:p>
            <a:r>
              <a:rPr lang="en-GB" dirty="0">
                <a:latin typeface="Candara" pitchFamily="34" charset="0"/>
              </a:rPr>
              <a:t>4:15 - End of the day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A8C95C06-4297-478D-9CDD-3D483B188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61170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Day: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Early morning routine / expectations</a:t>
            </a:r>
          </a:p>
          <a:p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Arts </a:t>
            </a:r>
            <a:r>
              <a:rPr lang="en-GB" dirty="0">
                <a:solidFill>
                  <a:schemeClr val="tx1"/>
                </a:solidFill>
                <a:latin typeface="Candara" pitchFamily="34" charset="0"/>
              </a:rPr>
              <a:t>curriculum days for </a:t>
            </a:r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class</a:t>
            </a:r>
          </a:p>
          <a:p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Snacks for break</a:t>
            </a:r>
          </a:p>
          <a:p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Toilet and drink</a:t>
            </a:r>
          </a:p>
          <a:p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Pencil cases</a:t>
            </a:r>
            <a:endParaRPr lang="en-GB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6481E243-5824-45B6-8FAC-2E1085DB1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79" y="317236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84984"/>
            <a:ext cx="4104456" cy="2765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 smtClean="0">
                <a:latin typeface="Candara" pitchFamily="34" charset="0"/>
              </a:rPr>
              <a:t>Maths </a:t>
            </a:r>
            <a:r>
              <a:rPr lang="en-GB" dirty="0">
                <a:latin typeface="Candara" pitchFamily="34" charset="0"/>
              </a:rPr>
              <a:t>– Term 1 - Place Value (numerals and written word), Addition (written and mental methods) and Subtraction (written and mental methods).</a:t>
            </a:r>
          </a:p>
          <a:p>
            <a:r>
              <a:rPr lang="en-GB" dirty="0">
                <a:latin typeface="Candara" pitchFamily="34" charset="0"/>
              </a:rPr>
              <a:t>RAPS Curriculum– Term 1 – </a:t>
            </a:r>
            <a:r>
              <a:rPr lang="en-GB" dirty="0" smtClean="0">
                <a:latin typeface="Candara" pitchFamily="34" charset="0"/>
              </a:rPr>
              <a:t>Our Electric World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English – Term1 – </a:t>
            </a:r>
            <a:r>
              <a:rPr lang="en-GB" dirty="0" smtClean="0">
                <a:latin typeface="Candara" pitchFamily="34" charset="0"/>
              </a:rPr>
              <a:t>Authors and Letters</a:t>
            </a:r>
            <a:endParaRPr lang="en-GB" dirty="0">
              <a:latin typeface="Candara" pitchFamily="34" charset="0"/>
            </a:endParaRPr>
          </a:p>
          <a:p>
            <a:r>
              <a:rPr lang="en-GB" dirty="0">
                <a:latin typeface="Candara" pitchFamily="34" charset="0"/>
              </a:rPr>
              <a:t>Website will show termly update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8F1BA4AA-74D9-4A5A-917E-8D93CF0D5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068" y="383892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4854" y="1647053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27584" y="3068960"/>
            <a:ext cx="66560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0000"/>
                </a:solidFill>
                <a:latin typeface="Candara" panose="020E0502030303020204" pitchFamily="34" charset="0"/>
              </a:rPr>
              <a:t>Aspiration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6600"/>
                </a:solidFill>
                <a:latin typeface="Candara" panose="020E0502030303020204" pitchFamily="34" charset="0"/>
              </a:rPr>
              <a:t>Challenge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C000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</a:rPr>
              <a:t>Autonomy</a:t>
            </a:r>
          </a:p>
        </p:txBody>
      </p:sp>
      <p:sp>
        <p:nvSpPr>
          <p:cNvPr id="8" name="Rectangle 7"/>
          <p:cNvSpPr/>
          <p:nvPr/>
        </p:nvSpPr>
        <p:spPr>
          <a:xfrm>
            <a:off x="1766024" y="197376"/>
            <a:ext cx="62179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dirty="0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9992" y="306450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0000FF"/>
                </a:solidFill>
                <a:latin typeface="Candara" panose="020E0502030303020204" pitchFamily="34" charset="0"/>
              </a:rPr>
              <a:t>Engagement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C404C4"/>
                </a:solidFill>
                <a:latin typeface="Candara" panose="020E0502030303020204" pitchFamily="34" charset="0"/>
              </a:rPr>
              <a:t>Enquiry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FF99CC"/>
                </a:solidFill>
                <a:latin typeface="Candara" panose="020E0502030303020204" pitchFamily="34" charset="0"/>
              </a:rPr>
              <a:t>Diversity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3600" b="1" dirty="0">
              <a:solidFill>
                <a:srgbClr val="000099"/>
              </a:solidFill>
              <a:latin typeface="Candara" panose="020E0502030303020204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B6E6A116-8005-43C0-8907-F345C752B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420" y="189562"/>
            <a:ext cx="1550604" cy="124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69837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6448" y="1988840"/>
            <a:ext cx="88564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0000FF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/>
            </a:r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Happy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Safe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Successful</a:t>
            </a:r>
            <a:endParaRPr lang="en-GB" sz="6000" dirty="0">
              <a:latin typeface="Candara" panose="020E0502030303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526A1D78-0F2E-4FE3-89BE-D7CBFD249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229" y="234514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F4BD2FF4-4696-4CB0-A750-DA9E5BFF22C3}"/>
              </a:ext>
            </a:extLst>
          </p:cNvPr>
          <p:cNvSpPr/>
          <p:nvPr/>
        </p:nvSpPr>
        <p:spPr>
          <a:xfrm>
            <a:off x="1099821" y="163670"/>
            <a:ext cx="77206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Behaviour</a:t>
            </a:r>
            <a:r>
              <a:rPr lang="en-US" sz="54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 For Learning</a:t>
            </a:r>
          </a:p>
        </p:txBody>
      </p:sp>
    </p:spTree>
    <p:extLst>
      <p:ext uri="{BB962C8B-B14F-4D97-AF65-F5344CB8AC3E}">
        <p14:creationId xmlns:p14="http://schemas.microsoft.com/office/powerpoint/2010/main" xmlns="" val="2298404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4529"/>
            <a:ext cx="6192688" cy="659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1700808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3728" y="59281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59832" y="0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48064" y="51719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00192" y="1556792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510" y="4725352"/>
            <a:ext cx="23402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7030A0"/>
                </a:solidFill>
                <a:latin typeface="Candara" panose="020E0502030303020204" pitchFamily="34" charset="0"/>
              </a:rPr>
              <a:t>Hand signal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0B4D2B6C-7354-4E9F-AD67-D60F2D670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510" y="232975"/>
            <a:ext cx="899592" cy="7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66283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3933" y="0"/>
            <a:ext cx="5508104" cy="980728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What are RAPS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3" y="5877272"/>
            <a:ext cx="8496944" cy="980728"/>
          </a:xfrm>
        </p:spPr>
        <p:txBody>
          <a:bodyPr>
            <a:normAutofit/>
          </a:bodyPr>
          <a:lstStyle/>
          <a:p>
            <a:endParaRPr lang="en-GB" sz="1600" b="1" dirty="0">
              <a:latin typeface="Candara" panose="020E0502030303020204" pitchFamily="34" charset="0"/>
            </a:endParaRPr>
          </a:p>
          <a:p>
            <a:pPr algn="ctr"/>
            <a:r>
              <a:rPr lang="en-GB" b="1" i="1" dirty="0">
                <a:latin typeface="Candara" panose="020E0502030303020204" pitchFamily="34" charset="0"/>
              </a:rPr>
              <a:t>Expected Behaviour at RAPS </a:t>
            </a:r>
          </a:p>
        </p:txBody>
      </p:sp>
      <p:sp>
        <p:nvSpPr>
          <p:cNvPr id="6" name="5-Point Star 5"/>
          <p:cNvSpPr/>
          <p:nvPr/>
        </p:nvSpPr>
        <p:spPr>
          <a:xfrm>
            <a:off x="1129047" y="800247"/>
            <a:ext cx="6885905" cy="5509073"/>
          </a:xfrm>
          <a:prstGeom prst="star5">
            <a:avLst>
              <a:gd name="adj" fmla="val 21061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5" y="2636912"/>
            <a:ext cx="33123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/>
              <a:t>Golden Rules?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01C09F96-A0BE-4409-8FA2-E77CF131A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988" y="-90171"/>
            <a:ext cx="8229600" cy="4413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n-GB" sz="6600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Behaviour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21168"/>
          </a:xfrm>
        </p:spPr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Each child starts off with </a:t>
            </a:r>
            <a:r>
              <a:rPr lang="en-GB" sz="4000" dirty="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dirty="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000" dirty="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dirty="0">
                <a:latin typeface="Candara" panose="020E0502030303020204" pitchFamily="34" charset="0"/>
              </a:rPr>
              <a:t>!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points will also be looked at on a 3 weekly basis. </a:t>
            </a:r>
            <a:r>
              <a:rPr lang="en-GB" sz="4400" dirty="0">
                <a:solidFill>
                  <a:srgbClr val="FF0000"/>
                </a:solidFill>
                <a:latin typeface="Candara" panose="020E0502030303020204" pitchFamily="34" charset="0"/>
              </a:rPr>
              <a:t>25 x 3 = 75 points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AF14CC3D-0C1F-49A5-AF9B-EA4BE1243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xmlns="" id="{115DD6B3-2C07-4112-A2D5-13F85E4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xmlns="" val="3852084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96571"/>
            <a:ext cx="4248472" cy="1143000"/>
          </a:xfrm>
        </p:spPr>
        <p:txBody>
          <a:bodyPr>
            <a:normAutofit/>
          </a:bodyPr>
          <a:lstStyle/>
          <a:p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8912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>
                <a:latin typeface="Candara" panose="020E0502030303020204" pitchFamily="34" charset="0"/>
              </a:rPr>
              <a:t>If a child is: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talking</a:t>
            </a:r>
          </a:p>
          <a:p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r>
              <a:rPr lang="en-GB" dirty="0">
                <a:latin typeface="Candara" panose="020E0502030303020204" pitchFamily="34" charset="0"/>
              </a:rPr>
              <a:t>disrupting the lesson etc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andara" panose="020E0502030303020204" pitchFamily="34" charset="0"/>
              </a:rPr>
              <a:t>a NV warning, a verbal warning then a </a:t>
            </a:r>
          </a:p>
          <a:p>
            <a:pPr marL="0" indent="0">
              <a:buNone/>
            </a:pPr>
            <a:r>
              <a:rPr lang="en-GB" sz="43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</a:p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546901"/>
            <a:ext cx="1764196" cy="1764197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0F030176-5BD9-4063-8214-E9DD688BC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4297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xmlns="" id="{52707DD8-1CD4-4509-822F-910E2310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368" y="451148"/>
            <a:ext cx="8291264" cy="4767808"/>
          </a:xfrm>
        </p:spPr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If a child improves their behaviour they can then earn the yellow card back. The yellow card can then be </a:t>
            </a:r>
            <a:r>
              <a:rPr lang="en-GB" u="sng" dirty="0">
                <a:latin typeface="Candara" panose="020E0502030303020204" pitchFamily="34" charset="0"/>
              </a:rPr>
              <a:t>removed </a:t>
            </a:r>
            <a:r>
              <a:rPr lang="en-GB" dirty="0">
                <a:latin typeface="Candara" panose="020E0502030303020204" pitchFamily="34" charset="0"/>
              </a:rPr>
              <a:t>from the table.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continues to misbehave the yellow card is changed to a </a:t>
            </a:r>
            <a:r>
              <a:rPr lang="en-GB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</a:t>
            </a:r>
            <a:r>
              <a:rPr lang="en-GB" dirty="0">
                <a:latin typeface="Candara" panose="020E0502030303020204" pitchFamily="34" charset="0"/>
              </a:rPr>
              <a:t>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0482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55229">
            <a:off x="2253803" y="4229104"/>
            <a:ext cx="2232248" cy="2232249"/>
          </a:xfrm>
          <a:prstGeom prst="rect">
            <a:avLst/>
          </a:prstGeom>
          <a:noFill/>
        </p:spPr>
      </p:pic>
      <p:pic>
        <p:nvPicPr>
          <p:cNvPr id="2048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923243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E4912878-B30B-4FA2-8606-7D9D5E7E3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59891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xmlns="" id="{91FB7B20-46F1-4CBD-8DFD-C63F3FA4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84" y="211430"/>
            <a:ext cx="8229600" cy="4389120"/>
          </a:xfrm>
        </p:spPr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sz="6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 they lose 1 point.</a:t>
            </a:r>
          </a:p>
          <a:p>
            <a:endParaRPr lang="en-GB" sz="9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 they lose 2 points.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000" y="3953545"/>
            <a:ext cx="2427784" cy="2427784"/>
          </a:xfrm>
          <a:prstGeom prst="rect">
            <a:avLst/>
          </a:prstGeom>
          <a:noFill/>
        </p:spPr>
      </p:pic>
      <p:pic>
        <p:nvPicPr>
          <p:cNvPr id="5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6448" y="4149080"/>
            <a:ext cx="2232248" cy="2232249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xmlns="" id="{2C64C6FB-62B3-426C-80FA-AB64A7E1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44219"/>
            <a:ext cx="5976664" cy="1143000"/>
          </a:xfrm>
        </p:spPr>
        <p:txBody>
          <a:bodyPr>
            <a:norm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 Points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024" t="10518" r="36551" b="47365"/>
          <a:stretch>
            <a:fillRect/>
          </a:stretch>
        </p:blipFill>
        <p:spPr bwMode="auto">
          <a:xfrm>
            <a:off x="395536" y="1988840"/>
            <a:ext cx="8229600" cy="337107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AADF879D-EB40-4947-ADAD-754CE80C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609" y="290619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xmlns="" id="{6DC44F3C-6B76-4663-8B33-30F3EE15B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264584"/>
            <a:ext cx="5256584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Daily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Candara" panose="020E0502030303020204" pitchFamily="34" charset="0"/>
              </a:rPr>
              <a:t>Verbal praise</a:t>
            </a:r>
          </a:p>
          <a:p>
            <a:r>
              <a:rPr lang="en-GB" sz="3600" dirty="0">
                <a:latin typeface="Candara" panose="020E0502030303020204" pitchFamily="34" charset="0"/>
              </a:rPr>
              <a:t>Smiles</a:t>
            </a:r>
          </a:p>
          <a:p>
            <a:r>
              <a:rPr lang="en-GB" sz="3600" dirty="0">
                <a:latin typeface="Candara" panose="020E0502030303020204" pitchFamily="34" charset="0"/>
              </a:rPr>
              <a:t>Superstar Learner cards. (If a child has a Superstar learner card on their table at the end of the lesson they can swap it for a house point as they leave).</a:t>
            </a:r>
          </a:p>
          <a:p>
            <a:endParaRPr lang="en-GB" dirty="0"/>
          </a:p>
        </p:txBody>
      </p:sp>
      <p:pic>
        <p:nvPicPr>
          <p:cNvPr id="16388" name="Picture 4" descr="http://www.primaryteaching.co.uk/prodimg/CC2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01834"/>
            <a:ext cx="2016224" cy="2016225"/>
          </a:xfrm>
          <a:prstGeom prst="rect">
            <a:avLst/>
          </a:prstGeom>
          <a:noFill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A99081A0-448A-49EC-8F26-B038EDE05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767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6995120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25 points= All golden time and text home.</a:t>
            </a:r>
          </a:p>
          <a:p>
            <a:pPr>
              <a:buNone/>
            </a:pPr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 smtClean="0">
                <a:latin typeface="Candara" panose="020E0502030303020204" pitchFamily="34" charset="0"/>
              </a:rPr>
              <a:t>22-24 </a:t>
            </a:r>
            <a:r>
              <a:rPr lang="en-GB" b="1" dirty="0">
                <a:latin typeface="Candara" panose="020E0502030303020204" pitchFamily="34" charset="0"/>
              </a:rPr>
              <a:t>points= All golden time.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11-19= Teacher to contact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B9FB1DC0-8A2F-4BC8-8D23-24A420E6C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xmlns="" id="{626BEC34-2929-496E-8C9B-20A662C01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30526"/>
            <a:ext cx="5112568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week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75 points= Letter home (emailed). Badge to wear.</a:t>
            </a:r>
          </a:p>
          <a:p>
            <a:pPr>
              <a:buNone/>
            </a:pPr>
            <a:r>
              <a:rPr lang="en-GB" b="1" dirty="0">
                <a:latin typeface="Candara" panose="020E0502030303020204" pitchFamily="34" charset="0"/>
              </a:rPr>
              <a:t> </a:t>
            </a:r>
          </a:p>
          <a:p>
            <a:r>
              <a:rPr lang="en-GB" b="1" dirty="0">
                <a:latin typeface="Candara" panose="020E0502030303020204" pitchFamily="34" charset="0"/>
              </a:rPr>
              <a:t>3</a:t>
            </a:r>
            <a:r>
              <a:rPr lang="en-GB" b="1" baseline="30000" dirty="0">
                <a:latin typeface="Candara" panose="020E0502030303020204" pitchFamily="34" charset="0"/>
              </a:rPr>
              <a:t>rd</a:t>
            </a:r>
            <a:r>
              <a:rPr lang="en-GB" b="1" dirty="0">
                <a:latin typeface="Candara" panose="020E0502030303020204" pitchFamily="34" charset="0"/>
              </a:rPr>
              <a:t> badge: RAPS lanyard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silver behaviour badge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12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Gold behaviour badge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8AA5073D-9F78-46E4-BB47-ED2AF5AD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24135"/>
            <a:ext cx="4032448" cy="1143000"/>
          </a:xfrm>
        </p:spPr>
        <p:txBody>
          <a:bodyPr/>
          <a:lstStyle/>
          <a:p>
            <a:pPr algn="l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Class rewards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891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>
                <a:latin typeface="Candara" panose="020E0502030303020204" pitchFamily="34" charset="0"/>
              </a:rPr>
              <a:t>Three week rewards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class with the most points in each </a:t>
            </a:r>
            <a:r>
              <a:rPr lang="en-GB" dirty="0" smtClean="0">
                <a:latin typeface="Candara" panose="020E0502030303020204" pitchFamily="34" charset="0"/>
              </a:rPr>
              <a:t>key stage </a:t>
            </a:r>
            <a:r>
              <a:rPr lang="en-GB" dirty="0">
                <a:latin typeface="Candara" panose="020E0502030303020204" pitchFamily="34" charset="0"/>
              </a:rPr>
              <a:t>gets a £3.00 RAPS Cheque to display in their classroom. 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At the end of terms 2, 4 and 6 each class can ‘cash’ in their cheques to buy something for the class as a reward/treat. For example, an ice-cream each down the beach.</a:t>
            </a:r>
          </a:p>
          <a:p>
            <a:pPr>
              <a:buNone/>
            </a:pPr>
            <a:endParaRPr lang="en-GB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5F5DF613-A74E-48AF-A29A-210074FD7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xmlns="" id="{6ABB41FD-EDB9-43D9-A04A-CEB740465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 Love 2 learn will be </a:t>
            </a:r>
            <a:r>
              <a:rPr lang="en-GB" dirty="0" smtClean="0">
                <a:latin typeface="Candara" pitchFamily="34" charset="0"/>
              </a:rPr>
              <a:t>assigned every </a:t>
            </a:r>
            <a:r>
              <a:rPr lang="en-GB" dirty="0">
                <a:latin typeface="Candara" pitchFamily="34" charset="0"/>
              </a:rPr>
              <a:t>3 weeks </a:t>
            </a:r>
          </a:p>
          <a:p>
            <a:r>
              <a:rPr lang="en-GB" dirty="0">
                <a:latin typeface="Candara" pitchFamily="34" charset="0"/>
              </a:rPr>
              <a:t> Home reading should be happening regularly – preferably every night, but at least 4 times a week</a:t>
            </a:r>
          </a:p>
          <a:p>
            <a:r>
              <a:rPr lang="en-GB" dirty="0">
                <a:latin typeface="Candara" pitchFamily="34" charset="0"/>
              </a:rPr>
              <a:t>Spellings every </a:t>
            </a:r>
            <a:r>
              <a:rPr lang="en-GB" dirty="0" smtClean="0">
                <a:latin typeface="Candara" pitchFamily="34" charset="0"/>
              </a:rPr>
              <a:t>week</a:t>
            </a:r>
            <a:endParaRPr lang="en-GB" dirty="0">
              <a:latin typeface="Candara" pitchFamily="34" charset="0"/>
            </a:endParaRPr>
          </a:p>
          <a:p>
            <a:r>
              <a:rPr lang="en-GB" dirty="0" smtClean="0">
                <a:latin typeface="Candara" pitchFamily="34" charset="0"/>
              </a:rPr>
              <a:t>KS2-Mathletics </a:t>
            </a:r>
            <a:r>
              <a:rPr lang="en-GB" dirty="0">
                <a:latin typeface="Candara" pitchFamily="34" charset="0"/>
              </a:rPr>
              <a:t>assigned every week – tables focus/reinforcing learning activity</a:t>
            </a: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773B3E75-2054-4218-8634-7BA461178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andara" pitchFamily="34" charset="0"/>
              </a:rPr>
              <a:t>Ideally read every night.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Expectation is to read at least 4 times a week.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Use of Bug Club is primary tool.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Banded books also available.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Home books and library books also accepted.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Candara" pitchFamily="34" charset="0"/>
              </a:rPr>
              <a:t>Reading record is just for optional recording of books read by child (Race to reading).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37517EDB-FE32-4252-A260-FBC93FF9D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 err="1">
                <a:solidFill>
                  <a:srgbClr val="0000CC"/>
                </a:solidFill>
                <a:latin typeface="Candara" pitchFamily="34" charset="0"/>
              </a:rPr>
              <a:t>Mathletics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GB" sz="4800" dirty="0" smtClean="0">
                <a:latin typeface="Candara" pitchFamily="34" charset="0"/>
              </a:rPr>
              <a:t>Accessible </a:t>
            </a:r>
            <a:r>
              <a:rPr lang="en-GB" sz="4800" dirty="0">
                <a:latin typeface="Candara" pitchFamily="34" charset="0"/>
              </a:rPr>
              <a:t>from home.</a:t>
            </a:r>
          </a:p>
          <a:p>
            <a:r>
              <a:rPr lang="en-GB" sz="4800" dirty="0">
                <a:latin typeface="Candara" pitchFamily="34" charset="0"/>
              </a:rPr>
              <a:t>Tasks will be set from time to time.</a:t>
            </a:r>
          </a:p>
          <a:p>
            <a:r>
              <a:rPr lang="en-GB" sz="4800" dirty="0">
                <a:latin typeface="Candara" pitchFamily="34" charset="0"/>
              </a:rPr>
              <a:t>Tool to support learning</a:t>
            </a:r>
          </a:p>
          <a:p>
            <a:r>
              <a:rPr lang="en-GB" sz="4800" dirty="0">
                <a:latin typeface="Candara" pitchFamily="34" charset="0"/>
              </a:rPr>
              <a:t>Half hour in class a fortnight</a:t>
            </a:r>
            <a:r>
              <a:rPr lang="en-GB" sz="4800" dirty="0" smtClean="0">
                <a:latin typeface="Candara" pitchFamily="34" charset="0"/>
              </a:rPr>
              <a:t>.</a:t>
            </a:r>
          </a:p>
          <a:p>
            <a:r>
              <a:rPr lang="en-GB" sz="4800" dirty="0" smtClean="0">
                <a:latin typeface="Candara" pitchFamily="34" charset="0"/>
              </a:rPr>
              <a:t>A quick demonstration...</a:t>
            </a:r>
            <a:endParaRPr lang="en-GB" sz="4800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7B5D6E1F-9673-4EA4-8AD6-C875252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School Uniform expectations </a:t>
            </a:r>
          </a:p>
          <a:p>
            <a:r>
              <a:rPr lang="en-GB" dirty="0">
                <a:latin typeface="Candara" pitchFamily="34" charset="0"/>
              </a:rPr>
              <a:t>PE kits</a:t>
            </a:r>
          </a:p>
          <a:p>
            <a:r>
              <a:rPr lang="en-GB" dirty="0">
                <a:latin typeface="Candara" pitchFamily="34" charset="0"/>
              </a:rPr>
              <a:t>Reading books can be changed whenever your child has finished their book.</a:t>
            </a:r>
          </a:p>
          <a:p>
            <a:r>
              <a:rPr lang="en-GB" dirty="0">
                <a:latin typeface="Candara" pitchFamily="34" charset="0"/>
              </a:rPr>
              <a:t>Class blogs -3 x weekly letting you know what is going on in classroom plus homework blog</a:t>
            </a:r>
          </a:p>
          <a:p>
            <a:r>
              <a:rPr lang="en-GB" dirty="0">
                <a:latin typeface="Candara" pitchFamily="34" charset="0"/>
              </a:rPr>
              <a:t>Open door policy: come and chat with us!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B6EE6DD6-65B9-4FE3-A3B9-98CEB00F4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9454" y="130526"/>
            <a:ext cx="1174194" cy="85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5" y="2492896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59137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1042</Words>
  <Application>Microsoft Office PowerPoint</Application>
  <PresentationFormat>On-screen Show (4:3)</PresentationFormat>
  <Paragraphs>159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Welcome to Team Beraet</vt:lpstr>
      <vt:lpstr>What we’ll cover:</vt:lpstr>
      <vt:lpstr>The School Day:</vt:lpstr>
      <vt:lpstr>The School Day:</vt:lpstr>
      <vt:lpstr>Learning</vt:lpstr>
      <vt:lpstr>Slide 6</vt:lpstr>
      <vt:lpstr>Slide 7</vt:lpstr>
      <vt:lpstr>Slide 8</vt:lpstr>
      <vt:lpstr>What are RAPS </vt:lpstr>
      <vt:lpstr> Behaviour Points</vt:lpstr>
      <vt:lpstr>Sanctions</vt:lpstr>
      <vt:lpstr>Slide 12</vt:lpstr>
      <vt:lpstr>Slide 13</vt:lpstr>
      <vt:lpstr>Behaviour Points</vt:lpstr>
      <vt:lpstr>Daily rewards</vt:lpstr>
      <vt:lpstr>Weekly Rewards</vt:lpstr>
      <vt:lpstr>Three week rewards</vt:lpstr>
      <vt:lpstr>Class rewards</vt:lpstr>
      <vt:lpstr>Home Learning</vt:lpstr>
      <vt:lpstr>Home Reading</vt:lpstr>
      <vt:lpstr>Mathletics</vt:lpstr>
      <vt:lpstr>Other information</vt:lpstr>
      <vt:lpstr>Any 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A.Beraet</cp:lastModifiedBy>
  <cp:revision>84</cp:revision>
  <cp:lastPrinted>2014-06-04T14:05:29Z</cp:lastPrinted>
  <dcterms:created xsi:type="dcterms:W3CDTF">2014-04-23T06:54:06Z</dcterms:created>
  <dcterms:modified xsi:type="dcterms:W3CDTF">2018-09-09T15:04:38Z</dcterms:modified>
</cp:coreProperties>
</file>