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61" r:id="rId7"/>
    <p:sldId id="308" r:id="rId8"/>
    <p:sldId id="360" r:id="rId9"/>
    <p:sldId id="379" r:id="rId10"/>
    <p:sldId id="363" r:id="rId11"/>
    <p:sldId id="380" r:id="rId12"/>
    <p:sldId id="377" r:id="rId13"/>
    <p:sldId id="378" r:id="rId14"/>
    <p:sldId id="381" r:id="rId15"/>
    <p:sldId id="382" r:id="rId16"/>
    <p:sldId id="383" r:id="rId17"/>
    <p:sldId id="384" r:id="rId18"/>
    <p:sldId id="385" r:id="rId19"/>
    <p:sldId id="386" r:id="rId20"/>
    <p:sldId id="387" r:id="rId21"/>
    <p:sldId id="388" r:id="rId22"/>
    <p:sldId id="389" r:id="rId23"/>
    <p:sldId id="390" r:id="rId24"/>
    <p:sldId id="391" r:id="rId25"/>
    <p:sldId id="392"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7DEDDE-2D36-40BF-98D4-C7A5D1D10CB0}" v="1" dt="2019-01-07T13:15:26.4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57" d="100"/>
          <a:sy n="57" d="100"/>
        </p:scale>
        <p:origin x="121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19/05/2020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unting-in-coins-year-1-money-resource-pack" TargetMode="External"/><Relationship Id="rId5" Type="http://schemas.openxmlformats.org/officeDocument/2006/relationships/hyperlink" Target="https://classroomsecrets.co.uk/category/maths/year-1/summer-block-5-money/" TargetMode="External"/><Relationship Id="rId4" Type="http://schemas.openxmlformats.org/officeDocument/2006/relationships/hyperlink" Target="https://classroomsecrets.co.uk/content-domain-filter/?fwp_contentdomain=1m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1 – Summer Block 5 – Money – Counting in Coins</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a:defRPr/>
            </a:pPr>
            <a:r>
              <a:rPr lang="en-GB" sz="1400" dirty="0">
                <a:solidFill>
                  <a:schemeClr val="tx1"/>
                </a:solidFill>
                <a:latin typeface="SassoonCRInfantMedium" panose="02000603020000020003" pitchFamily="2" charset="0"/>
              </a:rPr>
              <a:t>Mathematics Year 1: (1M3)</a:t>
            </a:r>
            <a:r>
              <a:rPr lang="en-GB" sz="1400" dirty="0">
                <a:solidFill>
                  <a:srgbClr val="6B6B6B"/>
                </a:solidFill>
                <a:latin typeface="SassoonCRInfantMedium" panose="02000603020000020003" pitchFamily="2" charset="0"/>
              </a:rPr>
              <a:t> </a:t>
            </a:r>
            <a:r>
              <a:rPr lang="en-GB" sz="1400" dirty="0">
                <a:solidFill>
                  <a:srgbClr val="4BB6F5"/>
                </a:solidFill>
                <a:latin typeface="SassoonCRInfantMedium" panose="02000603020000020003" pitchFamily="2" charset="0"/>
                <a:hlinkClick r:id="rId4"/>
              </a:rPr>
              <a:t>Recognise and know the value of different denominations of coins and notes</a:t>
            </a:r>
            <a:endParaRPr lang="en-GB" sz="1400" dirty="0">
              <a:solidFill>
                <a:srgbClr val="6B6B6B"/>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rPr>
              <a:t>More </a:t>
            </a:r>
            <a:r>
              <a:rPr lang="en-GB" dirty="0">
                <a:solidFill>
                  <a:prstClr val="black"/>
                </a:solidFill>
                <a:latin typeface="SassoonCRInfantMedium" panose="02000603020000020003" pitchFamily="2" charset="0"/>
                <a:hlinkClick r:id="rId5"/>
              </a:rPr>
              <a:t>Year 1 Money </a:t>
            </a:r>
            <a:r>
              <a:rPr lang="en-GB" dirty="0">
                <a:solidFill>
                  <a:prstClr val="black"/>
                </a:solidFill>
                <a:latin typeface="SassoonCRInfantMedium" panose="02000603020000020003" pitchFamily="2" charset="0"/>
              </a:rPr>
              <a:t>resources.</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6"/>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1 – Summer Block 5 – Money</a:t>
            </a:r>
            <a:r>
              <a:rPr lang="en-GB" sz="2000" dirty="0">
                <a:solidFill>
                  <a:schemeClr val="bg2">
                    <a:lumMod val="50000"/>
                  </a:schemeClr>
                </a:solidFill>
                <a:latin typeface="SassoonCRInfantMedium" panose="02000603020000020003" pitchFamily="2" charset="0"/>
              </a:rPr>
              <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3: Counting in Coins</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What comes next? </a:t>
            </a:r>
          </a:p>
          <a:p>
            <a:pPr marL="88900" algn="ctr"/>
            <a:endParaRPr lang="en-GB" sz="28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2, 4, 6, 8, </a:t>
            </a:r>
            <a:r>
              <a:rPr lang="en-GB" sz="2800" spc="-300" dirty="0">
                <a:solidFill>
                  <a:schemeClr val="bg2">
                    <a:lumMod val="25000"/>
                  </a:schemeClr>
                </a:solidFill>
                <a:latin typeface="SassoonCRInfantMedium" panose="02000603020000020003" pitchFamily="2" charset="0"/>
              </a:rPr>
              <a:t>___  , ___  , ___</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5, 10, 15, </a:t>
            </a:r>
            <a:r>
              <a:rPr lang="en-GB" sz="2800" spc="-300" dirty="0">
                <a:solidFill>
                  <a:schemeClr val="bg2">
                    <a:lumMod val="25000"/>
                  </a:schemeClr>
                </a:solidFill>
                <a:latin typeface="SassoonCRInfantMedium" panose="02000603020000020003" pitchFamily="2" charset="0"/>
              </a:rPr>
              <a:t>___  , ___  , ___</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30, 40, 50, </a:t>
            </a:r>
            <a:r>
              <a:rPr lang="en-GB" sz="2800" spc="-300" dirty="0">
                <a:solidFill>
                  <a:schemeClr val="bg2">
                    <a:lumMod val="25000"/>
                  </a:schemeClr>
                </a:solidFill>
                <a:latin typeface="SassoonCRInfantMedium" panose="02000603020000020003" pitchFamily="2" charset="0"/>
              </a:rPr>
              <a:t>___  , ___  , ___</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0, 5,</a:t>
            </a:r>
            <a:r>
              <a:rPr lang="en-GB" sz="2800" spc="-300" dirty="0">
                <a:solidFill>
                  <a:schemeClr val="bg2">
                    <a:lumMod val="25000"/>
                  </a:schemeClr>
                </a:solidFill>
                <a:latin typeface="SassoonCRInfantMedium" panose="02000603020000020003" pitchFamily="2" charset="0"/>
              </a:rPr>
              <a:t> ___  , ___  , ___ </a:t>
            </a:r>
            <a:r>
              <a:rPr lang="en-GB" sz="2800" dirty="0">
                <a:solidFill>
                  <a:schemeClr val="bg2">
                    <a:lumMod val="25000"/>
                  </a:schemeClr>
                </a:solidFill>
                <a:latin typeface="SassoonCRInfantMedium" panose="02000603020000020003" pitchFamily="2" charset="0"/>
              </a:rPr>
              <a:t>, 25</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0, </a:t>
            </a:r>
            <a:r>
              <a:rPr lang="en-GB" sz="2800" spc="-300" dirty="0">
                <a:solidFill>
                  <a:schemeClr val="bg2">
                    <a:lumMod val="25000"/>
                  </a:schemeClr>
                </a:solidFill>
                <a:latin typeface="SassoonCRInfantMedium" panose="02000603020000020003" pitchFamily="2" charset="0"/>
              </a:rPr>
              <a:t>___  , ___  , ___ </a:t>
            </a:r>
            <a:r>
              <a:rPr lang="en-GB" sz="2800" dirty="0">
                <a:solidFill>
                  <a:schemeClr val="bg2">
                    <a:lumMod val="25000"/>
                  </a:schemeClr>
                </a:solidFill>
                <a:latin typeface="SassoonCRInfantMedium" panose="02000603020000020003" pitchFamily="2" charset="0"/>
              </a:rPr>
              <a:t>, 8, 10</a:t>
            </a:r>
            <a:endParaRPr lang="en-GB" sz="2800" spc="-3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267382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What comes next? </a:t>
            </a:r>
          </a:p>
          <a:p>
            <a:pPr marL="88900" algn="ctr"/>
            <a:endParaRPr lang="en-GB" sz="28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2, 4, 6, 8, </a:t>
            </a:r>
            <a:r>
              <a:rPr lang="en-GB" sz="2800" spc="-300" dirty="0">
                <a:solidFill>
                  <a:schemeClr val="bg2">
                    <a:lumMod val="25000"/>
                  </a:schemeClr>
                </a:solidFill>
                <a:latin typeface="SassoonCRInfantMedium" panose="02000603020000020003" pitchFamily="2" charset="0"/>
              </a:rPr>
              <a:t>___  , ___  , ___</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5, 10, 15, </a:t>
            </a:r>
            <a:r>
              <a:rPr lang="en-GB" sz="2800" spc="-300" dirty="0">
                <a:solidFill>
                  <a:schemeClr val="bg2">
                    <a:lumMod val="25000"/>
                  </a:schemeClr>
                </a:solidFill>
                <a:latin typeface="SassoonCRInfantMedium" panose="02000603020000020003" pitchFamily="2" charset="0"/>
              </a:rPr>
              <a:t>___  , ___  , ___</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30, 40, 50, </a:t>
            </a:r>
            <a:r>
              <a:rPr lang="en-GB" sz="2800" spc="-300" dirty="0">
                <a:solidFill>
                  <a:schemeClr val="bg2">
                    <a:lumMod val="25000"/>
                  </a:schemeClr>
                </a:solidFill>
                <a:latin typeface="SassoonCRInfantMedium" panose="02000603020000020003" pitchFamily="2" charset="0"/>
              </a:rPr>
              <a:t>___  , ___  , ___</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0, 5,</a:t>
            </a:r>
            <a:r>
              <a:rPr lang="en-GB" sz="2800" spc="-300" dirty="0">
                <a:solidFill>
                  <a:schemeClr val="bg2">
                    <a:lumMod val="25000"/>
                  </a:schemeClr>
                </a:solidFill>
                <a:latin typeface="SassoonCRInfantMedium" panose="02000603020000020003" pitchFamily="2" charset="0"/>
              </a:rPr>
              <a:t> ___  , ___  , ___ </a:t>
            </a:r>
            <a:r>
              <a:rPr lang="en-GB" sz="2800" dirty="0">
                <a:solidFill>
                  <a:schemeClr val="bg2">
                    <a:lumMod val="25000"/>
                  </a:schemeClr>
                </a:solidFill>
                <a:latin typeface="SassoonCRInfantMedium" panose="02000603020000020003" pitchFamily="2" charset="0"/>
              </a:rPr>
              <a:t>, 25</a:t>
            </a:r>
          </a:p>
          <a:p>
            <a:pPr marL="88900" algn="ctr"/>
            <a:endParaRPr lang="en-GB" sz="2800" spc="-300" dirty="0">
              <a:solidFill>
                <a:schemeClr val="bg2">
                  <a:lumMod val="25000"/>
                </a:schemeClr>
              </a:solidFill>
              <a:latin typeface="SassoonCRInfantMedium" panose="02000603020000020003" pitchFamily="2" charset="0"/>
            </a:endParaRPr>
          </a:p>
          <a:p>
            <a:pPr marL="88900" algn="ctr"/>
            <a:r>
              <a:rPr lang="en-GB" sz="2800" dirty="0">
                <a:solidFill>
                  <a:schemeClr val="bg2">
                    <a:lumMod val="25000"/>
                  </a:schemeClr>
                </a:solidFill>
                <a:latin typeface="SassoonCRInfantMedium" panose="02000603020000020003" pitchFamily="2" charset="0"/>
              </a:rPr>
              <a:t>0, </a:t>
            </a:r>
            <a:r>
              <a:rPr lang="en-GB" sz="2800" spc="-300" dirty="0">
                <a:solidFill>
                  <a:schemeClr val="bg2">
                    <a:lumMod val="25000"/>
                  </a:schemeClr>
                </a:solidFill>
                <a:latin typeface="SassoonCRInfantMedium" panose="02000603020000020003" pitchFamily="2" charset="0"/>
              </a:rPr>
              <a:t>___  , ___  , ___ </a:t>
            </a:r>
            <a:r>
              <a:rPr lang="en-GB" sz="2800" dirty="0">
                <a:solidFill>
                  <a:schemeClr val="bg2">
                    <a:lumMod val="25000"/>
                  </a:schemeClr>
                </a:solidFill>
                <a:latin typeface="SassoonCRInfantMedium" panose="02000603020000020003" pitchFamily="2" charset="0"/>
              </a:rPr>
              <a:t>, 8, 10</a:t>
            </a:r>
            <a:endParaRPr lang="en-GB" sz="2800" spc="-300" dirty="0">
              <a:solidFill>
                <a:schemeClr val="bg2">
                  <a:lumMod val="25000"/>
                </a:schemeClr>
              </a:solidFill>
              <a:latin typeface="SassoonCRInfantMedium" panose="02000603020000020003" pitchFamily="2" charset="0"/>
            </a:endParaRPr>
          </a:p>
        </p:txBody>
      </p:sp>
      <p:sp>
        <p:nvSpPr>
          <p:cNvPr id="2" name="Rectangle 1">
            <a:extLst>
              <a:ext uri="{FF2B5EF4-FFF2-40B4-BE49-F238E27FC236}">
                <a16:creationId xmlns:a16="http://schemas.microsoft.com/office/drawing/2014/main" id="{58BD25F2-A5B7-441E-9BD2-65F53D0F0557}"/>
              </a:ext>
            </a:extLst>
          </p:cNvPr>
          <p:cNvSpPr/>
          <p:nvPr/>
        </p:nvSpPr>
        <p:spPr>
          <a:xfrm>
            <a:off x="4417684" y="1711099"/>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10</a:t>
            </a:r>
            <a:endParaRPr lang="en-GB" sz="2800" dirty="0">
              <a:solidFill>
                <a:srgbClr val="FF0000"/>
              </a:solidFill>
            </a:endParaRPr>
          </a:p>
        </p:txBody>
      </p:sp>
      <p:sp>
        <p:nvSpPr>
          <p:cNvPr id="9" name="Rectangle 8">
            <a:extLst>
              <a:ext uri="{FF2B5EF4-FFF2-40B4-BE49-F238E27FC236}">
                <a16:creationId xmlns:a16="http://schemas.microsoft.com/office/drawing/2014/main" id="{4143114B-0E07-41A5-8416-44C13EB0FD7E}"/>
              </a:ext>
            </a:extLst>
          </p:cNvPr>
          <p:cNvSpPr/>
          <p:nvPr/>
        </p:nvSpPr>
        <p:spPr>
          <a:xfrm>
            <a:off x="5105793" y="1711099"/>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12</a:t>
            </a:r>
            <a:endParaRPr lang="en-GB" sz="2800" dirty="0">
              <a:solidFill>
                <a:srgbClr val="FF0000"/>
              </a:solidFill>
            </a:endParaRPr>
          </a:p>
        </p:txBody>
      </p:sp>
      <p:sp>
        <p:nvSpPr>
          <p:cNvPr id="10" name="Rectangle 9">
            <a:extLst>
              <a:ext uri="{FF2B5EF4-FFF2-40B4-BE49-F238E27FC236}">
                <a16:creationId xmlns:a16="http://schemas.microsoft.com/office/drawing/2014/main" id="{F1896B49-9D52-43E4-BA83-C5157C592D17}"/>
              </a:ext>
            </a:extLst>
          </p:cNvPr>
          <p:cNvSpPr/>
          <p:nvPr/>
        </p:nvSpPr>
        <p:spPr>
          <a:xfrm>
            <a:off x="5793902" y="1711099"/>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14</a:t>
            </a:r>
            <a:endParaRPr lang="en-GB" sz="2800" dirty="0">
              <a:solidFill>
                <a:srgbClr val="FF0000"/>
              </a:solidFill>
            </a:endParaRPr>
          </a:p>
        </p:txBody>
      </p:sp>
      <p:sp>
        <p:nvSpPr>
          <p:cNvPr id="11" name="Rectangle 10">
            <a:extLst>
              <a:ext uri="{FF2B5EF4-FFF2-40B4-BE49-F238E27FC236}">
                <a16:creationId xmlns:a16="http://schemas.microsoft.com/office/drawing/2014/main" id="{FC63E7D7-F765-4FF5-89BB-C3AFF6772173}"/>
              </a:ext>
            </a:extLst>
          </p:cNvPr>
          <p:cNvSpPr/>
          <p:nvPr/>
        </p:nvSpPr>
        <p:spPr>
          <a:xfrm>
            <a:off x="4445392" y="2574699"/>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20</a:t>
            </a:r>
            <a:endParaRPr lang="en-GB" sz="2800" dirty="0">
              <a:solidFill>
                <a:srgbClr val="FF0000"/>
              </a:solidFill>
            </a:endParaRPr>
          </a:p>
        </p:txBody>
      </p:sp>
      <p:sp>
        <p:nvSpPr>
          <p:cNvPr id="12" name="Rectangle 11">
            <a:extLst>
              <a:ext uri="{FF2B5EF4-FFF2-40B4-BE49-F238E27FC236}">
                <a16:creationId xmlns:a16="http://schemas.microsoft.com/office/drawing/2014/main" id="{E6081A66-BDC9-4985-B2D1-D3DD9CC5AFAD}"/>
              </a:ext>
            </a:extLst>
          </p:cNvPr>
          <p:cNvSpPr/>
          <p:nvPr/>
        </p:nvSpPr>
        <p:spPr>
          <a:xfrm>
            <a:off x="5133318" y="2574699"/>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25</a:t>
            </a:r>
            <a:endParaRPr lang="en-GB" sz="2800" dirty="0">
              <a:solidFill>
                <a:srgbClr val="FF0000"/>
              </a:solidFill>
            </a:endParaRPr>
          </a:p>
        </p:txBody>
      </p:sp>
      <p:sp>
        <p:nvSpPr>
          <p:cNvPr id="13" name="Rectangle 12">
            <a:extLst>
              <a:ext uri="{FF2B5EF4-FFF2-40B4-BE49-F238E27FC236}">
                <a16:creationId xmlns:a16="http://schemas.microsoft.com/office/drawing/2014/main" id="{DFE8B9D3-6914-4724-9688-EAEBAE6D61F3}"/>
              </a:ext>
            </a:extLst>
          </p:cNvPr>
          <p:cNvSpPr/>
          <p:nvPr/>
        </p:nvSpPr>
        <p:spPr>
          <a:xfrm>
            <a:off x="5812008" y="2574699"/>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30</a:t>
            </a:r>
            <a:endParaRPr lang="en-GB" sz="2800" dirty="0">
              <a:solidFill>
                <a:srgbClr val="FF0000"/>
              </a:solidFill>
            </a:endParaRPr>
          </a:p>
        </p:txBody>
      </p:sp>
      <p:sp>
        <p:nvSpPr>
          <p:cNvPr id="14" name="Rectangle 13">
            <a:extLst>
              <a:ext uri="{FF2B5EF4-FFF2-40B4-BE49-F238E27FC236}">
                <a16:creationId xmlns:a16="http://schemas.microsoft.com/office/drawing/2014/main" id="{F57FD336-1D51-4403-80F0-D40D3BCF627E}"/>
              </a:ext>
            </a:extLst>
          </p:cNvPr>
          <p:cNvSpPr/>
          <p:nvPr/>
        </p:nvSpPr>
        <p:spPr>
          <a:xfrm>
            <a:off x="4533137" y="3429062"/>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60</a:t>
            </a:r>
            <a:endParaRPr lang="en-GB" sz="2800" dirty="0">
              <a:solidFill>
                <a:srgbClr val="FF0000"/>
              </a:solidFill>
            </a:endParaRPr>
          </a:p>
        </p:txBody>
      </p:sp>
      <p:sp>
        <p:nvSpPr>
          <p:cNvPr id="15" name="Rectangle 14">
            <a:extLst>
              <a:ext uri="{FF2B5EF4-FFF2-40B4-BE49-F238E27FC236}">
                <a16:creationId xmlns:a16="http://schemas.microsoft.com/office/drawing/2014/main" id="{274B3DDA-80F8-4A95-BD0D-BF9FA07E634F}"/>
              </a:ext>
            </a:extLst>
          </p:cNvPr>
          <p:cNvSpPr/>
          <p:nvPr/>
        </p:nvSpPr>
        <p:spPr>
          <a:xfrm>
            <a:off x="5221063" y="3429062"/>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70</a:t>
            </a:r>
            <a:endParaRPr lang="en-GB" sz="2800" dirty="0">
              <a:solidFill>
                <a:srgbClr val="FF0000"/>
              </a:solidFill>
            </a:endParaRPr>
          </a:p>
        </p:txBody>
      </p:sp>
      <p:sp>
        <p:nvSpPr>
          <p:cNvPr id="20" name="Rectangle 19">
            <a:extLst>
              <a:ext uri="{FF2B5EF4-FFF2-40B4-BE49-F238E27FC236}">
                <a16:creationId xmlns:a16="http://schemas.microsoft.com/office/drawing/2014/main" id="{E13138C4-7D1F-4F26-9898-954424CF0A86}"/>
              </a:ext>
            </a:extLst>
          </p:cNvPr>
          <p:cNvSpPr/>
          <p:nvPr/>
        </p:nvSpPr>
        <p:spPr>
          <a:xfrm>
            <a:off x="5899753" y="3429062"/>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80</a:t>
            </a:r>
            <a:endParaRPr lang="en-GB" sz="2800" dirty="0">
              <a:solidFill>
                <a:srgbClr val="FF0000"/>
              </a:solidFill>
            </a:endParaRPr>
          </a:p>
        </p:txBody>
      </p:sp>
      <p:sp>
        <p:nvSpPr>
          <p:cNvPr id="21" name="Rectangle 20">
            <a:extLst>
              <a:ext uri="{FF2B5EF4-FFF2-40B4-BE49-F238E27FC236}">
                <a16:creationId xmlns:a16="http://schemas.microsoft.com/office/drawing/2014/main" id="{58D81780-0B7E-4DB9-816A-673328F9DB98}"/>
              </a:ext>
            </a:extLst>
          </p:cNvPr>
          <p:cNvSpPr/>
          <p:nvPr/>
        </p:nvSpPr>
        <p:spPr>
          <a:xfrm>
            <a:off x="3701865" y="4278808"/>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10</a:t>
            </a:r>
            <a:endParaRPr lang="en-GB" sz="2800" dirty="0">
              <a:solidFill>
                <a:srgbClr val="FF0000"/>
              </a:solidFill>
            </a:endParaRPr>
          </a:p>
        </p:txBody>
      </p:sp>
      <p:sp>
        <p:nvSpPr>
          <p:cNvPr id="22" name="Rectangle 21">
            <a:extLst>
              <a:ext uri="{FF2B5EF4-FFF2-40B4-BE49-F238E27FC236}">
                <a16:creationId xmlns:a16="http://schemas.microsoft.com/office/drawing/2014/main" id="{C543DCD6-471E-488C-AD0E-919035F636D9}"/>
              </a:ext>
            </a:extLst>
          </p:cNvPr>
          <p:cNvSpPr/>
          <p:nvPr/>
        </p:nvSpPr>
        <p:spPr>
          <a:xfrm>
            <a:off x="4389791" y="4278808"/>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15</a:t>
            </a:r>
            <a:endParaRPr lang="en-GB" sz="2800" dirty="0">
              <a:solidFill>
                <a:srgbClr val="FF0000"/>
              </a:solidFill>
            </a:endParaRPr>
          </a:p>
        </p:txBody>
      </p:sp>
      <p:sp>
        <p:nvSpPr>
          <p:cNvPr id="23" name="Rectangle 22">
            <a:extLst>
              <a:ext uri="{FF2B5EF4-FFF2-40B4-BE49-F238E27FC236}">
                <a16:creationId xmlns:a16="http://schemas.microsoft.com/office/drawing/2014/main" id="{CB7187FD-77DA-4B77-B679-3D610A1706F3}"/>
              </a:ext>
            </a:extLst>
          </p:cNvPr>
          <p:cNvSpPr/>
          <p:nvPr/>
        </p:nvSpPr>
        <p:spPr>
          <a:xfrm>
            <a:off x="5068481" y="4278808"/>
            <a:ext cx="579005"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20</a:t>
            </a:r>
            <a:endParaRPr lang="en-GB" sz="2800" dirty="0">
              <a:solidFill>
                <a:srgbClr val="FF0000"/>
              </a:solidFill>
            </a:endParaRPr>
          </a:p>
        </p:txBody>
      </p:sp>
      <p:sp>
        <p:nvSpPr>
          <p:cNvPr id="24" name="Rectangle 23">
            <a:extLst>
              <a:ext uri="{FF2B5EF4-FFF2-40B4-BE49-F238E27FC236}">
                <a16:creationId xmlns:a16="http://schemas.microsoft.com/office/drawing/2014/main" id="{7BED7326-E88F-44CA-BA3F-71521C6F72A6}"/>
              </a:ext>
            </a:extLst>
          </p:cNvPr>
          <p:cNvSpPr/>
          <p:nvPr/>
        </p:nvSpPr>
        <p:spPr>
          <a:xfrm>
            <a:off x="3423513" y="5146065"/>
            <a:ext cx="381836"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2</a:t>
            </a:r>
            <a:endParaRPr lang="en-GB" sz="2800" dirty="0">
              <a:solidFill>
                <a:srgbClr val="FF0000"/>
              </a:solidFill>
            </a:endParaRPr>
          </a:p>
        </p:txBody>
      </p:sp>
      <p:sp>
        <p:nvSpPr>
          <p:cNvPr id="25" name="Rectangle 24">
            <a:extLst>
              <a:ext uri="{FF2B5EF4-FFF2-40B4-BE49-F238E27FC236}">
                <a16:creationId xmlns:a16="http://schemas.microsoft.com/office/drawing/2014/main" id="{8718299E-BBA2-4F1C-A551-1A2C56AE7EDB}"/>
              </a:ext>
            </a:extLst>
          </p:cNvPr>
          <p:cNvSpPr/>
          <p:nvPr/>
        </p:nvSpPr>
        <p:spPr>
          <a:xfrm>
            <a:off x="4139148" y="5136829"/>
            <a:ext cx="381836"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4</a:t>
            </a:r>
            <a:endParaRPr lang="en-GB" sz="2800" dirty="0">
              <a:solidFill>
                <a:srgbClr val="FF0000"/>
              </a:solidFill>
            </a:endParaRPr>
          </a:p>
        </p:txBody>
      </p:sp>
      <p:sp>
        <p:nvSpPr>
          <p:cNvPr id="26" name="Rectangle 25">
            <a:extLst>
              <a:ext uri="{FF2B5EF4-FFF2-40B4-BE49-F238E27FC236}">
                <a16:creationId xmlns:a16="http://schemas.microsoft.com/office/drawing/2014/main" id="{FAF4CE84-1765-4F81-A86E-8CEC2EA5F06A}"/>
              </a:ext>
            </a:extLst>
          </p:cNvPr>
          <p:cNvSpPr/>
          <p:nvPr/>
        </p:nvSpPr>
        <p:spPr>
          <a:xfrm>
            <a:off x="4799366" y="5136829"/>
            <a:ext cx="381836" cy="523220"/>
          </a:xfrm>
          <a:prstGeom prst="rect">
            <a:avLst/>
          </a:prstGeom>
        </p:spPr>
        <p:txBody>
          <a:bodyPr wrap="none">
            <a:spAutoFit/>
          </a:bodyPr>
          <a:lstStyle/>
          <a:p>
            <a:r>
              <a:rPr lang="en-GB" sz="2800" dirty="0">
                <a:solidFill>
                  <a:srgbClr val="FF0000"/>
                </a:solidFill>
                <a:latin typeface="SassoonCRInfantMedium" panose="02000603020000020003" pitchFamily="2" charset="0"/>
              </a:rPr>
              <a:t>6</a:t>
            </a:r>
            <a:endParaRPr lang="en-GB" sz="2800" dirty="0">
              <a:solidFill>
                <a:srgbClr val="FF0000"/>
              </a:solidFill>
            </a:endParaRPr>
          </a:p>
        </p:txBody>
      </p:sp>
    </p:spTree>
    <p:extLst>
      <p:ext uri="{BB962C8B-B14F-4D97-AF65-F5344CB8AC3E}">
        <p14:creationId xmlns:p14="http://schemas.microsoft.com/office/powerpoint/2010/main" val="273723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BB3566-CCA7-425C-B541-D2B79F73E3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49C224A6-8002-45E8-B408-6F243348105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much is there altogether?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21" name="Table 20">
            <a:extLst>
              <a:ext uri="{FF2B5EF4-FFF2-40B4-BE49-F238E27FC236}">
                <a16:creationId xmlns:a16="http://schemas.microsoft.com/office/drawing/2014/main" id="{F3429631-1165-4480-A3F8-01CF819C8614}"/>
              </a:ext>
            </a:extLst>
          </p:cNvPr>
          <p:cNvGraphicFramePr>
            <a:graphicFrameLocks noGrp="1"/>
          </p:cNvGraphicFramePr>
          <p:nvPr/>
        </p:nvGraphicFramePr>
        <p:xfrm>
          <a:off x="1597890" y="1516613"/>
          <a:ext cx="2974110" cy="1102594"/>
        </p:xfrm>
        <a:graphic>
          <a:graphicData uri="http://schemas.openxmlformats.org/drawingml/2006/table">
            <a:tbl>
              <a:tblPr firstRow="1" bandRow="1">
                <a:effectLst/>
                <a:tableStyleId>{5C22544A-7EE6-4342-B048-85BDC9FD1C3A}</a:tableStyleId>
              </a:tblPr>
              <a:tblGrid>
                <a:gridCol w="1847273">
                  <a:extLst>
                    <a:ext uri="{9D8B030D-6E8A-4147-A177-3AD203B41FA5}">
                      <a16:colId xmlns:a16="http://schemas.microsoft.com/office/drawing/2014/main" val="35669779"/>
                    </a:ext>
                  </a:extLst>
                </a:gridCol>
                <a:gridCol w="1126837">
                  <a:extLst>
                    <a:ext uri="{9D8B030D-6E8A-4147-A177-3AD203B41FA5}">
                      <a16:colId xmlns:a16="http://schemas.microsoft.com/office/drawing/2014/main" val="3670779806"/>
                    </a:ext>
                  </a:extLst>
                </a:gridCol>
              </a:tblGrid>
              <a:tr h="1102594">
                <a:tc>
                  <a:txBody>
                    <a:bodyPr/>
                    <a:lstStyle/>
                    <a:p>
                      <a:pPr algn="ctr"/>
                      <a:endParaRPr lang="en-GB" sz="3500" dirty="0">
                        <a:solidFill>
                          <a:schemeClr val="tx1"/>
                        </a:solidFill>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500" dirty="0">
                          <a:solidFill>
                            <a:schemeClr val="tx1"/>
                          </a:solidFill>
                          <a:latin typeface="SassoonCRInfantMedium" panose="02000603020000020003" pitchFamily="2" charset="0"/>
                        </a:rPr>
                        <a:t>=</a:t>
                      </a:r>
                    </a:p>
                  </a:txBody>
                  <a:tcPr anchor="ctr">
                    <a:lnL w="38100" cap="flat" cmpd="sng" algn="ctr">
                      <a:solidFill>
                        <a:schemeClr val="tx1"/>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9235910"/>
                  </a:ext>
                </a:extLst>
              </a:tr>
            </a:tbl>
          </a:graphicData>
        </a:graphic>
      </p:graphicFrame>
      <p:graphicFrame>
        <p:nvGraphicFramePr>
          <p:cNvPr id="22" name="Table 21">
            <a:extLst>
              <a:ext uri="{FF2B5EF4-FFF2-40B4-BE49-F238E27FC236}">
                <a16:creationId xmlns:a16="http://schemas.microsoft.com/office/drawing/2014/main" id="{E321BF28-46A1-4A8D-B5C8-0D3CBC1A5B9C}"/>
              </a:ext>
            </a:extLst>
          </p:cNvPr>
          <p:cNvGraphicFramePr>
            <a:graphicFrameLocks noGrp="1"/>
          </p:cNvGraphicFramePr>
          <p:nvPr/>
        </p:nvGraphicFramePr>
        <p:xfrm>
          <a:off x="1597890" y="3126544"/>
          <a:ext cx="2974110" cy="1102594"/>
        </p:xfrm>
        <a:graphic>
          <a:graphicData uri="http://schemas.openxmlformats.org/drawingml/2006/table">
            <a:tbl>
              <a:tblPr firstRow="1" bandRow="1">
                <a:effectLst/>
                <a:tableStyleId>{5C22544A-7EE6-4342-B048-85BDC9FD1C3A}</a:tableStyleId>
              </a:tblPr>
              <a:tblGrid>
                <a:gridCol w="1847273">
                  <a:extLst>
                    <a:ext uri="{9D8B030D-6E8A-4147-A177-3AD203B41FA5}">
                      <a16:colId xmlns:a16="http://schemas.microsoft.com/office/drawing/2014/main" val="35669779"/>
                    </a:ext>
                  </a:extLst>
                </a:gridCol>
                <a:gridCol w="1126837">
                  <a:extLst>
                    <a:ext uri="{9D8B030D-6E8A-4147-A177-3AD203B41FA5}">
                      <a16:colId xmlns:a16="http://schemas.microsoft.com/office/drawing/2014/main" val="3670779806"/>
                    </a:ext>
                  </a:extLst>
                </a:gridCol>
              </a:tblGrid>
              <a:tr h="1102594">
                <a:tc>
                  <a:txBody>
                    <a:bodyPr/>
                    <a:lstStyle/>
                    <a:p>
                      <a:pPr algn="ctr"/>
                      <a:endParaRPr lang="en-GB" sz="3500" dirty="0">
                        <a:solidFill>
                          <a:schemeClr val="tx1"/>
                        </a:solidFill>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500" dirty="0">
                          <a:solidFill>
                            <a:schemeClr val="tx1"/>
                          </a:solidFill>
                          <a:latin typeface="SassoonCRInfantMedium" panose="02000603020000020003" pitchFamily="2" charset="0"/>
                        </a:rPr>
                        <a:t>=</a:t>
                      </a:r>
                    </a:p>
                  </a:txBody>
                  <a:tcPr anchor="ctr">
                    <a:lnL w="38100" cap="flat" cmpd="sng" algn="ctr">
                      <a:solidFill>
                        <a:schemeClr val="tx1"/>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9235910"/>
                  </a:ext>
                </a:extLst>
              </a:tr>
            </a:tbl>
          </a:graphicData>
        </a:graphic>
      </p:graphicFrame>
      <p:graphicFrame>
        <p:nvGraphicFramePr>
          <p:cNvPr id="23" name="Table 22">
            <a:extLst>
              <a:ext uri="{FF2B5EF4-FFF2-40B4-BE49-F238E27FC236}">
                <a16:creationId xmlns:a16="http://schemas.microsoft.com/office/drawing/2014/main" id="{2C85E663-82F8-47ED-9393-88AE4F4AFAA3}"/>
              </a:ext>
            </a:extLst>
          </p:cNvPr>
          <p:cNvGraphicFramePr>
            <a:graphicFrameLocks noGrp="1"/>
          </p:cNvGraphicFramePr>
          <p:nvPr/>
        </p:nvGraphicFramePr>
        <p:xfrm>
          <a:off x="1597890" y="4711132"/>
          <a:ext cx="2974110" cy="1102594"/>
        </p:xfrm>
        <a:graphic>
          <a:graphicData uri="http://schemas.openxmlformats.org/drawingml/2006/table">
            <a:tbl>
              <a:tblPr firstRow="1" bandRow="1">
                <a:effectLst/>
                <a:tableStyleId>{5C22544A-7EE6-4342-B048-85BDC9FD1C3A}</a:tableStyleId>
              </a:tblPr>
              <a:tblGrid>
                <a:gridCol w="1847273">
                  <a:extLst>
                    <a:ext uri="{9D8B030D-6E8A-4147-A177-3AD203B41FA5}">
                      <a16:colId xmlns:a16="http://schemas.microsoft.com/office/drawing/2014/main" val="35669779"/>
                    </a:ext>
                  </a:extLst>
                </a:gridCol>
                <a:gridCol w="1126837">
                  <a:extLst>
                    <a:ext uri="{9D8B030D-6E8A-4147-A177-3AD203B41FA5}">
                      <a16:colId xmlns:a16="http://schemas.microsoft.com/office/drawing/2014/main" val="3670779806"/>
                    </a:ext>
                  </a:extLst>
                </a:gridCol>
              </a:tblGrid>
              <a:tr h="1102594">
                <a:tc>
                  <a:txBody>
                    <a:bodyPr/>
                    <a:lstStyle/>
                    <a:p>
                      <a:pPr algn="ctr"/>
                      <a:endParaRPr lang="en-GB" sz="3500" dirty="0">
                        <a:solidFill>
                          <a:schemeClr val="tx1"/>
                        </a:solidFill>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500" dirty="0">
                          <a:solidFill>
                            <a:schemeClr val="tx1"/>
                          </a:solidFill>
                          <a:latin typeface="SassoonCRInfantMedium" panose="02000603020000020003" pitchFamily="2" charset="0"/>
                        </a:rPr>
                        <a:t>=</a:t>
                      </a:r>
                    </a:p>
                  </a:txBody>
                  <a:tcPr anchor="ctr">
                    <a:lnL w="38100" cap="flat" cmpd="sng" algn="ctr">
                      <a:solidFill>
                        <a:schemeClr val="tx1"/>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9235910"/>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0BB3566-CCA7-425C-B541-D2B79F73E3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49C224A6-8002-45E8-B408-6F243348105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much is there altogether?</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12FB74AE-A372-4881-B86D-AAC8BA8E43BC}"/>
              </a:ext>
            </a:extLst>
          </p:cNvPr>
          <p:cNvGraphicFramePr>
            <a:graphicFrameLocks noGrp="1"/>
          </p:cNvGraphicFramePr>
          <p:nvPr>
            <p:extLst>
              <p:ext uri="{D42A27DB-BD31-4B8C-83A1-F6EECF244321}">
                <p14:modId xmlns:p14="http://schemas.microsoft.com/office/powerpoint/2010/main" val="536936000"/>
              </p:ext>
            </p:extLst>
          </p:nvPr>
        </p:nvGraphicFramePr>
        <p:xfrm>
          <a:off x="1597890" y="1516613"/>
          <a:ext cx="2974110" cy="1102594"/>
        </p:xfrm>
        <a:graphic>
          <a:graphicData uri="http://schemas.openxmlformats.org/drawingml/2006/table">
            <a:tbl>
              <a:tblPr firstRow="1" bandRow="1">
                <a:effectLst/>
                <a:tableStyleId>{5C22544A-7EE6-4342-B048-85BDC9FD1C3A}</a:tableStyleId>
              </a:tblPr>
              <a:tblGrid>
                <a:gridCol w="1847273">
                  <a:extLst>
                    <a:ext uri="{9D8B030D-6E8A-4147-A177-3AD203B41FA5}">
                      <a16:colId xmlns:a16="http://schemas.microsoft.com/office/drawing/2014/main" val="35669779"/>
                    </a:ext>
                  </a:extLst>
                </a:gridCol>
                <a:gridCol w="1126837">
                  <a:extLst>
                    <a:ext uri="{9D8B030D-6E8A-4147-A177-3AD203B41FA5}">
                      <a16:colId xmlns:a16="http://schemas.microsoft.com/office/drawing/2014/main" val="3670779806"/>
                    </a:ext>
                  </a:extLst>
                </a:gridCol>
              </a:tblGrid>
              <a:tr h="1102594">
                <a:tc>
                  <a:txBody>
                    <a:bodyPr/>
                    <a:lstStyle/>
                    <a:p>
                      <a:pPr algn="ctr"/>
                      <a:r>
                        <a:rPr lang="en-GB" sz="3500" dirty="0">
                          <a:solidFill>
                            <a:srgbClr val="FF0000"/>
                          </a:solidFill>
                          <a:latin typeface="SassoonCRInfantMedium" panose="02000603020000020003" pitchFamily="2" charset="0"/>
                        </a:rPr>
                        <a:t>12p</a:t>
                      </a: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500" dirty="0">
                          <a:solidFill>
                            <a:schemeClr val="tx1"/>
                          </a:solidFill>
                          <a:latin typeface="SassoonCRInfantMedium" panose="02000603020000020003" pitchFamily="2" charset="0"/>
                        </a:rPr>
                        <a:t>=</a:t>
                      </a:r>
                    </a:p>
                  </a:txBody>
                  <a:tcPr anchor="ctr">
                    <a:lnL w="38100" cap="flat" cmpd="sng" algn="ctr">
                      <a:solidFill>
                        <a:schemeClr val="tx1"/>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9235910"/>
                  </a:ext>
                </a:extLst>
              </a:tr>
            </a:tbl>
          </a:graphicData>
        </a:graphic>
      </p:graphicFrame>
      <p:graphicFrame>
        <p:nvGraphicFramePr>
          <p:cNvPr id="8" name="Table 7">
            <a:extLst>
              <a:ext uri="{FF2B5EF4-FFF2-40B4-BE49-F238E27FC236}">
                <a16:creationId xmlns:a16="http://schemas.microsoft.com/office/drawing/2014/main" id="{5978CD3D-9B4C-4548-8FE2-2C057D0F5228}"/>
              </a:ext>
            </a:extLst>
          </p:cNvPr>
          <p:cNvGraphicFramePr>
            <a:graphicFrameLocks noGrp="1"/>
          </p:cNvGraphicFramePr>
          <p:nvPr>
            <p:extLst>
              <p:ext uri="{D42A27DB-BD31-4B8C-83A1-F6EECF244321}">
                <p14:modId xmlns:p14="http://schemas.microsoft.com/office/powerpoint/2010/main" val="2513777673"/>
              </p:ext>
            </p:extLst>
          </p:nvPr>
        </p:nvGraphicFramePr>
        <p:xfrm>
          <a:off x="1597890" y="3126544"/>
          <a:ext cx="2974110" cy="1102594"/>
        </p:xfrm>
        <a:graphic>
          <a:graphicData uri="http://schemas.openxmlformats.org/drawingml/2006/table">
            <a:tbl>
              <a:tblPr firstRow="1" bandRow="1">
                <a:effectLst/>
                <a:tableStyleId>{5C22544A-7EE6-4342-B048-85BDC9FD1C3A}</a:tableStyleId>
              </a:tblPr>
              <a:tblGrid>
                <a:gridCol w="1847273">
                  <a:extLst>
                    <a:ext uri="{9D8B030D-6E8A-4147-A177-3AD203B41FA5}">
                      <a16:colId xmlns:a16="http://schemas.microsoft.com/office/drawing/2014/main" val="35669779"/>
                    </a:ext>
                  </a:extLst>
                </a:gridCol>
                <a:gridCol w="1126837">
                  <a:extLst>
                    <a:ext uri="{9D8B030D-6E8A-4147-A177-3AD203B41FA5}">
                      <a16:colId xmlns:a16="http://schemas.microsoft.com/office/drawing/2014/main" val="3670779806"/>
                    </a:ext>
                  </a:extLst>
                </a:gridCol>
              </a:tblGrid>
              <a:tr h="1102594">
                <a:tc>
                  <a:txBody>
                    <a:bodyPr/>
                    <a:lstStyle/>
                    <a:p>
                      <a:pPr algn="ctr"/>
                      <a:r>
                        <a:rPr lang="en-GB" sz="3500" dirty="0">
                          <a:solidFill>
                            <a:srgbClr val="FF0000"/>
                          </a:solidFill>
                          <a:latin typeface="SassoonCRInfantMedium" panose="02000603020000020003" pitchFamily="2" charset="0"/>
                        </a:rPr>
                        <a:t>7p</a:t>
                      </a:r>
                      <a:endParaRPr lang="en-GB" sz="3500" dirty="0">
                        <a:solidFill>
                          <a:schemeClr val="tx1"/>
                        </a:solidFill>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500" dirty="0">
                          <a:solidFill>
                            <a:schemeClr val="tx1"/>
                          </a:solidFill>
                          <a:latin typeface="SassoonCRInfantMedium" panose="02000603020000020003" pitchFamily="2" charset="0"/>
                        </a:rPr>
                        <a:t>=</a:t>
                      </a:r>
                    </a:p>
                  </a:txBody>
                  <a:tcPr anchor="ctr">
                    <a:lnL w="38100" cap="flat" cmpd="sng" algn="ctr">
                      <a:solidFill>
                        <a:schemeClr val="tx1"/>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9235910"/>
                  </a:ext>
                </a:extLst>
              </a:tr>
            </a:tbl>
          </a:graphicData>
        </a:graphic>
      </p:graphicFrame>
      <p:graphicFrame>
        <p:nvGraphicFramePr>
          <p:cNvPr id="9" name="Table 8">
            <a:extLst>
              <a:ext uri="{FF2B5EF4-FFF2-40B4-BE49-F238E27FC236}">
                <a16:creationId xmlns:a16="http://schemas.microsoft.com/office/drawing/2014/main" id="{D89E4357-42A7-4B6D-971D-A3EC09568204}"/>
              </a:ext>
            </a:extLst>
          </p:cNvPr>
          <p:cNvGraphicFramePr>
            <a:graphicFrameLocks noGrp="1"/>
          </p:cNvGraphicFramePr>
          <p:nvPr>
            <p:extLst>
              <p:ext uri="{D42A27DB-BD31-4B8C-83A1-F6EECF244321}">
                <p14:modId xmlns:p14="http://schemas.microsoft.com/office/powerpoint/2010/main" val="1296327247"/>
              </p:ext>
            </p:extLst>
          </p:nvPr>
        </p:nvGraphicFramePr>
        <p:xfrm>
          <a:off x="1597890" y="4711132"/>
          <a:ext cx="2974110" cy="1102594"/>
        </p:xfrm>
        <a:graphic>
          <a:graphicData uri="http://schemas.openxmlformats.org/drawingml/2006/table">
            <a:tbl>
              <a:tblPr firstRow="1" bandRow="1">
                <a:effectLst/>
                <a:tableStyleId>{5C22544A-7EE6-4342-B048-85BDC9FD1C3A}</a:tableStyleId>
              </a:tblPr>
              <a:tblGrid>
                <a:gridCol w="1847273">
                  <a:extLst>
                    <a:ext uri="{9D8B030D-6E8A-4147-A177-3AD203B41FA5}">
                      <a16:colId xmlns:a16="http://schemas.microsoft.com/office/drawing/2014/main" val="35669779"/>
                    </a:ext>
                  </a:extLst>
                </a:gridCol>
                <a:gridCol w="1126837">
                  <a:extLst>
                    <a:ext uri="{9D8B030D-6E8A-4147-A177-3AD203B41FA5}">
                      <a16:colId xmlns:a16="http://schemas.microsoft.com/office/drawing/2014/main" val="3670779806"/>
                    </a:ext>
                  </a:extLst>
                </a:gridCol>
              </a:tblGrid>
              <a:tr h="1102594">
                <a:tc>
                  <a:txBody>
                    <a:bodyPr/>
                    <a:lstStyle/>
                    <a:p>
                      <a:pPr algn="ctr"/>
                      <a:r>
                        <a:rPr lang="en-GB" sz="3500" dirty="0">
                          <a:solidFill>
                            <a:srgbClr val="FF0000"/>
                          </a:solidFill>
                          <a:latin typeface="SassoonCRInfantMedium" panose="02000603020000020003" pitchFamily="2" charset="0"/>
                        </a:rPr>
                        <a:t>15p</a:t>
                      </a:r>
                      <a:endParaRPr lang="en-GB" sz="3500" dirty="0">
                        <a:solidFill>
                          <a:schemeClr val="tx1"/>
                        </a:solidFill>
                        <a:latin typeface="SassoonCRInfantMedium" panose="02000603020000020003" pitchFamily="2" charset="0"/>
                      </a:endParaRPr>
                    </a:p>
                  </a:txBody>
                  <a:tcPr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500" dirty="0">
                          <a:solidFill>
                            <a:schemeClr val="tx1"/>
                          </a:solidFill>
                          <a:latin typeface="SassoonCRInfantMedium" panose="02000603020000020003" pitchFamily="2" charset="0"/>
                        </a:rPr>
                        <a:t>=</a:t>
                      </a:r>
                    </a:p>
                  </a:txBody>
                  <a:tcPr anchor="ctr">
                    <a:lnL w="38100" cap="flat" cmpd="sng" algn="ctr">
                      <a:solidFill>
                        <a:schemeClr val="tx1"/>
                      </a:solid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089235910"/>
                  </a:ext>
                </a:extLst>
              </a:tr>
            </a:tbl>
          </a:graphicData>
        </a:graphic>
      </p:graphicFrame>
    </p:spTree>
    <p:extLst>
      <p:ext uri="{BB962C8B-B14F-4D97-AF65-F5344CB8AC3E}">
        <p14:creationId xmlns:p14="http://schemas.microsoft.com/office/powerpoint/2010/main" val="562089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111BE1E2-2276-4E9A-B903-1DC16E6D7F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2" name="Rectangle 11">
            <a:extLst>
              <a:ext uri="{FF2B5EF4-FFF2-40B4-BE49-F238E27FC236}">
                <a16:creationId xmlns:a16="http://schemas.microsoft.com/office/drawing/2014/main" id="{99736374-C23D-4FED-9B83-64AEC1C3C01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 amount is10p.</a:t>
            </a: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True or false?</a:t>
            </a:r>
            <a:endParaRPr lang="en-GB" sz="24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85579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111BE1E2-2276-4E9A-B903-1DC16E6D7F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2" name="Rectangle 11">
            <a:extLst>
              <a:ext uri="{FF2B5EF4-FFF2-40B4-BE49-F238E27FC236}">
                <a16:creationId xmlns:a16="http://schemas.microsoft.com/office/drawing/2014/main" id="{99736374-C23D-4FED-9B83-64AEC1C3C01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 amount is10p.</a:t>
            </a: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True or false?</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False</a:t>
            </a:r>
          </a:p>
          <a:p>
            <a:pPr algn="ctr"/>
            <a:endParaRPr lang="en-GB" sz="2400" dirty="0">
              <a:solidFill>
                <a:srgbClr val="FF0000"/>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5p + 5p + 10p = 20p</a:t>
            </a:r>
            <a:endParaRPr lang="en-GB" sz="2400" u="sng"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1467716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Choose a word to make the statements correct.</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3500" dirty="0">
                <a:solidFill>
                  <a:schemeClr val="tx1"/>
                </a:solidFill>
                <a:latin typeface="SassoonCRInfantMedium" panose="02000603020000020003" pitchFamily="2" charset="0"/>
              </a:rPr>
              <a:t>5p is </a:t>
            </a:r>
            <a:r>
              <a:rPr lang="en-GB" sz="3500" spc="-300" dirty="0">
                <a:solidFill>
                  <a:schemeClr val="tx1"/>
                </a:solidFill>
                <a:latin typeface="SassoonCRInfantMedium" panose="02000603020000020003" pitchFamily="2" charset="0"/>
              </a:rPr>
              <a:t>________</a:t>
            </a:r>
            <a:r>
              <a:rPr lang="en-GB" sz="3500" dirty="0">
                <a:solidFill>
                  <a:schemeClr val="tx1"/>
                </a:solidFill>
                <a:latin typeface="SassoonCRInfantMedium" panose="02000603020000020003" pitchFamily="2" charset="0"/>
              </a:rPr>
              <a:t> than 10p</a:t>
            </a:r>
          </a:p>
          <a:p>
            <a:pPr algn="ctr"/>
            <a:endParaRPr lang="en-GB" sz="3500" dirty="0">
              <a:solidFill>
                <a:schemeClr val="tx1"/>
              </a:solidFill>
              <a:latin typeface="SassoonCRInfantMedium" panose="02000603020000020003" pitchFamily="2" charset="0"/>
            </a:endParaRPr>
          </a:p>
          <a:p>
            <a:pPr algn="ctr"/>
            <a:r>
              <a:rPr lang="en-GB" sz="3500" dirty="0">
                <a:solidFill>
                  <a:schemeClr val="tx1"/>
                </a:solidFill>
                <a:latin typeface="SassoonCRInfantMedium" panose="02000603020000020003" pitchFamily="2" charset="0"/>
              </a:rPr>
              <a:t>5p is </a:t>
            </a:r>
            <a:r>
              <a:rPr lang="en-GB" sz="3500" spc="-300" dirty="0">
                <a:solidFill>
                  <a:schemeClr val="tx1"/>
                </a:solidFill>
                <a:latin typeface="SassoonCRInfantMedium" panose="02000603020000020003" pitchFamily="2" charset="0"/>
              </a:rPr>
              <a:t>________</a:t>
            </a:r>
            <a:r>
              <a:rPr lang="en-GB" sz="3500" dirty="0">
                <a:solidFill>
                  <a:schemeClr val="tx1"/>
                </a:solidFill>
                <a:latin typeface="SassoonCRInfantMedium" panose="02000603020000020003" pitchFamily="2" charset="0"/>
              </a:rPr>
              <a:t> than 2p</a:t>
            </a:r>
          </a:p>
          <a:p>
            <a:pPr algn="ctr"/>
            <a:endParaRPr lang="en-GB" sz="3500" dirty="0">
              <a:solidFill>
                <a:schemeClr val="tx1"/>
              </a:solidFill>
              <a:latin typeface="SassoonCRInfantMedium" panose="02000603020000020003" pitchFamily="2" charset="0"/>
            </a:endParaRPr>
          </a:p>
          <a:p>
            <a:pPr algn="ctr"/>
            <a:endParaRPr lang="en-GB" sz="3500" dirty="0">
              <a:solidFill>
                <a:schemeClr val="tx1"/>
              </a:solidFill>
              <a:latin typeface="SassoonCRInfantMedium" panose="02000603020000020003" pitchFamily="2" charset="0"/>
            </a:endParaRPr>
          </a:p>
          <a:p>
            <a:pPr algn="ctr"/>
            <a:endParaRPr lang="en-GB" sz="3500" dirty="0">
              <a:solidFill>
                <a:schemeClr val="tx1"/>
              </a:solidFill>
              <a:latin typeface="SassoonCRInfantMedium" panose="02000603020000020003" pitchFamily="2" charset="0"/>
            </a:endParaRPr>
          </a:p>
          <a:p>
            <a:pPr algn="ctr"/>
            <a:endParaRPr lang="en-GB" sz="3500" dirty="0">
              <a:solidFill>
                <a:schemeClr val="tx1"/>
              </a:solidFill>
              <a:latin typeface="SassoonCRInfantMedium" panose="02000603020000020003" pitchFamily="2" charset="0"/>
            </a:endParaRPr>
          </a:p>
        </p:txBody>
      </p:sp>
      <p:sp>
        <p:nvSpPr>
          <p:cNvPr id="4" name="Rectangle: Rounded Corners 3">
            <a:extLst>
              <a:ext uri="{FF2B5EF4-FFF2-40B4-BE49-F238E27FC236}">
                <a16:creationId xmlns:a16="http://schemas.microsoft.com/office/drawing/2014/main" id="{C0851222-65DA-4A89-95AC-21E85B2D4EC9}"/>
              </a:ext>
            </a:extLst>
          </p:cNvPr>
          <p:cNvSpPr/>
          <p:nvPr/>
        </p:nvSpPr>
        <p:spPr>
          <a:xfrm>
            <a:off x="2909455" y="4553527"/>
            <a:ext cx="3352800" cy="1607128"/>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u="sng" dirty="0">
                <a:solidFill>
                  <a:schemeClr val="tx1"/>
                </a:solidFill>
                <a:latin typeface="SassoonCRInfantMedium" panose="02000603020000020003" pitchFamily="2" charset="0"/>
              </a:rPr>
              <a:t>Word Bank</a:t>
            </a:r>
          </a:p>
          <a:p>
            <a:pPr algn="ctr"/>
            <a:r>
              <a:rPr lang="en-GB" sz="1200" dirty="0">
                <a:solidFill>
                  <a:srgbClr val="00B0F0"/>
                </a:solidFill>
                <a:latin typeface="SassoonCRInfantMedium" panose="02000603020000020003" pitchFamily="2" charset="0"/>
              </a:rPr>
              <a:t/>
            </a:r>
            <a:br>
              <a:rPr lang="en-GB" sz="1200" dirty="0">
                <a:solidFill>
                  <a:srgbClr val="00B0F0"/>
                </a:solidFill>
                <a:latin typeface="SassoonCRInfantMedium" panose="02000603020000020003" pitchFamily="2" charset="0"/>
              </a:rPr>
            </a:br>
            <a:r>
              <a:rPr lang="en-GB" sz="3600" dirty="0">
                <a:solidFill>
                  <a:srgbClr val="00B0F0"/>
                </a:solidFill>
                <a:latin typeface="SassoonCRInfantMedium" panose="02000603020000020003" pitchFamily="2" charset="0"/>
              </a:rPr>
              <a:t>more      less</a:t>
            </a:r>
            <a:endParaRPr lang="en-GB" sz="3600" dirty="0">
              <a:solidFill>
                <a:srgbClr val="00B0F0"/>
              </a:solidFill>
            </a:endParaRPr>
          </a:p>
        </p:txBody>
      </p:sp>
    </p:spTree>
    <p:extLst>
      <p:ext uri="{BB962C8B-B14F-4D97-AF65-F5344CB8AC3E}">
        <p14:creationId xmlns:p14="http://schemas.microsoft.com/office/powerpoint/2010/main" val="3216363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Choose a word to make the statements correct.</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3500" dirty="0">
                <a:solidFill>
                  <a:schemeClr val="tx1"/>
                </a:solidFill>
                <a:latin typeface="SassoonCRInfantMedium" panose="02000603020000020003" pitchFamily="2" charset="0"/>
              </a:rPr>
              <a:t>5p is </a:t>
            </a:r>
            <a:r>
              <a:rPr lang="en-GB" sz="3500" spc="-300" dirty="0">
                <a:solidFill>
                  <a:schemeClr val="tx1"/>
                </a:solidFill>
                <a:latin typeface="SassoonCRInfantMedium" panose="02000603020000020003" pitchFamily="2" charset="0"/>
              </a:rPr>
              <a:t>________</a:t>
            </a:r>
            <a:r>
              <a:rPr lang="en-GB" sz="3500" dirty="0">
                <a:solidFill>
                  <a:schemeClr val="tx1"/>
                </a:solidFill>
                <a:latin typeface="SassoonCRInfantMedium" panose="02000603020000020003" pitchFamily="2" charset="0"/>
              </a:rPr>
              <a:t> than 10p</a:t>
            </a:r>
          </a:p>
          <a:p>
            <a:pPr algn="ctr"/>
            <a:endParaRPr lang="en-GB" sz="3500" dirty="0">
              <a:solidFill>
                <a:schemeClr val="tx1"/>
              </a:solidFill>
              <a:latin typeface="SassoonCRInfantMedium" panose="02000603020000020003" pitchFamily="2" charset="0"/>
            </a:endParaRPr>
          </a:p>
          <a:p>
            <a:pPr algn="ctr"/>
            <a:r>
              <a:rPr lang="en-GB" sz="3500" dirty="0">
                <a:solidFill>
                  <a:schemeClr val="tx1"/>
                </a:solidFill>
                <a:latin typeface="SassoonCRInfantMedium" panose="02000603020000020003" pitchFamily="2" charset="0"/>
              </a:rPr>
              <a:t>5p is </a:t>
            </a:r>
            <a:r>
              <a:rPr lang="en-GB" sz="3500" spc="-300">
                <a:solidFill>
                  <a:schemeClr val="tx1"/>
                </a:solidFill>
                <a:latin typeface="SassoonCRInfantMedium" panose="02000603020000020003" pitchFamily="2" charset="0"/>
              </a:rPr>
              <a:t>________</a:t>
            </a:r>
            <a:r>
              <a:rPr lang="en-GB" sz="3500">
                <a:solidFill>
                  <a:schemeClr val="tx1"/>
                </a:solidFill>
                <a:latin typeface="SassoonCRInfantMedium" panose="02000603020000020003" pitchFamily="2" charset="0"/>
              </a:rPr>
              <a:t> than </a:t>
            </a:r>
            <a:r>
              <a:rPr lang="en-GB" sz="3500" dirty="0">
                <a:solidFill>
                  <a:schemeClr val="tx1"/>
                </a:solidFill>
                <a:latin typeface="SassoonCRInfantMedium" panose="02000603020000020003" pitchFamily="2" charset="0"/>
              </a:rPr>
              <a:t>2p</a:t>
            </a:r>
          </a:p>
          <a:p>
            <a:pPr algn="ctr"/>
            <a:endParaRPr lang="en-GB" sz="3500" dirty="0">
              <a:solidFill>
                <a:schemeClr val="tx1"/>
              </a:solidFill>
              <a:latin typeface="SassoonCRInfantMedium" panose="02000603020000020003" pitchFamily="2" charset="0"/>
            </a:endParaRPr>
          </a:p>
          <a:p>
            <a:pPr algn="ctr"/>
            <a:endParaRPr lang="en-GB" sz="3500" dirty="0">
              <a:solidFill>
                <a:schemeClr val="tx1"/>
              </a:solidFill>
              <a:latin typeface="SassoonCRInfantMedium" panose="02000603020000020003" pitchFamily="2" charset="0"/>
            </a:endParaRPr>
          </a:p>
          <a:p>
            <a:pPr algn="ctr"/>
            <a:endParaRPr lang="en-GB" sz="3500" dirty="0">
              <a:solidFill>
                <a:schemeClr val="tx1"/>
              </a:solidFill>
              <a:latin typeface="SassoonCRInfantMedium" panose="02000603020000020003" pitchFamily="2" charset="0"/>
            </a:endParaRPr>
          </a:p>
          <a:p>
            <a:pPr algn="ctr"/>
            <a:endParaRPr lang="en-GB" sz="3500" dirty="0">
              <a:solidFill>
                <a:schemeClr val="tx1"/>
              </a:solidFill>
              <a:latin typeface="SassoonCRInfantMedium" panose="02000603020000020003" pitchFamily="2" charset="0"/>
            </a:endParaRPr>
          </a:p>
        </p:txBody>
      </p:sp>
      <p:sp>
        <p:nvSpPr>
          <p:cNvPr id="2" name="Rectangle 1">
            <a:extLst>
              <a:ext uri="{FF2B5EF4-FFF2-40B4-BE49-F238E27FC236}">
                <a16:creationId xmlns:a16="http://schemas.microsoft.com/office/drawing/2014/main" id="{6C2E262E-4B6A-4E7B-ACA0-D03AAC842DF6}"/>
              </a:ext>
            </a:extLst>
          </p:cNvPr>
          <p:cNvSpPr/>
          <p:nvPr/>
        </p:nvSpPr>
        <p:spPr>
          <a:xfrm>
            <a:off x="3816787" y="1961519"/>
            <a:ext cx="825867" cy="584775"/>
          </a:xfrm>
          <a:prstGeom prst="rect">
            <a:avLst/>
          </a:prstGeom>
        </p:spPr>
        <p:txBody>
          <a:bodyPr wrap="none">
            <a:spAutoFit/>
          </a:bodyPr>
          <a:lstStyle/>
          <a:p>
            <a:r>
              <a:rPr lang="en-GB" sz="3200" dirty="0">
                <a:solidFill>
                  <a:srgbClr val="FF0000"/>
                </a:solidFill>
                <a:latin typeface="SassoonCRInfantMedium" panose="02000603020000020003" pitchFamily="2" charset="0"/>
              </a:rPr>
              <a:t>less</a:t>
            </a:r>
            <a:endParaRPr lang="en-GB" sz="3200" dirty="0"/>
          </a:p>
        </p:txBody>
      </p:sp>
      <p:sp>
        <p:nvSpPr>
          <p:cNvPr id="12" name="Rectangle 11">
            <a:extLst>
              <a:ext uri="{FF2B5EF4-FFF2-40B4-BE49-F238E27FC236}">
                <a16:creationId xmlns:a16="http://schemas.microsoft.com/office/drawing/2014/main" id="{FF54FB56-8CA3-43FE-ACF3-C496F94D9E4D}"/>
              </a:ext>
            </a:extLst>
          </p:cNvPr>
          <p:cNvSpPr/>
          <p:nvPr/>
        </p:nvSpPr>
        <p:spPr>
          <a:xfrm>
            <a:off x="3774268" y="3016689"/>
            <a:ext cx="1060868" cy="584775"/>
          </a:xfrm>
          <a:prstGeom prst="rect">
            <a:avLst/>
          </a:prstGeom>
        </p:spPr>
        <p:txBody>
          <a:bodyPr wrap="none">
            <a:spAutoFit/>
          </a:bodyPr>
          <a:lstStyle/>
          <a:p>
            <a:r>
              <a:rPr lang="en-GB" sz="3200" dirty="0">
                <a:solidFill>
                  <a:srgbClr val="FF0000"/>
                </a:solidFill>
                <a:latin typeface="SassoonCRInfantMedium" panose="02000603020000020003" pitchFamily="2" charset="0"/>
              </a:rPr>
              <a:t>more</a:t>
            </a:r>
            <a:endParaRPr lang="en-GB" sz="3200" dirty="0"/>
          </a:p>
        </p:txBody>
      </p:sp>
      <p:sp>
        <p:nvSpPr>
          <p:cNvPr id="4" name="Rectangle: Rounded Corners 3">
            <a:extLst>
              <a:ext uri="{FF2B5EF4-FFF2-40B4-BE49-F238E27FC236}">
                <a16:creationId xmlns:a16="http://schemas.microsoft.com/office/drawing/2014/main" id="{C0851222-65DA-4A89-95AC-21E85B2D4EC9}"/>
              </a:ext>
            </a:extLst>
          </p:cNvPr>
          <p:cNvSpPr/>
          <p:nvPr/>
        </p:nvSpPr>
        <p:spPr>
          <a:xfrm>
            <a:off x="2909455" y="4553527"/>
            <a:ext cx="3352800" cy="1607128"/>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u="sng" dirty="0">
                <a:solidFill>
                  <a:schemeClr val="tx1"/>
                </a:solidFill>
                <a:latin typeface="SassoonCRInfantMedium" panose="02000603020000020003" pitchFamily="2" charset="0"/>
              </a:rPr>
              <a:t>Word Bank</a:t>
            </a:r>
          </a:p>
          <a:p>
            <a:pPr algn="ctr"/>
            <a:r>
              <a:rPr lang="en-GB" sz="1200" dirty="0">
                <a:solidFill>
                  <a:srgbClr val="00B0F0"/>
                </a:solidFill>
                <a:latin typeface="SassoonCRInfantMedium" panose="02000603020000020003" pitchFamily="2" charset="0"/>
              </a:rPr>
              <a:t/>
            </a:r>
            <a:br>
              <a:rPr lang="en-GB" sz="1200" dirty="0">
                <a:solidFill>
                  <a:srgbClr val="00B0F0"/>
                </a:solidFill>
                <a:latin typeface="SassoonCRInfantMedium" panose="02000603020000020003" pitchFamily="2" charset="0"/>
              </a:rPr>
            </a:br>
            <a:r>
              <a:rPr lang="en-GB" sz="3600" dirty="0">
                <a:solidFill>
                  <a:srgbClr val="00B0F0"/>
                </a:solidFill>
                <a:latin typeface="SassoonCRInfantMedium" panose="02000603020000020003" pitchFamily="2" charset="0"/>
              </a:rPr>
              <a:t>more      less</a:t>
            </a:r>
            <a:endParaRPr lang="en-GB" sz="3600" dirty="0">
              <a:solidFill>
                <a:srgbClr val="00B0F0"/>
              </a:solidFill>
            </a:endParaRPr>
          </a:p>
        </p:txBody>
      </p:sp>
    </p:spTree>
    <p:extLst>
      <p:ext uri="{BB962C8B-B14F-4D97-AF65-F5344CB8AC3E}">
        <p14:creationId xmlns:p14="http://schemas.microsoft.com/office/powerpoint/2010/main" val="461464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A9DC0E-ED9D-4976-8BE6-1C221AA667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4" name="Rectangle 13">
            <a:extLst>
              <a:ext uri="{FF2B5EF4-FFF2-40B4-BE49-F238E27FC236}">
                <a16:creationId xmlns:a16="http://schemas.microsoft.com/office/drawing/2014/main" id="{8C510C88-605E-4CCA-BC1B-4762EBD5C70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is the biggest amount?</a:t>
            </a:r>
          </a:p>
        </p:txBody>
      </p:sp>
    </p:spTree>
    <p:extLst>
      <p:ext uri="{BB962C8B-B14F-4D97-AF65-F5344CB8AC3E}">
        <p14:creationId xmlns:p14="http://schemas.microsoft.com/office/powerpoint/2010/main" val="3762389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A9DC0E-ED9D-4976-8BE6-1C221AA667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4" name="Rectangle 13">
            <a:extLst>
              <a:ext uri="{FF2B5EF4-FFF2-40B4-BE49-F238E27FC236}">
                <a16:creationId xmlns:a16="http://schemas.microsoft.com/office/drawing/2014/main" id="{8C510C88-605E-4CCA-BC1B-4762EBD5C70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is the biggest amount?</a:t>
            </a:r>
          </a:p>
        </p:txBody>
      </p:sp>
      <p:sp>
        <p:nvSpPr>
          <p:cNvPr id="5" name="Oval 4">
            <a:extLst>
              <a:ext uri="{FF2B5EF4-FFF2-40B4-BE49-F238E27FC236}">
                <a16:creationId xmlns:a16="http://schemas.microsoft.com/office/drawing/2014/main" id="{A0026272-DAC4-4A51-BDE4-EF06FA5BC511}"/>
              </a:ext>
            </a:extLst>
          </p:cNvPr>
          <p:cNvSpPr/>
          <p:nvPr/>
        </p:nvSpPr>
        <p:spPr>
          <a:xfrm>
            <a:off x="1140767" y="1679897"/>
            <a:ext cx="2673291" cy="375928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F0247FE-A1EC-467D-8AF5-75F8B53254EB}"/>
              </a:ext>
            </a:extLst>
          </p:cNvPr>
          <p:cNvSpPr/>
          <p:nvPr/>
        </p:nvSpPr>
        <p:spPr>
          <a:xfrm>
            <a:off x="2139937" y="5560978"/>
            <a:ext cx="603050" cy="553998"/>
          </a:xfrm>
          <a:prstGeom prst="rect">
            <a:avLst/>
          </a:prstGeom>
        </p:spPr>
        <p:txBody>
          <a:bodyPr wrap="none">
            <a:spAutoFit/>
          </a:bodyPr>
          <a:lstStyle/>
          <a:p>
            <a:r>
              <a:rPr lang="en-GB" sz="3000" dirty="0">
                <a:solidFill>
                  <a:srgbClr val="FF0000"/>
                </a:solidFill>
                <a:latin typeface="SassoonCRInfantMedium" panose="02000603020000020003" pitchFamily="2" charset="0"/>
              </a:rPr>
              <a:t>7p</a:t>
            </a:r>
          </a:p>
        </p:txBody>
      </p:sp>
      <p:sp>
        <p:nvSpPr>
          <p:cNvPr id="7" name="Rectangle 6">
            <a:extLst>
              <a:ext uri="{FF2B5EF4-FFF2-40B4-BE49-F238E27FC236}">
                <a16:creationId xmlns:a16="http://schemas.microsoft.com/office/drawing/2014/main" id="{576B4A8D-2D61-4EB2-96B9-02874D80AFCE}"/>
              </a:ext>
            </a:extLst>
          </p:cNvPr>
          <p:cNvSpPr/>
          <p:nvPr/>
        </p:nvSpPr>
        <p:spPr>
          <a:xfrm>
            <a:off x="6051538" y="5560978"/>
            <a:ext cx="603050" cy="553998"/>
          </a:xfrm>
          <a:prstGeom prst="rect">
            <a:avLst/>
          </a:prstGeom>
        </p:spPr>
        <p:txBody>
          <a:bodyPr wrap="none">
            <a:spAutoFit/>
          </a:bodyPr>
          <a:lstStyle/>
          <a:p>
            <a:r>
              <a:rPr lang="en-GB" sz="3000" dirty="0">
                <a:solidFill>
                  <a:srgbClr val="FF0000"/>
                </a:solidFill>
                <a:latin typeface="SassoonCRInfantMedium" panose="02000603020000020003" pitchFamily="2" charset="0"/>
              </a:rPr>
              <a:t>2p</a:t>
            </a:r>
          </a:p>
        </p:txBody>
      </p:sp>
    </p:spTree>
    <p:extLst>
      <p:ext uri="{BB962C8B-B14F-4D97-AF65-F5344CB8AC3E}">
        <p14:creationId xmlns:p14="http://schemas.microsoft.com/office/powerpoint/2010/main" val="2452345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generated with high confidence">
            <a:extLst>
              <a:ext uri="{FF2B5EF4-FFF2-40B4-BE49-F238E27FC236}">
                <a16:creationId xmlns:a16="http://schemas.microsoft.com/office/drawing/2014/main" id="{C026BD8D-416F-474E-9717-1F3A7CD339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4" name="Rectangle 13">
            <a:extLst>
              <a:ext uri="{FF2B5EF4-FFF2-40B4-BE49-F238E27FC236}">
                <a16:creationId xmlns:a16="http://schemas.microsoft.com/office/drawing/2014/main" id="{AFDF8CF8-3C4F-4011-89FD-FCCAB6A35B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5</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is the smallest amount?</a:t>
            </a:r>
          </a:p>
        </p:txBody>
      </p:sp>
    </p:spTree>
    <p:extLst>
      <p:ext uri="{BB962C8B-B14F-4D97-AF65-F5344CB8AC3E}">
        <p14:creationId xmlns:p14="http://schemas.microsoft.com/office/powerpoint/2010/main" val="522510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10;&#10;Description generated with high confidence">
            <a:extLst>
              <a:ext uri="{FF2B5EF4-FFF2-40B4-BE49-F238E27FC236}">
                <a16:creationId xmlns:a16="http://schemas.microsoft.com/office/drawing/2014/main" id="{C026BD8D-416F-474E-9717-1F3A7CD339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4" name="Rectangle 13">
            <a:extLst>
              <a:ext uri="{FF2B5EF4-FFF2-40B4-BE49-F238E27FC236}">
                <a16:creationId xmlns:a16="http://schemas.microsoft.com/office/drawing/2014/main" id="{AFDF8CF8-3C4F-4011-89FD-FCCAB6A35B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5</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is the smallest amount?</a:t>
            </a:r>
          </a:p>
        </p:txBody>
      </p:sp>
      <p:sp>
        <p:nvSpPr>
          <p:cNvPr id="5" name="Oval 4">
            <a:extLst>
              <a:ext uri="{FF2B5EF4-FFF2-40B4-BE49-F238E27FC236}">
                <a16:creationId xmlns:a16="http://schemas.microsoft.com/office/drawing/2014/main" id="{24B0DF53-3C0D-41C1-9CE2-71DF166F8FAA}"/>
              </a:ext>
            </a:extLst>
          </p:cNvPr>
          <p:cNvSpPr/>
          <p:nvPr/>
        </p:nvSpPr>
        <p:spPr>
          <a:xfrm>
            <a:off x="5007237" y="1677007"/>
            <a:ext cx="2673291" cy="375928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78E6938-2184-485C-A508-85877581C151}"/>
              </a:ext>
            </a:extLst>
          </p:cNvPr>
          <p:cNvSpPr/>
          <p:nvPr/>
        </p:nvSpPr>
        <p:spPr>
          <a:xfrm>
            <a:off x="2070088" y="5560978"/>
            <a:ext cx="814647" cy="553998"/>
          </a:xfrm>
          <a:prstGeom prst="rect">
            <a:avLst/>
          </a:prstGeom>
        </p:spPr>
        <p:txBody>
          <a:bodyPr wrap="none">
            <a:spAutoFit/>
          </a:bodyPr>
          <a:lstStyle/>
          <a:p>
            <a:r>
              <a:rPr lang="en-GB" sz="3000" dirty="0">
                <a:solidFill>
                  <a:srgbClr val="FF0000"/>
                </a:solidFill>
                <a:latin typeface="SassoonCRInfantMedium" panose="02000603020000020003" pitchFamily="2" charset="0"/>
              </a:rPr>
              <a:t>12p</a:t>
            </a:r>
          </a:p>
        </p:txBody>
      </p:sp>
      <p:sp>
        <p:nvSpPr>
          <p:cNvPr id="7" name="Rectangle 6">
            <a:extLst>
              <a:ext uri="{FF2B5EF4-FFF2-40B4-BE49-F238E27FC236}">
                <a16:creationId xmlns:a16="http://schemas.microsoft.com/office/drawing/2014/main" id="{F53C46F9-4CA9-4C7C-9852-907F399B8BF4}"/>
              </a:ext>
            </a:extLst>
          </p:cNvPr>
          <p:cNvSpPr/>
          <p:nvPr/>
        </p:nvSpPr>
        <p:spPr>
          <a:xfrm>
            <a:off x="6051538" y="5560978"/>
            <a:ext cx="603050" cy="553998"/>
          </a:xfrm>
          <a:prstGeom prst="rect">
            <a:avLst/>
          </a:prstGeom>
        </p:spPr>
        <p:txBody>
          <a:bodyPr wrap="none">
            <a:spAutoFit/>
          </a:bodyPr>
          <a:lstStyle/>
          <a:p>
            <a:r>
              <a:rPr lang="en-GB" sz="3000" dirty="0">
                <a:solidFill>
                  <a:srgbClr val="FF0000"/>
                </a:solidFill>
                <a:latin typeface="SassoonCRInfantMedium" panose="02000603020000020003" pitchFamily="2" charset="0"/>
              </a:rPr>
              <a:t>5p</a:t>
            </a:r>
          </a:p>
        </p:txBody>
      </p:sp>
    </p:spTree>
    <p:extLst>
      <p:ext uri="{BB962C8B-B14F-4D97-AF65-F5344CB8AC3E}">
        <p14:creationId xmlns:p14="http://schemas.microsoft.com/office/powerpoint/2010/main" val="1905411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generated with high confidence">
            <a:extLst>
              <a:ext uri="{FF2B5EF4-FFF2-40B4-BE49-F238E27FC236}">
                <a16:creationId xmlns:a16="http://schemas.microsoft.com/office/drawing/2014/main" id="{24DC9E91-A2F8-46D9-BDF2-E0440E8E19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3" name="Rectangle 12">
            <a:extLst>
              <a:ext uri="{FF2B5EF4-FFF2-40B4-BE49-F238E27FC236}">
                <a16:creationId xmlns:a16="http://schemas.microsoft.com/office/drawing/2014/main" id="{666F0373-AF20-4EB1-B3B2-430AFE39DCB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Lou thinks she has 17p in her purse. Is she correct? Prove it.</a:t>
            </a:r>
            <a:endParaRPr lang="en-GB" sz="24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4085468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generated with high confidence">
            <a:extLst>
              <a:ext uri="{FF2B5EF4-FFF2-40B4-BE49-F238E27FC236}">
                <a16:creationId xmlns:a16="http://schemas.microsoft.com/office/drawing/2014/main" id="{24DC9E91-A2F8-46D9-BDF2-E0440E8E19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3" name="Rectangle 12">
            <a:extLst>
              <a:ext uri="{FF2B5EF4-FFF2-40B4-BE49-F238E27FC236}">
                <a16:creationId xmlns:a16="http://schemas.microsoft.com/office/drawing/2014/main" id="{666F0373-AF20-4EB1-B3B2-430AFE39DCB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Lou thinks she has 17p in her purse. Is she correct? Prove it.</a:t>
            </a: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Lou is correct because...</a:t>
            </a:r>
            <a:endParaRPr lang="en-GB" sz="2400" dirty="0">
              <a:solidFill>
                <a:srgbClr val="E7E6E6">
                  <a:lumMod val="25000"/>
                </a:srgbClr>
              </a:solidFill>
              <a:latin typeface="SassoonCRInfantMedium" panose="02000603020000020003" pitchFamily="2" charset="0"/>
            </a:endParaRPr>
          </a:p>
          <a:p>
            <a:pPr lvl="0" algn="ctr"/>
            <a:endParaRPr lang="en-GB" sz="24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32865210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generated with high confidence">
            <a:extLst>
              <a:ext uri="{FF2B5EF4-FFF2-40B4-BE49-F238E27FC236}">
                <a16:creationId xmlns:a16="http://schemas.microsoft.com/office/drawing/2014/main" id="{24DC9E91-A2F8-46D9-BDF2-E0440E8E19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13" name="Rectangle 12">
            <a:extLst>
              <a:ext uri="{FF2B5EF4-FFF2-40B4-BE49-F238E27FC236}">
                <a16:creationId xmlns:a16="http://schemas.microsoft.com/office/drawing/2014/main" id="{666F0373-AF20-4EB1-B3B2-430AFE39DCB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lvl="0" algn="ctr"/>
            <a:r>
              <a:rPr lang="en-GB" sz="2400" dirty="0">
                <a:solidFill>
                  <a:schemeClr val="tx1"/>
                </a:solidFill>
                <a:latin typeface="SassoonCRInfantMedium" panose="02000603020000020003" pitchFamily="2" charset="0"/>
              </a:rPr>
              <a:t>Lou thinks she has 17p in her purse. Is she correct? Prove it.</a:t>
            </a: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endParaRPr lang="en-GB" sz="2400" dirty="0">
              <a:solidFill>
                <a:schemeClr val="tx1"/>
              </a:solidFill>
              <a:latin typeface="SassoonCRInfantMedium" panose="02000603020000020003" pitchFamily="2" charset="0"/>
            </a:endParaRPr>
          </a:p>
          <a:p>
            <a:pPr lvl="0" algn="ctr"/>
            <a:r>
              <a:rPr lang="en-GB" sz="2400" dirty="0">
                <a:solidFill>
                  <a:srgbClr val="FF0000"/>
                </a:solidFill>
                <a:latin typeface="SassoonCRInfantMedium" panose="02000603020000020003" pitchFamily="2" charset="0"/>
              </a:rPr>
              <a:t>Lou is correct because 2p + 5p + 10p = 17p.</a:t>
            </a:r>
            <a:endParaRPr lang="en-GB" sz="2400" dirty="0">
              <a:solidFill>
                <a:srgbClr val="E7E6E6">
                  <a:lumMod val="25000"/>
                </a:srgbClr>
              </a:solidFill>
              <a:latin typeface="SassoonCRInfantMedium" panose="02000603020000020003" pitchFamily="2" charset="0"/>
            </a:endParaRPr>
          </a:p>
          <a:p>
            <a:pPr lvl="0" algn="ctr"/>
            <a:endParaRPr lang="en-GB" sz="2400" dirty="0">
              <a:solidFill>
                <a:srgbClr val="E7E6E6">
                  <a:lumMod val="25000"/>
                </a:srgbClr>
              </a:solidFill>
              <a:latin typeface="SassoonCRInfantMedium" panose="02000603020000020003" pitchFamily="2" charset="0"/>
            </a:endParaRPr>
          </a:p>
        </p:txBody>
      </p:sp>
    </p:spTree>
    <p:extLst>
      <p:ext uri="{BB962C8B-B14F-4D97-AF65-F5344CB8AC3E}">
        <p14:creationId xmlns:p14="http://schemas.microsoft.com/office/powerpoint/2010/main" val="64279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5CAB3ECB-FD96-4F3E-A1A9-CEDE8FC5DD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51C6FD2D-E2A0-453D-8760-5ECA4B87844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coins are needed to buy the marbles?</a:t>
            </a:r>
            <a:endParaRPr lang="en-GB" sz="2400" u="sng"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26288785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5CAB3ECB-FD96-4F3E-A1A9-CEDE8FC5DD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0" name="Rectangle 19">
            <a:extLst>
              <a:ext uri="{FF2B5EF4-FFF2-40B4-BE49-F238E27FC236}">
                <a16:creationId xmlns:a16="http://schemas.microsoft.com/office/drawing/2014/main" id="{51C6FD2D-E2A0-453D-8760-5ECA4B87844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Which coins are needed to buy the marbles?</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r>
              <a:rPr lang="en-GB" sz="3500">
                <a:solidFill>
                  <a:srgbClr val="FF0000"/>
                </a:solidFill>
                <a:latin typeface="SassoonCRInfantMedium" panose="02000603020000020003" pitchFamily="2" charset="0"/>
              </a:rPr>
              <a:t>Possible answer: 10p</a:t>
            </a:r>
            <a:r>
              <a:rPr lang="en-GB" sz="3500" dirty="0">
                <a:solidFill>
                  <a:srgbClr val="FF0000"/>
                </a:solidFill>
                <a:latin typeface="SassoonCRInfantMedium" panose="02000603020000020003" pitchFamily="2" charset="0"/>
              </a:rPr>
              <a:t>, 10p, 5p</a:t>
            </a:r>
            <a:endParaRPr lang="en-GB" sz="3500" u="sng" dirty="0">
              <a:solidFill>
                <a:schemeClr val="tx1"/>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3605919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3B9F6D9F-C8B2-4D83-86F1-3B4EE6AD19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1" name="Rectangle 20">
            <a:extLst>
              <a:ext uri="{FF2B5EF4-FFF2-40B4-BE49-F238E27FC236}">
                <a16:creationId xmlns:a16="http://schemas.microsoft.com/office/drawing/2014/main" id="{D58DF9C8-68A7-4CCE-9FF1-0A37D764BD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Emma wants to buy an apple.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Does she have enough money?</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p:txBody>
      </p:sp>
    </p:spTree>
    <p:extLst>
      <p:ext uri="{BB962C8B-B14F-4D97-AF65-F5344CB8AC3E}">
        <p14:creationId xmlns:p14="http://schemas.microsoft.com/office/powerpoint/2010/main" val="1764444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3B9F6D9F-C8B2-4D83-86F1-3B4EE6AD19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1" name="Rectangle 20">
            <a:extLst>
              <a:ext uri="{FF2B5EF4-FFF2-40B4-BE49-F238E27FC236}">
                <a16:creationId xmlns:a16="http://schemas.microsoft.com/office/drawing/2014/main" id="{D58DF9C8-68A7-4CCE-9FF1-0A37D764BD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Emma wants to buy an apple.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Does she have enough money?</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r>
              <a:rPr lang="en-GB" sz="2400" dirty="0">
                <a:solidFill>
                  <a:schemeClr val="tx1"/>
                </a:solidFill>
                <a:latin typeface="SassoonCRInfantMedium" panose="02000603020000020003" pitchFamily="2" charset="0"/>
              </a:rPr>
              <a:t>Emma has enough money because...</a:t>
            </a:r>
          </a:p>
        </p:txBody>
      </p:sp>
    </p:spTree>
    <p:extLst>
      <p:ext uri="{BB962C8B-B14F-4D97-AF65-F5344CB8AC3E}">
        <p14:creationId xmlns:p14="http://schemas.microsoft.com/office/powerpoint/2010/main" val="7534357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generated with high confidence">
            <a:extLst>
              <a:ext uri="{FF2B5EF4-FFF2-40B4-BE49-F238E27FC236}">
                <a16:creationId xmlns:a16="http://schemas.microsoft.com/office/drawing/2014/main" id="{3B9F6D9F-C8B2-4D83-86F1-3B4EE6AD19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1" name="Rectangle 20">
            <a:extLst>
              <a:ext uri="{FF2B5EF4-FFF2-40B4-BE49-F238E27FC236}">
                <a16:creationId xmlns:a16="http://schemas.microsoft.com/office/drawing/2014/main" id="{D58DF9C8-68A7-4CCE-9FF1-0A37D764BD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Emma wants to buy an apple.</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Does she have enough money?</a:t>
            </a: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endParaRPr lang="en-GB" sz="2400" dirty="0">
              <a:solidFill>
                <a:schemeClr val="tx1"/>
              </a:solidFill>
              <a:latin typeface="SassoonCRInfantMedium" panose="02000603020000020003" pitchFamily="2" charset="0"/>
            </a:endParaRPr>
          </a:p>
          <a:p>
            <a:r>
              <a:rPr lang="en-GB" sz="2400" dirty="0">
                <a:solidFill>
                  <a:schemeClr val="tx1"/>
                </a:solidFill>
                <a:latin typeface="SassoonCRInfantMedium" panose="02000603020000020003" pitchFamily="2" charset="0"/>
              </a:rPr>
              <a:t>Explain your answer.</a:t>
            </a:r>
          </a:p>
          <a:p>
            <a:r>
              <a:rPr lang="en-GB" sz="2400" dirty="0">
                <a:solidFill>
                  <a:srgbClr val="FF0000"/>
                </a:solidFill>
                <a:latin typeface="SassoonCRInfantMedium" panose="02000603020000020003" pitchFamily="2" charset="0"/>
              </a:rPr>
              <a:t>Emma has enough money because 10p + 5p + 5p = 20p. She would have 2p left over. </a:t>
            </a:r>
          </a:p>
        </p:txBody>
      </p:sp>
    </p:spTree>
    <p:extLst>
      <p:ext uri="{BB962C8B-B14F-4D97-AF65-F5344CB8AC3E}">
        <p14:creationId xmlns:p14="http://schemas.microsoft.com/office/powerpoint/2010/main" val="94618706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1" ma:contentTypeDescription="Create a new document." ma:contentTypeScope="" ma:versionID="dcbbf63357d60c53c20f46e992d37f1b">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bd09e71ca4f5121722a296cd9787914d"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terms/"/>
    <ds:schemaRef ds:uri="http://schemas.openxmlformats.org/package/2006/metadata/core-properties"/>
    <ds:schemaRef ds:uri="18dd7ec8-8d48-44b5-a196-15042b167607"/>
    <ds:schemaRef ds:uri="http://purl.org/dc/dcmitype/"/>
    <ds:schemaRef ds:uri="http://schemas.microsoft.com/office/infopath/2007/PartnerControls"/>
    <ds:schemaRef ds:uri="http://schemas.microsoft.com/office/2006/documentManagement/types"/>
    <ds:schemaRef ds:uri="http://schemas.microsoft.com/office/2006/metadata/properties"/>
    <ds:schemaRef ds:uri="50eaea07-5911-49d3-a8ed-f9773790a9c5"/>
    <ds:schemaRef ds:uri="http://www.w3.org/XML/1998/namespace"/>
    <ds:schemaRef ds:uri="http://purl.org/dc/elements/1.1/"/>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F93FAD2B-D1A4-4FB9-9021-1C4ECF9779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dd7ec8-8d48-44b5-a196-15042b167607"/>
    <ds:schemaRef ds:uri="50eaea07-5911-49d3-a8ed-f9773790a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947</TotalTime>
  <Words>647</Words>
  <Application>Microsoft Office PowerPoint</Application>
  <PresentationFormat>On-screen Show (4:3)</PresentationFormat>
  <Paragraphs>237</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60</cp:revision>
  <dcterms:created xsi:type="dcterms:W3CDTF">2018-03-17T10:08:43Z</dcterms:created>
  <dcterms:modified xsi:type="dcterms:W3CDTF">2020-05-19T13:28:02Z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TaxKeyword">
    <vt:lpwstr/>
  </property>
</Properties>
</file>