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70866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C7D05F-73CB-4854-9B17-230702EA9B9D}" v="1" dt="2026-02-27T11:23:13.3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Amin" userId="S::kiki.amin@vikingacademytrust.com::47ce30ee-4c93-4567-9a94-bf9a79d557ea" providerId="AD" clId="Web-{2164180E-662F-C25A-5129-24BE78CC795C}"/>
    <pc:docChg chg="modSld">
      <pc:chgData name="Kiki Amin" userId="S::kiki.amin@vikingacademytrust.com::47ce30ee-4c93-4567-9a94-bf9a79d557ea" providerId="AD" clId="Web-{2164180E-662F-C25A-5129-24BE78CC795C}" dt="2026-02-03T18:09:30.869" v="2" actId="20577"/>
      <pc:docMkLst>
        <pc:docMk/>
      </pc:docMkLst>
      <pc:sldChg chg="modSp">
        <pc:chgData name="Kiki Amin" userId="S::kiki.amin@vikingacademytrust.com::47ce30ee-4c93-4567-9a94-bf9a79d557ea" providerId="AD" clId="Web-{2164180E-662F-C25A-5129-24BE78CC795C}" dt="2026-02-03T18:09:30.869" v="2" actId="20577"/>
        <pc:sldMkLst>
          <pc:docMk/>
          <pc:sldMk cId="2938597395" sldId="256"/>
        </pc:sldMkLst>
        <pc:spChg chg="mod">
          <ac:chgData name="Kiki Amin" userId="S::kiki.amin@vikingacademytrust.com::47ce30ee-4c93-4567-9a94-bf9a79d557ea" providerId="AD" clId="Web-{2164180E-662F-C25A-5129-24BE78CC795C}" dt="2026-02-03T18:09:30.869" v="2" actId="20577"/>
          <ac:spMkLst>
            <pc:docMk/>
            <pc:sldMk cId="2938597395" sldId="256"/>
            <ac:spMk id="7" creationId="{00000000-0000-0000-0000-000000000000}"/>
          </ac:spMkLst>
        </pc:spChg>
      </pc:sldChg>
    </pc:docChg>
  </pc:docChgLst>
  <pc:docChgLst>
    <pc:chgData name="Joshua Cialis" userId="1e99ea35-f4d9-4a92-801a-5a7734841bdc" providerId="ADAL" clId="{F1E8ED98-19B3-4656-A8B7-FA121120052F}"/>
    <pc:docChg chg="modSld">
      <pc:chgData name="Joshua Cialis" userId="1e99ea35-f4d9-4a92-801a-5a7734841bdc" providerId="ADAL" clId="{F1E8ED98-19B3-4656-A8B7-FA121120052F}" dt="2026-02-27T11:24:09.380" v="21" actId="20577"/>
      <pc:docMkLst>
        <pc:docMk/>
      </pc:docMkLst>
      <pc:sldChg chg="modSp mod">
        <pc:chgData name="Joshua Cialis" userId="1e99ea35-f4d9-4a92-801a-5a7734841bdc" providerId="ADAL" clId="{F1E8ED98-19B3-4656-A8B7-FA121120052F}" dt="2026-02-27T11:23:47.341" v="9" actId="20577"/>
        <pc:sldMkLst>
          <pc:docMk/>
          <pc:sldMk cId="2938597395" sldId="256"/>
        </pc:sldMkLst>
        <pc:spChg chg="mod">
          <ac:chgData name="Joshua Cialis" userId="1e99ea35-f4d9-4a92-801a-5a7734841bdc" providerId="ADAL" clId="{F1E8ED98-19B3-4656-A8B7-FA121120052F}" dt="2026-02-27T11:23:47.341" v="9" actId="20577"/>
          <ac:spMkLst>
            <pc:docMk/>
            <pc:sldMk cId="2938597395" sldId="256"/>
            <ac:spMk id="7" creationId="{00000000-0000-0000-0000-000000000000}"/>
          </ac:spMkLst>
        </pc:spChg>
      </pc:sldChg>
      <pc:sldChg chg="modSp mod">
        <pc:chgData name="Joshua Cialis" userId="1e99ea35-f4d9-4a92-801a-5a7734841bdc" providerId="ADAL" clId="{F1E8ED98-19B3-4656-A8B7-FA121120052F}" dt="2026-02-27T11:24:09.380" v="21" actId="20577"/>
        <pc:sldMkLst>
          <pc:docMk/>
          <pc:sldMk cId="2287497931" sldId="257"/>
        </pc:sldMkLst>
        <pc:spChg chg="mod">
          <ac:chgData name="Joshua Cialis" userId="1e99ea35-f4d9-4a92-801a-5a7734841bdc" providerId="ADAL" clId="{F1E8ED98-19B3-4656-A8B7-FA121120052F}" dt="2026-02-27T11:24:09.380" v="21" actId="20577"/>
          <ac:spMkLst>
            <pc:docMk/>
            <pc:sldMk cId="2287497931" sldId="257"/>
            <ac:spMk id="7"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27/02/2026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27/02/2026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27/02/2026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27/02/2026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519664303"/>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Day 1</a:t>
                      </a:r>
                    </a:p>
                  </a:txBody>
                  <a:tcPr/>
                </a:tc>
                <a:tc>
                  <a:txBody>
                    <a:bodyPr/>
                    <a:lstStyle/>
                    <a:p>
                      <a:pPr algn="ctr"/>
                      <a:r>
                        <a:rPr lang="en-GB">
                          <a:latin typeface="XCCW Joined 8a"/>
                        </a:rPr>
                        <a:t>Day 2</a:t>
                      </a:r>
                    </a:p>
                  </a:txBody>
                  <a:tcPr/>
                </a:tc>
                <a:tc>
                  <a:txBody>
                    <a:bodyPr/>
                    <a:lstStyle/>
                    <a:p>
                      <a:pPr algn="ctr"/>
                      <a:r>
                        <a:rPr lang="en-GB">
                          <a:latin typeface="XCCW Joined 8a"/>
                        </a:rPr>
                        <a:t>Day 3</a:t>
                      </a:r>
                    </a:p>
                  </a:txBody>
                  <a:tcPr/>
                </a:tc>
                <a:tc>
                  <a:txBody>
                    <a:bodyPr/>
                    <a:lstStyle/>
                    <a:p>
                      <a:pPr algn="ctr"/>
                      <a:r>
                        <a:rPr lang="en-GB">
                          <a:latin typeface="XCCW Joined 8a"/>
                        </a:rPr>
                        <a:t>Day 4</a:t>
                      </a:r>
                    </a:p>
                  </a:txBody>
                  <a:tcPr/>
                </a:tc>
                <a:tc>
                  <a:txBody>
                    <a:bodyPr/>
                    <a:lstStyle/>
                    <a:p>
                      <a:pPr algn="ctr"/>
                      <a:r>
                        <a:rPr lang="en-GB">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a:latin typeface="XCCW Joined 8a"/>
                        </a:rPr>
                        <a:t>1.</a:t>
                      </a:r>
                    </a:p>
                  </a:txBody>
                  <a:tcPr/>
                </a:tc>
                <a:tc>
                  <a:txBody>
                    <a:bodyPr/>
                    <a:lstStyle/>
                    <a:p>
                      <a:pPr marL="0" lvl="0" indent="0">
                        <a:buNone/>
                      </a:pPr>
                      <a:r>
                        <a:rPr lang="en-GB">
                          <a:latin typeface="Comic Sans MS"/>
                        </a:rPr>
                        <a:t>should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pPr lvl="0">
                        <a:buNone/>
                      </a:pPr>
                      <a:r>
                        <a:rPr lang="en-GB">
                          <a:latin typeface="Comic Sans MS"/>
                        </a:rPr>
                        <a:t>would</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pPr lvl="0">
                        <a:buNone/>
                      </a:pPr>
                      <a:r>
                        <a:rPr lang="en-GB">
                          <a:latin typeface="Comic Sans MS"/>
                        </a:rPr>
                        <a:t>fast</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pPr lvl="0">
                        <a:buNone/>
                      </a:pPr>
                      <a:r>
                        <a:rPr lang="en-GB">
                          <a:latin typeface="Comic Sans MS"/>
                        </a:rPr>
                        <a:t>pass</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r>
                        <a:rPr lang="en-GB">
                          <a:latin typeface="Comic Sans MS"/>
                        </a:rPr>
                        <a:t>class</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pPr lvl="0">
                        <a:buNone/>
                      </a:pPr>
                      <a:r>
                        <a:rPr lang="en-GB">
                          <a:latin typeface="Comic Sans MS"/>
                        </a:rPr>
                        <a:t>after</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pPr lvl="0">
                        <a:buNone/>
                      </a:pPr>
                      <a:r>
                        <a:rPr lang="en-GB">
                          <a:latin typeface="Comic Sans MS"/>
                        </a:rPr>
                        <a:t>door</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pPr lvl="0">
                        <a:buNone/>
                      </a:pPr>
                      <a:r>
                        <a:rPr lang="en-GB">
                          <a:solidFill>
                            <a:schemeClr val="tx1"/>
                          </a:solidFill>
                          <a:latin typeface="Comic Sans MS"/>
                        </a:rPr>
                        <a:t>floor</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pPr lvl="0">
                        <a:buNone/>
                      </a:pPr>
                      <a:r>
                        <a:rPr lang="en-GB">
                          <a:solidFill>
                            <a:schemeClr val="tx1"/>
                          </a:solidFill>
                          <a:latin typeface="Comic Sans MS"/>
                        </a:rPr>
                        <a:t>poor</a:t>
                      </a: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a:solidFill>
                            <a:schemeClr val="tx1"/>
                          </a:solidFill>
                          <a:latin typeface="XCCW Joined 8a"/>
                        </a:rPr>
                        <a:t>10.</a:t>
                      </a:r>
                    </a:p>
                  </a:txBody>
                  <a:tcPr/>
                </a:tc>
                <a:tc>
                  <a:txBody>
                    <a:bodyPr/>
                    <a:lstStyle/>
                    <a:p>
                      <a:pPr lvl="0">
                        <a:buNone/>
                      </a:pPr>
                      <a:r>
                        <a:rPr lang="en-GB" sz="1800" b="0" i="0" u="none" strike="noStrike" noProof="0">
                          <a:solidFill>
                            <a:srgbClr val="000000"/>
                          </a:solidFill>
                          <a:latin typeface="Comic Sans MS"/>
                        </a:rPr>
                        <a:t>any</a:t>
                      </a:r>
                      <a:endParaRPr lang="en-GB">
                        <a:solidFill>
                          <a:schemeClr val="tx1"/>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938992"/>
          </a:xfrm>
          <a:prstGeom prst="rect">
            <a:avLst/>
          </a:prstGeom>
          <a:noFill/>
        </p:spPr>
        <p:txBody>
          <a:bodyPr wrap="square" lIns="91440" tIns="45720" rIns="91440" bIns="45720" rtlCol="0" anchor="t">
            <a:spAutoFit/>
          </a:bodyPr>
          <a:lstStyle/>
          <a:p>
            <a:r>
              <a:rPr lang="en-GB" sz="1200" dirty="0">
                <a:latin typeface="XCCW Joined 8a"/>
              </a:rPr>
              <a:t>Name: …………………………………       </a:t>
            </a:r>
            <a:endParaRPr lang="en-US" sz="1200" dirty="0">
              <a:latin typeface="XCCW Joined 8a"/>
            </a:endParaRPr>
          </a:p>
          <a:p>
            <a:r>
              <a:rPr lang="en-GB" sz="1200" dirty="0">
                <a:latin typeface="XCCW Joined 8a"/>
              </a:rPr>
              <a:t>Date Set: 27/02/2026</a:t>
            </a:r>
            <a:endParaRPr lang="en-US" sz="1200" dirty="0">
              <a:latin typeface="XCCW Joined 8a"/>
            </a:endParaRPr>
          </a:p>
          <a:p>
            <a:r>
              <a:rPr lang="en-GB" sz="1200" dirty="0">
                <a:latin typeface="XCCW Joined 8a"/>
              </a:rPr>
              <a:t>Test Date: 02/03/2026</a:t>
            </a:r>
            <a:endParaRPr lang="en-GB" dirty="0"/>
          </a:p>
          <a:p>
            <a:endParaRPr lang="en-GB" sz="1200" dirty="0">
              <a:latin typeface="Comic Sans MS"/>
            </a:endParaRPr>
          </a:p>
          <a:p>
            <a:r>
              <a:rPr lang="en-GB" sz="1200" dirty="0">
                <a:latin typeface="XCCW Joined 8a"/>
              </a:rPr>
              <a:t>Hi Year 2! Here are your spellings for the week. This term we are recapping high frequency words and continuing to work on our common exception words too! The boxes are for practising your spellings each day. We will see how many you know on Friday! Hand in your practice sheet for house points on </a:t>
            </a:r>
            <a:r>
              <a:rPr lang="en-GB" sz="1200" b="1" dirty="0">
                <a:latin typeface="XCCW Joined 8a"/>
              </a:rPr>
              <a:t>Friday morning</a:t>
            </a:r>
            <a:r>
              <a:rPr lang="en-GB" sz="1200" dirty="0">
                <a:latin typeface="XCCW Joined 8a"/>
              </a:rPr>
              <a:t>! Good luck!  </a:t>
            </a:r>
          </a:p>
          <a:p>
            <a:endParaRPr lang="en-GB" sz="1200" dirty="0">
              <a:latin typeface="Comic Sans MS"/>
            </a:endParaRPr>
          </a:p>
          <a:p>
            <a:r>
              <a:rPr lang="en-GB" sz="1200" dirty="0">
                <a:latin typeface="XCCW Joined 8a"/>
              </a:rPr>
              <a:t>Help your child learn their spellings by the </a:t>
            </a:r>
            <a:r>
              <a:rPr lang="en-GB" sz="1200" b="1" dirty="0">
                <a:latin typeface="XCCW Joined 8a"/>
              </a:rPr>
              <a:t>look, say, cover, write </a:t>
            </a:r>
            <a:r>
              <a:rPr lang="en-GB" sz="1200" dirty="0">
                <a:latin typeface="XCCW Joined 8a"/>
              </a:rPr>
              <a:t>and </a:t>
            </a:r>
            <a:r>
              <a:rPr lang="en-GB" sz="1200" b="1" dirty="0">
                <a:latin typeface="XCCW Joined 8a"/>
              </a:rPr>
              <a:t>check</a:t>
            </a:r>
            <a:r>
              <a:rPr lang="en-GB" sz="1200" dirty="0">
                <a:latin typeface="XCCW Joined 8a"/>
              </a:rPr>
              <a:t> method. </a:t>
            </a:r>
          </a:p>
          <a:p>
            <a:endParaRPr lang="en-GB" sz="1200" dirty="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dirty="0">
                <a:latin typeface="XCCW Joined 8a"/>
              </a:rPr>
              <a:t>Name: …………………………………       </a:t>
            </a:r>
            <a:endParaRPr lang="en-US" sz="1200" dirty="0">
              <a:latin typeface="XCCW Joined 8a"/>
            </a:endParaRPr>
          </a:p>
          <a:p>
            <a:r>
              <a:rPr lang="en-GB" sz="1200" dirty="0">
                <a:latin typeface="XCCW Joined 8a"/>
              </a:rPr>
              <a:t>Date Set: 27/02/2026</a:t>
            </a:r>
            <a:endParaRPr lang="en-US" sz="1200" dirty="0">
              <a:latin typeface="XCCW Joined 8a"/>
            </a:endParaRPr>
          </a:p>
          <a:p>
            <a:r>
              <a:rPr lang="en-GB" sz="1200" dirty="0">
                <a:latin typeface="XCCW Joined 8a"/>
              </a:rPr>
              <a:t>Test Date</a:t>
            </a:r>
            <a:r>
              <a:rPr lang="en-GB" sz="1200">
                <a:latin typeface="XCCW Joined 8a"/>
              </a:rPr>
              <a:t>: 02/03/2026</a:t>
            </a:r>
            <a:endParaRPr lang="en-GB" dirty="0"/>
          </a:p>
          <a:p>
            <a:endParaRPr lang="en-GB" sz="1400" b="1" dirty="0">
              <a:latin typeface="Comic Sans MS"/>
            </a:endParaRPr>
          </a:p>
          <a:p>
            <a:r>
              <a:rPr lang="en-GB" sz="1400" b="1" dirty="0">
                <a:latin typeface="Comic Sans MS"/>
              </a:rPr>
              <a:t>Optional extra practice:</a:t>
            </a:r>
          </a:p>
          <a:p>
            <a:endParaRPr lang="en-GB" sz="1400" dirty="0">
              <a:latin typeface="Comic Sans MS"/>
            </a:endParaRPr>
          </a:p>
          <a:p>
            <a:r>
              <a:rPr lang="en-GB" sz="1400" dirty="0">
                <a:latin typeface="Comic Sans MS"/>
              </a:rPr>
              <a:t>Now try to use some of your spelling words in a sentence!</a:t>
            </a: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615432387"/>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a:latin typeface="XCCW Joined 8a"/>
                        </a:rPr>
                        <a:t>1.</a:t>
                      </a:r>
                    </a:p>
                  </a:txBody>
                  <a:tcPr/>
                </a:tc>
                <a:tc>
                  <a:txBody>
                    <a:bodyPr/>
                    <a:lstStyle/>
                    <a:p>
                      <a:pPr marL="0" lvl="0" indent="0">
                        <a:buNone/>
                      </a:pPr>
                      <a:r>
                        <a:rPr lang="en-GB">
                          <a:latin typeface="Comic Sans MS"/>
                        </a:rPr>
                        <a:t>should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pPr lvl="0">
                        <a:buNone/>
                      </a:pPr>
                      <a:r>
                        <a:rPr lang="en-GB">
                          <a:latin typeface="Comic Sans MS"/>
                        </a:rPr>
                        <a:t>would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pPr lvl="0">
                        <a:buNone/>
                      </a:pPr>
                      <a:r>
                        <a:rPr lang="en-GB">
                          <a:latin typeface="Comic Sans MS"/>
                        </a:rPr>
                        <a:t>fast</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pPr lvl="0">
                        <a:buNone/>
                      </a:pPr>
                      <a:r>
                        <a:rPr lang="en-GB">
                          <a:latin typeface="Comic Sans MS"/>
                        </a:rPr>
                        <a:t>pass</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r>
                        <a:rPr lang="en-GB">
                          <a:latin typeface="Comic Sans MS"/>
                        </a:rPr>
                        <a:t>class</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pPr lvl="0">
                        <a:buNone/>
                      </a:pPr>
                      <a:r>
                        <a:rPr lang="en-GB">
                          <a:latin typeface="Comic Sans MS"/>
                        </a:rPr>
                        <a:t>after</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pPr lvl="0">
                        <a:buNone/>
                      </a:pPr>
                      <a:r>
                        <a:rPr lang="en-GB">
                          <a:latin typeface="Comic Sans MS"/>
                        </a:rPr>
                        <a:t>door</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pPr lvl="0">
                        <a:buNone/>
                      </a:pPr>
                      <a:r>
                        <a:rPr lang="en-GB">
                          <a:solidFill>
                            <a:schemeClr val="tx1"/>
                          </a:solidFill>
                          <a:latin typeface="Comic Sans MS"/>
                        </a:rPr>
                        <a:t>floor</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pPr lvl="0">
                        <a:buNone/>
                      </a:pPr>
                      <a:r>
                        <a:rPr lang="en-GB">
                          <a:solidFill>
                            <a:schemeClr val="tx1"/>
                          </a:solidFill>
                          <a:latin typeface="Comic Sans MS"/>
                        </a:rPr>
                        <a:t>poor</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a:solidFill>
                            <a:schemeClr val="tx1"/>
                          </a:solidFill>
                          <a:latin typeface="XCCW Joined 8a"/>
                        </a:rPr>
                        <a:t>10.</a:t>
                      </a:r>
                    </a:p>
                  </a:txBody>
                  <a:tcPr/>
                </a:tc>
                <a:tc>
                  <a:txBody>
                    <a:bodyPr/>
                    <a:lstStyle/>
                    <a:p>
                      <a:pPr lvl="0">
                        <a:buNone/>
                      </a:pPr>
                      <a:r>
                        <a:rPr lang="en-GB" sz="1800" b="0" i="0" u="none" strike="noStrike" noProof="0">
                          <a:solidFill>
                            <a:srgbClr val="000000"/>
                          </a:solidFill>
                          <a:latin typeface="Comic Sans MS"/>
                        </a:rPr>
                        <a:t>any</a:t>
                      </a:r>
                      <a:endParaRPr lang="en-GB">
                        <a:solidFill>
                          <a:schemeClr val="tx1"/>
                        </a:solidFill>
                        <a:latin typeface="Comic Sans MS"/>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f286a45449968b6f500e02b8281b2540">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32d6c931dc2b470e2cdf3eaf1c5e6917"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Props1.xml><?xml version="1.0" encoding="utf-8"?>
<ds:datastoreItem xmlns:ds="http://schemas.openxmlformats.org/officeDocument/2006/customXml" ds:itemID="{7080555B-9843-43C4-B489-1B95CEBA3F35}">
  <ds:schemaRefs>
    <ds:schemaRef ds:uri="http://schemas.microsoft.com/sharepoint/v3/contenttype/forms"/>
  </ds:schemaRefs>
</ds:datastoreItem>
</file>

<file path=customXml/itemProps2.xml><?xml version="1.0" encoding="utf-8"?>
<ds:datastoreItem xmlns:ds="http://schemas.openxmlformats.org/officeDocument/2006/customXml" ds:itemID="{8C66EDE2-DB65-4B8F-B557-42DFF2FD18C2}">
  <ds:schemaRefs>
    <ds:schemaRef ds:uri="3230ec2b-27e8-4dd0-9293-665ce0473f91"/>
    <ds:schemaRef ds:uri="82bf742c-28af-4b22-825a-be22ea25a82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745708B-D11A-4598-A7D9-54A12166DA30}">
  <ds:schemaRefs>
    <ds:schemaRef ds:uri="http://www.w3.org/XML/1998/namespace"/>
    <ds:schemaRef ds:uri="http://purl.org/dc/dcmitype/"/>
    <ds:schemaRef ds:uri="http://schemas.microsoft.com/office/2006/documentManagement/types"/>
    <ds:schemaRef ds:uri="http://schemas.microsoft.com/office/infopath/2007/PartnerControls"/>
    <ds:schemaRef ds:uri="http://purl.org/dc/terms/"/>
    <ds:schemaRef ds:uri="http://schemas.microsoft.com/office/2006/metadata/properties"/>
    <ds:schemaRef ds:uri="http://schemas.openxmlformats.org/package/2006/metadata/core-properties"/>
    <ds:schemaRef ds:uri="82bf742c-28af-4b22-825a-be22ea25a822"/>
    <ds:schemaRef ds:uri="3230ec2b-27e8-4dd0-9293-665ce0473f91"/>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200</Words>
  <Application>Microsoft Office PowerPoint</Application>
  <PresentationFormat>Widescreen</PresentationFormat>
  <Paragraphs>60</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Comic Sans MS</vt:lpstr>
      <vt:lpstr>XCCW Joined 8a</vt: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lastModifiedBy>Joshua Cialis</cp:lastModifiedBy>
  <cp:revision>1</cp:revision>
  <cp:lastPrinted>2020-10-02T07:07:20Z</cp:lastPrinted>
  <dcterms:created xsi:type="dcterms:W3CDTF">2017-11-27T08:29:59Z</dcterms:created>
  <dcterms:modified xsi:type="dcterms:W3CDTF">2026-02-27T11:24:20Z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