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7" r:id="rId5"/>
    <p:sldId id="301" r:id="rId6"/>
    <p:sldId id="414" r:id="rId7"/>
    <p:sldId id="416" r:id="rId8"/>
    <p:sldId id="374" r:id="rId9"/>
    <p:sldId id="415" r:id="rId10"/>
    <p:sldId id="375" r:id="rId11"/>
    <p:sldId id="413" r:id="rId12"/>
    <p:sldId id="365" r:id="rId13"/>
    <p:sldId id="366" r:id="rId14"/>
    <p:sldId id="376" r:id="rId15"/>
    <p:sldId id="368" r:id="rId16"/>
    <p:sldId id="377" r:id="rId17"/>
    <p:sldId id="378" r:id="rId18"/>
    <p:sldId id="379" r:id="rId19"/>
    <p:sldId id="380" r:id="rId20"/>
    <p:sldId id="372" r:id="rId21"/>
    <p:sldId id="371" r:id="rId22"/>
    <p:sldId id="373"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E8A24E-FB02-48BF-8A28-E4D4A166721C}" v="79" dt="2019-03-20T13:01:07.9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88" d="100"/>
          <a:sy n="88" d="100"/>
        </p:scale>
        <p:origin x="133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17/06/2020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1n1b" TargetMode="External"/><Relationship Id="rId7"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make-arrays-year-1-multiplication-division-resource-pack" TargetMode="External"/><Relationship Id="rId5" Type="http://schemas.openxmlformats.org/officeDocument/2006/relationships/hyperlink" Target="https://classroomsecrets.co.uk/category/maths/year-1/summer-block-1-multiplication-and-division/" TargetMode="External"/><Relationship Id="rId4" Type="http://schemas.openxmlformats.org/officeDocument/2006/relationships/hyperlink" Target="https://classroomsecrets.co.uk/content-domain-filter/?fwp_contentdomain=1c8"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1 – Multiplication and Division – Make Arrays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4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1: (1N1b) </a:t>
            </a:r>
            <a:r>
              <a:rPr lang="en-GB" sz="1200" b="1" u="sng" dirty="0">
                <a:latin typeface="Century Gothic" panose="020B0502020202020204" pitchFamily="34" charset="0"/>
                <a:hlinkClick r:id="rId3"/>
              </a:rPr>
              <a:t>Count in multiples of twos, fives and tens</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1: (1C8) </a:t>
            </a:r>
            <a:r>
              <a:rPr lang="en-GB" sz="1200" b="1" u="sng" dirty="0">
                <a:latin typeface="Century Gothic" panose="020B0502020202020204" pitchFamily="34" charset="0"/>
                <a:hlinkClick r:id="rId4"/>
              </a:rPr>
              <a:t>Solve one-step problems involving multiplication and division, by calculating the answer using concrete objects, pictorial representations and arrays with the support of the teacher</a:t>
            </a:r>
            <a:endParaRPr lang="en-GB" sz="1200" b="1" dirty="0">
              <a:latin typeface="Century Gothic" panose="020B0502020202020204" pitchFamily="34" charset="0"/>
            </a:endParaRPr>
          </a:p>
          <a:p>
            <a:pPr lvl="0" defTabSz="457200">
              <a:lnSpc>
                <a:spcPct val="100000"/>
              </a:lnSpc>
              <a:spcAft>
                <a:spcPts val="0"/>
              </a:spcAft>
              <a:buClrTx/>
              <a:buSzTx/>
              <a:tabLst/>
              <a:defRPr/>
            </a:pPr>
            <a:r>
              <a:rPr lang="en-GB" sz="1200" b="1" u="sng" dirty="0">
                <a:solidFill>
                  <a:prstClr val="black"/>
                </a:solidFill>
                <a:latin typeface="Century Gothic" panose="020B0502020202020204" pitchFamily="34" charset="0"/>
              </a:rPr>
              <a:t/>
            </a: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1 Multiplication and Division</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grpSp>
        <p:nvGrpSpPr>
          <p:cNvPr id="11" name="Group 10">
            <a:extLst>
              <a:ext uri="{FF2B5EF4-FFF2-40B4-BE49-F238E27FC236}">
                <a16:creationId xmlns:a16="http://schemas.microsoft.com/office/drawing/2014/main" id="{99B054B7-BB77-4C1D-B8D8-036F4638D99D}"/>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AC31E196-863C-4F99-9CB7-E5B9C9896DD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126C8E7A-A771-48D4-BE07-D8E355D8B2B5}"/>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849639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1 – Multiplication and Division</a:t>
            </a:r>
            <a:r>
              <a:rPr lang="en-GB" sz="2000" b="1" dirty="0">
                <a:solidFill>
                  <a:schemeClr val="bg2">
                    <a:lumMod val="50000"/>
                  </a:schemeClr>
                </a:solidFill>
                <a:latin typeface="Century Gothic" panose="020B0502020202020204" pitchFamily="34" charset="0"/>
              </a:rPr>
              <a:t/>
            </a:r>
            <a:br>
              <a:rPr lang="en-GB" sz="2000" b="1" dirty="0">
                <a:solidFill>
                  <a:schemeClr val="bg2">
                    <a:lumMod val="50000"/>
                  </a:schemeClr>
                </a:solidFill>
                <a:latin typeface="Century Gothic" panose="020B0502020202020204" pitchFamily="34" charset="0"/>
              </a:rPr>
            </a:br>
            <a:endParaRPr lang="en-GB" sz="2000" b="1" dirty="0">
              <a:solidFill>
                <a:schemeClr val="bg2">
                  <a:lumMod val="50000"/>
                </a:schemeClr>
              </a:solidFill>
              <a:latin typeface="Century Gothic" panose="020B0502020202020204" pitchFamily="34" charset="0"/>
            </a:endParaRPr>
          </a:p>
          <a:p>
            <a:pPr lvl="0" algn="ctr"/>
            <a:endParaRPr lang="en-GB" sz="4400" b="1" dirty="0">
              <a:solidFill>
                <a:schemeClr val="bg2">
                  <a:lumMod val="50000"/>
                </a:schemeClr>
              </a:solidFill>
              <a:latin typeface="Century Gothic" panose="020B0502020202020204" pitchFamily="34" charset="0"/>
            </a:endParaRPr>
          </a:p>
          <a:p>
            <a:pPr lvl="0" algn="ctr"/>
            <a:endParaRPr lang="en-GB" sz="48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4: Make Arrays</a:t>
            </a:r>
          </a:p>
          <a:p>
            <a:pPr lvl="0" fontAlgn="base">
              <a:defRPr/>
            </a:pPr>
            <a:endParaRPr lang="en-GB" sz="1400" b="1" dirty="0">
              <a:solidFill>
                <a:prstClr val="black"/>
              </a:solidFill>
              <a:latin typeface="Century Gothic" panose="020B0502020202020204" pitchFamily="34" charset="0"/>
            </a:endParaRPr>
          </a:p>
        </p:txBody>
      </p:sp>
      <p:grpSp>
        <p:nvGrpSpPr>
          <p:cNvPr id="7" name="Group 6">
            <a:extLst>
              <a:ext uri="{FF2B5EF4-FFF2-40B4-BE49-F238E27FC236}">
                <a16:creationId xmlns:a16="http://schemas.microsoft.com/office/drawing/2014/main" id="{97DADFD5-9B10-4B1C-83EA-08A791B2B4C3}"/>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A47E032B-68B3-4B03-B65A-CEA1FC10C13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0646B044-4B35-4A0C-A5F0-FA5139C65F9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Introduction</a:t>
            </a:r>
          </a:p>
          <a:p>
            <a:pPr marL="88900"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number lines to show counting in 10s.</a:t>
            </a:r>
          </a:p>
          <a:p>
            <a:pPr algn="ctr"/>
            <a:endParaRPr lang="en-GB" sz="2000" u="sng" dirty="0">
              <a:solidFill>
                <a:schemeClr val="bg2">
                  <a:lumMod val="50000"/>
                </a:schemeClr>
              </a:solidFill>
              <a:latin typeface="SassoonCRInfantMedium" panose="02000603020000020003" pitchFamily="2" charset="0"/>
            </a:endParaRPr>
          </a:p>
        </p:txBody>
      </p:sp>
      <p:grpSp>
        <p:nvGrpSpPr>
          <p:cNvPr id="25" name="Group 24">
            <a:extLst>
              <a:ext uri="{FF2B5EF4-FFF2-40B4-BE49-F238E27FC236}">
                <a16:creationId xmlns:a16="http://schemas.microsoft.com/office/drawing/2014/main" id="{3F5B02AE-5B45-457C-9DFB-40D5BF8AAC3A}"/>
              </a:ext>
            </a:extLst>
          </p:cNvPr>
          <p:cNvGrpSpPr/>
          <p:nvPr/>
        </p:nvGrpSpPr>
        <p:grpSpPr>
          <a:xfrm>
            <a:off x="59531" y="6454317"/>
            <a:ext cx="1238534" cy="403683"/>
            <a:chOff x="68077" y="6454317"/>
            <a:chExt cx="1238534" cy="403683"/>
          </a:xfrm>
        </p:grpSpPr>
        <p:sp>
          <p:nvSpPr>
            <p:cNvPr id="26" name="TextBox 8">
              <a:extLst>
                <a:ext uri="{FF2B5EF4-FFF2-40B4-BE49-F238E27FC236}">
                  <a16:creationId xmlns:a16="http://schemas.microsoft.com/office/drawing/2014/main" id="{A7D060D7-CB4D-43D6-BA49-769E7A8309D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7" name="Picture 26" descr="A close up of a sign&#10;&#10;Description generated with high confidence">
              <a:extLst>
                <a:ext uri="{FF2B5EF4-FFF2-40B4-BE49-F238E27FC236}">
                  <a16:creationId xmlns:a16="http://schemas.microsoft.com/office/drawing/2014/main" id="{E0BE24D3-96EA-4667-A342-90839763626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3" name="Table 2">
            <a:extLst>
              <a:ext uri="{FF2B5EF4-FFF2-40B4-BE49-F238E27FC236}">
                <a16:creationId xmlns:a16="http://schemas.microsoft.com/office/drawing/2014/main" id="{01481EB2-6287-4351-8D95-E262FC4B4F3F}"/>
              </a:ext>
            </a:extLst>
          </p:cNvPr>
          <p:cNvGraphicFramePr>
            <a:graphicFrameLocks noGrp="1"/>
          </p:cNvGraphicFramePr>
          <p:nvPr>
            <p:extLst>
              <p:ext uri="{D42A27DB-BD31-4B8C-83A1-F6EECF244321}">
                <p14:modId xmlns:p14="http://schemas.microsoft.com/office/powerpoint/2010/main" val="2169274485"/>
              </p:ext>
            </p:extLst>
          </p:nvPr>
        </p:nvGraphicFramePr>
        <p:xfrm>
          <a:off x="434098" y="1604892"/>
          <a:ext cx="8280000" cy="828000"/>
        </p:xfrm>
        <a:graphic>
          <a:graphicData uri="http://schemas.openxmlformats.org/drawingml/2006/table">
            <a:tbl>
              <a:tblPr firstRow="1" bandRow="1">
                <a:tableStyleId>{5940675A-B579-460E-94D1-54222C63F5DA}</a:tableStyleId>
              </a:tblPr>
              <a:tblGrid>
                <a:gridCol w="828000">
                  <a:extLst>
                    <a:ext uri="{9D8B030D-6E8A-4147-A177-3AD203B41FA5}">
                      <a16:colId xmlns:a16="http://schemas.microsoft.com/office/drawing/2014/main" val="2550427196"/>
                    </a:ext>
                  </a:extLst>
                </a:gridCol>
                <a:gridCol w="828000">
                  <a:extLst>
                    <a:ext uri="{9D8B030D-6E8A-4147-A177-3AD203B41FA5}">
                      <a16:colId xmlns:a16="http://schemas.microsoft.com/office/drawing/2014/main" val="165132650"/>
                    </a:ext>
                  </a:extLst>
                </a:gridCol>
                <a:gridCol w="828000">
                  <a:extLst>
                    <a:ext uri="{9D8B030D-6E8A-4147-A177-3AD203B41FA5}">
                      <a16:colId xmlns:a16="http://schemas.microsoft.com/office/drawing/2014/main" val="596219001"/>
                    </a:ext>
                  </a:extLst>
                </a:gridCol>
                <a:gridCol w="828000">
                  <a:extLst>
                    <a:ext uri="{9D8B030D-6E8A-4147-A177-3AD203B41FA5}">
                      <a16:colId xmlns:a16="http://schemas.microsoft.com/office/drawing/2014/main" val="1193202540"/>
                    </a:ext>
                  </a:extLst>
                </a:gridCol>
                <a:gridCol w="828000">
                  <a:extLst>
                    <a:ext uri="{9D8B030D-6E8A-4147-A177-3AD203B41FA5}">
                      <a16:colId xmlns:a16="http://schemas.microsoft.com/office/drawing/2014/main" val="3381433226"/>
                    </a:ext>
                  </a:extLst>
                </a:gridCol>
                <a:gridCol w="828000">
                  <a:extLst>
                    <a:ext uri="{9D8B030D-6E8A-4147-A177-3AD203B41FA5}">
                      <a16:colId xmlns:a16="http://schemas.microsoft.com/office/drawing/2014/main" val="2964191122"/>
                    </a:ext>
                  </a:extLst>
                </a:gridCol>
                <a:gridCol w="828000">
                  <a:extLst>
                    <a:ext uri="{9D8B030D-6E8A-4147-A177-3AD203B41FA5}">
                      <a16:colId xmlns:a16="http://schemas.microsoft.com/office/drawing/2014/main" val="4069366413"/>
                    </a:ext>
                  </a:extLst>
                </a:gridCol>
                <a:gridCol w="828000">
                  <a:extLst>
                    <a:ext uri="{9D8B030D-6E8A-4147-A177-3AD203B41FA5}">
                      <a16:colId xmlns:a16="http://schemas.microsoft.com/office/drawing/2014/main" val="2806014911"/>
                    </a:ext>
                  </a:extLst>
                </a:gridCol>
                <a:gridCol w="828000">
                  <a:extLst>
                    <a:ext uri="{9D8B030D-6E8A-4147-A177-3AD203B41FA5}">
                      <a16:colId xmlns:a16="http://schemas.microsoft.com/office/drawing/2014/main" val="2129220430"/>
                    </a:ext>
                  </a:extLst>
                </a:gridCol>
                <a:gridCol w="828000">
                  <a:extLst>
                    <a:ext uri="{9D8B030D-6E8A-4147-A177-3AD203B41FA5}">
                      <a16:colId xmlns:a16="http://schemas.microsoft.com/office/drawing/2014/main" val="336781513"/>
                    </a:ext>
                  </a:extLst>
                </a:gridCol>
              </a:tblGrid>
              <a:tr h="828000">
                <a:tc>
                  <a:txBody>
                    <a:bodyPr/>
                    <a:lstStyle/>
                    <a:p>
                      <a:pPr algn="ctr"/>
                      <a:r>
                        <a:rPr lang="en-GB" sz="2600" b="1" dirty="0">
                          <a:latin typeface="Century Gothic" panose="020B0502020202020204" pitchFamily="34" charset="0"/>
                        </a:rPr>
                        <a:t>0</a:t>
                      </a:r>
                    </a:p>
                  </a:txBody>
                  <a:tcPr marL="121706" marR="121706" marT="66938" marB="66938" anchor="ctr">
                    <a:solidFill>
                      <a:schemeClr val="bg1"/>
                    </a:solidFill>
                  </a:tcPr>
                </a:tc>
                <a:tc>
                  <a:txBody>
                    <a:bodyPr/>
                    <a:lstStyle/>
                    <a:p>
                      <a:pPr algn="ctr"/>
                      <a:endParaRPr lang="en-GB" sz="2600" b="1" dirty="0">
                        <a:solidFill>
                          <a:srgbClr val="FF0000"/>
                        </a:solidFill>
                        <a:latin typeface="Century Gothic" panose="020B0502020202020204" pitchFamily="34" charset="0"/>
                      </a:endParaRP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20</a:t>
                      </a:r>
                    </a:p>
                  </a:txBody>
                  <a:tcPr marL="121706" marR="121706" marT="66938" marB="66938" anchor="ctr">
                    <a:solidFill>
                      <a:schemeClr val="bg1"/>
                    </a:solidFill>
                  </a:tcPr>
                </a:tc>
                <a:tc>
                  <a:txBody>
                    <a:bodyPr/>
                    <a:lstStyle/>
                    <a:p>
                      <a:pPr algn="ctr"/>
                      <a:endParaRPr lang="en-GB" sz="2600" b="1" dirty="0">
                        <a:solidFill>
                          <a:srgbClr val="FF0000"/>
                        </a:solidFill>
                        <a:latin typeface="Century Gothic" panose="020B0502020202020204" pitchFamily="34" charset="0"/>
                      </a:endParaRP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40</a:t>
                      </a:r>
                    </a:p>
                  </a:txBody>
                  <a:tcPr marL="121706" marR="121706" marT="66938" marB="66938" anchor="ctr">
                    <a:solidFill>
                      <a:schemeClr val="bg1"/>
                    </a:solidFill>
                  </a:tcPr>
                </a:tc>
                <a:tc>
                  <a:txBody>
                    <a:bodyPr/>
                    <a:lstStyle/>
                    <a:p>
                      <a:pPr algn="ctr"/>
                      <a:endParaRPr lang="en-GB" sz="2600" b="1" dirty="0">
                        <a:solidFill>
                          <a:srgbClr val="FF0000"/>
                        </a:solidFill>
                        <a:latin typeface="Century Gothic" panose="020B0502020202020204" pitchFamily="34" charset="0"/>
                      </a:endParaRPr>
                    </a:p>
                  </a:txBody>
                  <a:tcPr marL="121706" marR="121706" marT="66938" marB="66938" anchor="ctr">
                    <a:solidFill>
                      <a:schemeClr val="bg1"/>
                    </a:solidFill>
                  </a:tcPr>
                </a:tc>
                <a:tc>
                  <a:txBody>
                    <a:bodyPr/>
                    <a:lstStyle/>
                    <a:p>
                      <a:pPr algn="ctr"/>
                      <a:endParaRPr lang="en-GB" sz="2600" b="1" dirty="0">
                        <a:solidFill>
                          <a:srgbClr val="FF0000"/>
                        </a:solidFill>
                        <a:latin typeface="Century Gothic" panose="020B0502020202020204" pitchFamily="34" charset="0"/>
                      </a:endParaRP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70</a:t>
                      </a:r>
                    </a:p>
                  </a:txBody>
                  <a:tcPr marL="121706" marR="121706" marT="66938" marB="66938" anchor="ctr">
                    <a:solidFill>
                      <a:schemeClr val="bg1"/>
                    </a:solidFill>
                  </a:tcPr>
                </a:tc>
                <a:tc>
                  <a:txBody>
                    <a:bodyPr/>
                    <a:lstStyle/>
                    <a:p>
                      <a:pPr algn="ctr"/>
                      <a:endParaRPr lang="en-GB" sz="2600" b="1" dirty="0">
                        <a:solidFill>
                          <a:srgbClr val="FF0000"/>
                        </a:solidFill>
                        <a:latin typeface="Century Gothic" panose="020B0502020202020204" pitchFamily="34" charset="0"/>
                      </a:endParaRP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90</a:t>
                      </a:r>
                    </a:p>
                  </a:txBody>
                  <a:tcPr marL="121706" marR="121706" marT="66938" marB="66938" anchor="ctr">
                    <a:solidFill>
                      <a:schemeClr val="bg1"/>
                    </a:solidFill>
                  </a:tcPr>
                </a:tc>
                <a:extLst>
                  <a:ext uri="{0D108BD9-81ED-4DB2-BD59-A6C34878D82A}">
                    <a16:rowId xmlns:a16="http://schemas.microsoft.com/office/drawing/2014/main" val="3506509434"/>
                  </a:ext>
                </a:extLst>
              </a:tr>
            </a:tbl>
          </a:graphicData>
        </a:graphic>
      </p:graphicFrame>
      <p:graphicFrame>
        <p:nvGraphicFramePr>
          <p:cNvPr id="28" name="Table 27">
            <a:extLst>
              <a:ext uri="{FF2B5EF4-FFF2-40B4-BE49-F238E27FC236}">
                <a16:creationId xmlns:a16="http://schemas.microsoft.com/office/drawing/2014/main" id="{E5A694F9-1377-49BB-8E3B-5347D5C81A0E}"/>
              </a:ext>
            </a:extLst>
          </p:cNvPr>
          <p:cNvGraphicFramePr>
            <a:graphicFrameLocks noGrp="1"/>
          </p:cNvGraphicFramePr>
          <p:nvPr>
            <p:extLst>
              <p:ext uri="{D42A27DB-BD31-4B8C-83A1-F6EECF244321}">
                <p14:modId xmlns:p14="http://schemas.microsoft.com/office/powerpoint/2010/main" val="1673636019"/>
              </p:ext>
            </p:extLst>
          </p:nvPr>
        </p:nvGraphicFramePr>
        <p:xfrm>
          <a:off x="848098" y="3099282"/>
          <a:ext cx="7452000" cy="828000"/>
        </p:xfrm>
        <a:graphic>
          <a:graphicData uri="http://schemas.openxmlformats.org/drawingml/2006/table">
            <a:tbl>
              <a:tblPr firstRow="1" bandRow="1">
                <a:tableStyleId>{5940675A-B579-460E-94D1-54222C63F5DA}</a:tableStyleId>
              </a:tblPr>
              <a:tblGrid>
                <a:gridCol w="828000">
                  <a:extLst>
                    <a:ext uri="{9D8B030D-6E8A-4147-A177-3AD203B41FA5}">
                      <a16:colId xmlns:a16="http://schemas.microsoft.com/office/drawing/2014/main" val="2550427196"/>
                    </a:ext>
                  </a:extLst>
                </a:gridCol>
                <a:gridCol w="828000">
                  <a:extLst>
                    <a:ext uri="{9D8B030D-6E8A-4147-A177-3AD203B41FA5}">
                      <a16:colId xmlns:a16="http://schemas.microsoft.com/office/drawing/2014/main" val="165132650"/>
                    </a:ext>
                  </a:extLst>
                </a:gridCol>
                <a:gridCol w="828000">
                  <a:extLst>
                    <a:ext uri="{9D8B030D-6E8A-4147-A177-3AD203B41FA5}">
                      <a16:colId xmlns:a16="http://schemas.microsoft.com/office/drawing/2014/main" val="596219001"/>
                    </a:ext>
                  </a:extLst>
                </a:gridCol>
                <a:gridCol w="828000">
                  <a:extLst>
                    <a:ext uri="{9D8B030D-6E8A-4147-A177-3AD203B41FA5}">
                      <a16:colId xmlns:a16="http://schemas.microsoft.com/office/drawing/2014/main" val="1193202540"/>
                    </a:ext>
                  </a:extLst>
                </a:gridCol>
                <a:gridCol w="828000">
                  <a:extLst>
                    <a:ext uri="{9D8B030D-6E8A-4147-A177-3AD203B41FA5}">
                      <a16:colId xmlns:a16="http://schemas.microsoft.com/office/drawing/2014/main" val="3381433226"/>
                    </a:ext>
                  </a:extLst>
                </a:gridCol>
                <a:gridCol w="828000">
                  <a:extLst>
                    <a:ext uri="{9D8B030D-6E8A-4147-A177-3AD203B41FA5}">
                      <a16:colId xmlns:a16="http://schemas.microsoft.com/office/drawing/2014/main" val="2964191122"/>
                    </a:ext>
                  </a:extLst>
                </a:gridCol>
                <a:gridCol w="828000">
                  <a:extLst>
                    <a:ext uri="{9D8B030D-6E8A-4147-A177-3AD203B41FA5}">
                      <a16:colId xmlns:a16="http://schemas.microsoft.com/office/drawing/2014/main" val="4069366413"/>
                    </a:ext>
                  </a:extLst>
                </a:gridCol>
                <a:gridCol w="828000">
                  <a:extLst>
                    <a:ext uri="{9D8B030D-6E8A-4147-A177-3AD203B41FA5}">
                      <a16:colId xmlns:a16="http://schemas.microsoft.com/office/drawing/2014/main" val="2806014911"/>
                    </a:ext>
                  </a:extLst>
                </a:gridCol>
                <a:gridCol w="828000">
                  <a:extLst>
                    <a:ext uri="{9D8B030D-6E8A-4147-A177-3AD203B41FA5}">
                      <a16:colId xmlns:a16="http://schemas.microsoft.com/office/drawing/2014/main" val="2129220430"/>
                    </a:ext>
                  </a:extLst>
                </a:gridCol>
              </a:tblGrid>
              <a:tr h="828000">
                <a:tc>
                  <a:txBody>
                    <a:bodyPr/>
                    <a:lstStyle/>
                    <a:p>
                      <a:pPr algn="ctr"/>
                      <a:r>
                        <a:rPr lang="en-GB" sz="2600" b="1" dirty="0">
                          <a:latin typeface="Century Gothic" panose="020B0502020202020204" pitchFamily="34" charset="0"/>
                        </a:rPr>
                        <a:t>20</a:t>
                      </a:r>
                    </a:p>
                  </a:txBody>
                  <a:tcPr marL="121706" marR="121706" marT="66938" marB="66938" anchor="ctr">
                    <a:solidFill>
                      <a:schemeClr val="bg1"/>
                    </a:solidFill>
                  </a:tcPr>
                </a:tc>
                <a:tc>
                  <a:txBody>
                    <a:bodyPr/>
                    <a:lstStyle/>
                    <a:p>
                      <a:pPr algn="ctr"/>
                      <a:endParaRPr lang="en-GB" sz="2600" b="1" dirty="0">
                        <a:solidFill>
                          <a:srgbClr val="FF0000"/>
                        </a:solidFill>
                        <a:latin typeface="Century Gothic" panose="020B0502020202020204" pitchFamily="34" charset="0"/>
                      </a:endParaRP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40</a:t>
                      </a:r>
                    </a:p>
                  </a:txBody>
                  <a:tcPr marL="121706" marR="121706" marT="66938" marB="66938" anchor="ctr">
                    <a:solidFill>
                      <a:schemeClr val="bg1"/>
                    </a:solidFill>
                  </a:tcPr>
                </a:tc>
                <a:tc>
                  <a:txBody>
                    <a:bodyPr/>
                    <a:lstStyle/>
                    <a:p>
                      <a:pPr algn="ctr"/>
                      <a:endParaRPr lang="en-GB" sz="2600" b="1" dirty="0">
                        <a:solidFill>
                          <a:srgbClr val="FF0000"/>
                        </a:solidFill>
                        <a:latin typeface="Century Gothic" panose="020B0502020202020204" pitchFamily="34" charset="0"/>
                      </a:endParaRP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60</a:t>
                      </a:r>
                    </a:p>
                  </a:txBody>
                  <a:tcPr marL="121706" marR="121706" marT="66938" marB="66938" anchor="ctr">
                    <a:solidFill>
                      <a:schemeClr val="bg1"/>
                    </a:solidFill>
                  </a:tcPr>
                </a:tc>
                <a:tc>
                  <a:txBody>
                    <a:bodyPr/>
                    <a:lstStyle/>
                    <a:p>
                      <a:pPr algn="ctr"/>
                      <a:endParaRPr lang="en-GB" sz="2600" b="1" dirty="0">
                        <a:solidFill>
                          <a:srgbClr val="FF0000"/>
                        </a:solidFill>
                        <a:latin typeface="Century Gothic" panose="020B0502020202020204" pitchFamily="34" charset="0"/>
                      </a:endParaRP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80</a:t>
                      </a:r>
                    </a:p>
                  </a:txBody>
                  <a:tcPr marL="121706" marR="121706" marT="66938" marB="66938" anchor="ctr">
                    <a:solidFill>
                      <a:schemeClr val="bg1"/>
                    </a:solidFill>
                  </a:tcPr>
                </a:tc>
                <a:tc>
                  <a:txBody>
                    <a:bodyPr/>
                    <a:lstStyle/>
                    <a:p>
                      <a:pPr algn="ctr"/>
                      <a:endParaRPr lang="en-GB" sz="2600" b="1" dirty="0">
                        <a:solidFill>
                          <a:srgbClr val="FF0000"/>
                        </a:solidFill>
                        <a:latin typeface="Century Gothic" panose="020B0502020202020204" pitchFamily="34" charset="0"/>
                      </a:endParaRP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100</a:t>
                      </a:r>
                    </a:p>
                  </a:txBody>
                  <a:tcPr marL="121706" marR="121706" marT="66938" marB="66938" anchor="ctr">
                    <a:solidFill>
                      <a:schemeClr val="bg1"/>
                    </a:solidFill>
                  </a:tcPr>
                </a:tc>
                <a:extLst>
                  <a:ext uri="{0D108BD9-81ED-4DB2-BD59-A6C34878D82A}">
                    <a16:rowId xmlns:a16="http://schemas.microsoft.com/office/drawing/2014/main" val="3506509434"/>
                  </a:ext>
                </a:extLst>
              </a:tr>
            </a:tbl>
          </a:graphicData>
        </a:graphic>
      </p:graphicFrame>
      <p:graphicFrame>
        <p:nvGraphicFramePr>
          <p:cNvPr id="29" name="Table 28">
            <a:extLst>
              <a:ext uri="{FF2B5EF4-FFF2-40B4-BE49-F238E27FC236}">
                <a16:creationId xmlns:a16="http://schemas.microsoft.com/office/drawing/2014/main" id="{6A94AD83-3489-4D08-ADC5-0FDE4E81ABEF}"/>
              </a:ext>
            </a:extLst>
          </p:cNvPr>
          <p:cNvGraphicFramePr>
            <a:graphicFrameLocks noGrp="1"/>
          </p:cNvGraphicFramePr>
          <p:nvPr>
            <p:extLst>
              <p:ext uri="{D42A27DB-BD31-4B8C-83A1-F6EECF244321}">
                <p14:modId xmlns:p14="http://schemas.microsoft.com/office/powerpoint/2010/main" val="2810097503"/>
              </p:ext>
            </p:extLst>
          </p:nvPr>
        </p:nvGraphicFramePr>
        <p:xfrm>
          <a:off x="1676098" y="4593672"/>
          <a:ext cx="5796000" cy="828000"/>
        </p:xfrm>
        <a:graphic>
          <a:graphicData uri="http://schemas.openxmlformats.org/drawingml/2006/table">
            <a:tbl>
              <a:tblPr firstRow="1" bandRow="1">
                <a:tableStyleId>{5940675A-B579-460E-94D1-54222C63F5DA}</a:tableStyleId>
              </a:tblPr>
              <a:tblGrid>
                <a:gridCol w="828000">
                  <a:extLst>
                    <a:ext uri="{9D8B030D-6E8A-4147-A177-3AD203B41FA5}">
                      <a16:colId xmlns:a16="http://schemas.microsoft.com/office/drawing/2014/main" val="2550427196"/>
                    </a:ext>
                  </a:extLst>
                </a:gridCol>
                <a:gridCol w="828000">
                  <a:extLst>
                    <a:ext uri="{9D8B030D-6E8A-4147-A177-3AD203B41FA5}">
                      <a16:colId xmlns:a16="http://schemas.microsoft.com/office/drawing/2014/main" val="165132650"/>
                    </a:ext>
                  </a:extLst>
                </a:gridCol>
                <a:gridCol w="828000">
                  <a:extLst>
                    <a:ext uri="{9D8B030D-6E8A-4147-A177-3AD203B41FA5}">
                      <a16:colId xmlns:a16="http://schemas.microsoft.com/office/drawing/2014/main" val="596219001"/>
                    </a:ext>
                  </a:extLst>
                </a:gridCol>
                <a:gridCol w="828000">
                  <a:extLst>
                    <a:ext uri="{9D8B030D-6E8A-4147-A177-3AD203B41FA5}">
                      <a16:colId xmlns:a16="http://schemas.microsoft.com/office/drawing/2014/main" val="1193202540"/>
                    </a:ext>
                  </a:extLst>
                </a:gridCol>
                <a:gridCol w="828000">
                  <a:extLst>
                    <a:ext uri="{9D8B030D-6E8A-4147-A177-3AD203B41FA5}">
                      <a16:colId xmlns:a16="http://schemas.microsoft.com/office/drawing/2014/main" val="3381433226"/>
                    </a:ext>
                  </a:extLst>
                </a:gridCol>
                <a:gridCol w="828000">
                  <a:extLst>
                    <a:ext uri="{9D8B030D-6E8A-4147-A177-3AD203B41FA5}">
                      <a16:colId xmlns:a16="http://schemas.microsoft.com/office/drawing/2014/main" val="2964191122"/>
                    </a:ext>
                  </a:extLst>
                </a:gridCol>
                <a:gridCol w="828000">
                  <a:extLst>
                    <a:ext uri="{9D8B030D-6E8A-4147-A177-3AD203B41FA5}">
                      <a16:colId xmlns:a16="http://schemas.microsoft.com/office/drawing/2014/main" val="4069366413"/>
                    </a:ext>
                  </a:extLst>
                </a:gridCol>
              </a:tblGrid>
              <a:tr h="828000">
                <a:tc>
                  <a:txBody>
                    <a:bodyPr/>
                    <a:lstStyle/>
                    <a:p>
                      <a:pPr algn="ctr"/>
                      <a:r>
                        <a:rPr lang="en-GB" sz="2600" b="1" dirty="0">
                          <a:latin typeface="Century Gothic" panose="020B0502020202020204" pitchFamily="34" charset="0"/>
                        </a:rPr>
                        <a:t>40</a:t>
                      </a:r>
                    </a:p>
                  </a:txBody>
                  <a:tcPr marL="121706" marR="121706" marT="66938" marB="66938" anchor="ctr">
                    <a:solidFill>
                      <a:schemeClr val="bg1"/>
                    </a:solidFill>
                  </a:tcPr>
                </a:tc>
                <a:tc>
                  <a:txBody>
                    <a:bodyPr/>
                    <a:lstStyle/>
                    <a:p>
                      <a:pPr algn="ctr"/>
                      <a:endParaRPr lang="en-GB" sz="2600" b="1" dirty="0">
                        <a:solidFill>
                          <a:srgbClr val="FF0000"/>
                        </a:solidFill>
                        <a:latin typeface="Century Gothic" panose="020B0502020202020204" pitchFamily="34" charset="0"/>
                      </a:endParaRPr>
                    </a:p>
                  </a:txBody>
                  <a:tcPr marL="121706" marR="121706" marT="66938" marB="66938" anchor="ctr">
                    <a:solidFill>
                      <a:schemeClr val="bg1"/>
                    </a:solidFill>
                  </a:tcPr>
                </a:tc>
                <a:tc>
                  <a:txBody>
                    <a:bodyPr/>
                    <a:lstStyle/>
                    <a:p>
                      <a:pPr algn="ctr"/>
                      <a:endParaRPr lang="en-GB" sz="2600" b="1" dirty="0">
                        <a:solidFill>
                          <a:srgbClr val="FF0000"/>
                        </a:solidFill>
                        <a:latin typeface="Century Gothic" panose="020B0502020202020204" pitchFamily="34" charset="0"/>
                      </a:endParaRPr>
                    </a:p>
                  </a:txBody>
                  <a:tcPr marL="121706" marR="121706" marT="66938" marB="66938" anchor="ctr">
                    <a:solidFill>
                      <a:schemeClr val="bg1"/>
                    </a:solidFill>
                  </a:tcPr>
                </a:tc>
                <a:tc>
                  <a:txBody>
                    <a:bodyPr/>
                    <a:lstStyle/>
                    <a:p>
                      <a:pPr algn="ctr"/>
                      <a:endParaRPr lang="en-GB" sz="2600" b="1" dirty="0">
                        <a:solidFill>
                          <a:srgbClr val="FF0000"/>
                        </a:solidFill>
                        <a:latin typeface="Century Gothic" panose="020B0502020202020204" pitchFamily="34" charset="0"/>
                      </a:endParaRPr>
                    </a:p>
                  </a:txBody>
                  <a:tcPr marL="121706" marR="121706" marT="66938" marB="66938" anchor="ctr">
                    <a:solidFill>
                      <a:schemeClr val="bg1"/>
                    </a:solidFill>
                  </a:tcPr>
                </a:tc>
                <a:tc>
                  <a:txBody>
                    <a:bodyPr/>
                    <a:lstStyle/>
                    <a:p>
                      <a:pPr algn="ctr"/>
                      <a:endParaRPr lang="en-GB" sz="2600" b="1" dirty="0">
                        <a:solidFill>
                          <a:srgbClr val="FF0000"/>
                        </a:solidFill>
                        <a:latin typeface="Century Gothic" panose="020B0502020202020204" pitchFamily="34" charset="0"/>
                      </a:endParaRP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90</a:t>
                      </a: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100</a:t>
                      </a:r>
                    </a:p>
                  </a:txBody>
                  <a:tcPr marL="121706" marR="121706" marT="66938" marB="66938" anchor="ctr">
                    <a:solidFill>
                      <a:schemeClr val="bg1"/>
                    </a:solidFill>
                  </a:tcPr>
                </a:tc>
                <a:extLst>
                  <a:ext uri="{0D108BD9-81ED-4DB2-BD59-A6C34878D82A}">
                    <a16:rowId xmlns:a16="http://schemas.microsoft.com/office/drawing/2014/main" val="3506509434"/>
                  </a:ext>
                </a:extLst>
              </a:tr>
            </a:tbl>
          </a:graphicData>
        </a:graphic>
      </p:graphicFrame>
    </p:spTree>
    <p:extLst>
      <p:ext uri="{BB962C8B-B14F-4D97-AF65-F5344CB8AC3E}">
        <p14:creationId xmlns:p14="http://schemas.microsoft.com/office/powerpoint/2010/main" val="1472203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Introduction</a:t>
            </a:r>
          </a:p>
          <a:p>
            <a:pPr marL="88900"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number lines to show counting in 10s.</a:t>
            </a:r>
          </a:p>
          <a:p>
            <a:pPr algn="ctr"/>
            <a:endParaRPr lang="en-GB" sz="2000" u="sng" dirty="0">
              <a:solidFill>
                <a:schemeClr val="bg2">
                  <a:lumMod val="50000"/>
                </a:schemeClr>
              </a:solidFill>
              <a:latin typeface="SassoonCRInfantMedium" panose="02000603020000020003" pitchFamily="2" charset="0"/>
            </a:endParaRPr>
          </a:p>
        </p:txBody>
      </p:sp>
      <p:grpSp>
        <p:nvGrpSpPr>
          <p:cNvPr id="25" name="Group 24">
            <a:extLst>
              <a:ext uri="{FF2B5EF4-FFF2-40B4-BE49-F238E27FC236}">
                <a16:creationId xmlns:a16="http://schemas.microsoft.com/office/drawing/2014/main" id="{3F5B02AE-5B45-457C-9DFB-40D5BF8AAC3A}"/>
              </a:ext>
            </a:extLst>
          </p:cNvPr>
          <p:cNvGrpSpPr/>
          <p:nvPr/>
        </p:nvGrpSpPr>
        <p:grpSpPr>
          <a:xfrm>
            <a:off x="59531" y="6454317"/>
            <a:ext cx="1238534" cy="403683"/>
            <a:chOff x="68077" y="6454317"/>
            <a:chExt cx="1238534" cy="403683"/>
          </a:xfrm>
        </p:grpSpPr>
        <p:sp>
          <p:nvSpPr>
            <p:cNvPr id="26" name="TextBox 8">
              <a:extLst>
                <a:ext uri="{FF2B5EF4-FFF2-40B4-BE49-F238E27FC236}">
                  <a16:creationId xmlns:a16="http://schemas.microsoft.com/office/drawing/2014/main" id="{A7D060D7-CB4D-43D6-BA49-769E7A8309D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7" name="Picture 26" descr="A close up of a sign&#10;&#10;Description generated with high confidence">
              <a:extLst>
                <a:ext uri="{FF2B5EF4-FFF2-40B4-BE49-F238E27FC236}">
                  <a16:creationId xmlns:a16="http://schemas.microsoft.com/office/drawing/2014/main" id="{E0BE24D3-96EA-4667-A342-90839763626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3" name="Table 2">
            <a:extLst>
              <a:ext uri="{FF2B5EF4-FFF2-40B4-BE49-F238E27FC236}">
                <a16:creationId xmlns:a16="http://schemas.microsoft.com/office/drawing/2014/main" id="{01481EB2-6287-4351-8D95-E262FC4B4F3F}"/>
              </a:ext>
            </a:extLst>
          </p:cNvPr>
          <p:cNvGraphicFramePr>
            <a:graphicFrameLocks noGrp="1"/>
          </p:cNvGraphicFramePr>
          <p:nvPr/>
        </p:nvGraphicFramePr>
        <p:xfrm>
          <a:off x="434098" y="1604892"/>
          <a:ext cx="8280000" cy="828000"/>
        </p:xfrm>
        <a:graphic>
          <a:graphicData uri="http://schemas.openxmlformats.org/drawingml/2006/table">
            <a:tbl>
              <a:tblPr firstRow="1" bandRow="1">
                <a:tableStyleId>{5940675A-B579-460E-94D1-54222C63F5DA}</a:tableStyleId>
              </a:tblPr>
              <a:tblGrid>
                <a:gridCol w="828000">
                  <a:extLst>
                    <a:ext uri="{9D8B030D-6E8A-4147-A177-3AD203B41FA5}">
                      <a16:colId xmlns:a16="http://schemas.microsoft.com/office/drawing/2014/main" val="2550427196"/>
                    </a:ext>
                  </a:extLst>
                </a:gridCol>
                <a:gridCol w="828000">
                  <a:extLst>
                    <a:ext uri="{9D8B030D-6E8A-4147-A177-3AD203B41FA5}">
                      <a16:colId xmlns:a16="http://schemas.microsoft.com/office/drawing/2014/main" val="165132650"/>
                    </a:ext>
                  </a:extLst>
                </a:gridCol>
                <a:gridCol w="828000">
                  <a:extLst>
                    <a:ext uri="{9D8B030D-6E8A-4147-A177-3AD203B41FA5}">
                      <a16:colId xmlns:a16="http://schemas.microsoft.com/office/drawing/2014/main" val="596219001"/>
                    </a:ext>
                  </a:extLst>
                </a:gridCol>
                <a:gridCol w="828000">
                  <a:extLst>
                    <a:ext uri="{9D8B030D-6E8A-4147-A177-3AD203B41FA5}">
                      <a16:colId xmlns:a16="http://schemas.microsoft.com/office/drawing/2014/main" val="1193202540"/>
                    </a:ext>
                  </a:extLst>
                </a:gridCol>
                <a:gridCol w="828000">
                  <a:extLst>
                    <a:ext uri="{9D8B030D-6E8A-4147-A177-3AD203B41FA5}">
                      <a16:colId xmlns:a16="http://schemas.microsoft.com/office/drawing/2014/main" val="3381433226"/>
                    </a:ext>
                  </a:extLst>
                </a:gridCol>
                <a:gridCol w="828000">
                  <a:extLst>
                    <a:ext uri="{9D8B030D-6E8A-4147-A177-3AD203B41FA5}">
                      <a16:colId xmlns:a16="http://schemas.microsoft.com/office/drawing/2014/main" val="2964191122"/>
                    </a:ext>
                  </a:extLst>
                </a:gridCol>
                <a:gridCol w="828000">
                  <a:extLst>
                    <a:ext uri="{9D8B030D-6E8A-4147-A177-3AD203B41FA5}">
                      <a16:colId xmlns:a16="http://schemas.microsoft.com/office/drawing/2014/main" val="4069366413"/>
                    </a:ext>
                  </a:extLst>
                </a:gridCol>
                <a:gridCol w="828000">
                  <a:extLst>
                    <a:ext uri="{9D8B030D-6E8A-4147-A177-3AD203B41FA5}">
                      <a16:colId xmlns:a16="http://schemas.microsoft.com/office/drawing/2014/main" val="2806014911"/>
                    </a:ext>
                  </a:extLst>
                </a:gridCol>
                <a:gridCol w="828000">
                  <a:extLst>
                    <a:ext uri="{9D8B030D-6E8A-4147-A177-3AD203B41FA5}">
                      <a16:colId xmlns:a16="http://schemas.microsoft.com/office/drawing/2014/main" val="2129220430"/>
                    </a:ext>
                  </a:extLst>
                </a:gridCol>
                <a:gridCol w="828000">
                  <a:extLst>
                    <a:ext uri="{9D8B030D-6E8A-4147-A177-3AD203B41FA5}">
                      <a16:colId xmlns:a16="http://schemas.microsoft.com/office/drawing/2014/main" val="336781513"/>
                    </a:ext>
                  </a:extLst>
                </a:gridCol>
              </a:tblGrid>
              <a:tr h="828000">
                <a:tc>
                  <a:txBody>
                    <a:bodyPr/>
                    <a:lstStyle/>
                    <a:p>
                      <a:pPr algn="ctr"/>
                      <a:r>
                        <a:rPr lang="en-GB" sz="2600" b="1" dirty="0">
                          <a:latin typeface="Century Gothic" panose="020B0502020202020204" pitchFamily="34" charset="0"/>
                        </a:rPr>
                        <a:t>0</a:t>
                      </a:r>
                    </a:p>
                  </a:txBody>
                  <a:tcPr marL="121706" marR="121706" marT="66938" marB="66938" anchor="ctr">
                    <a:solidFill>
                      <a:schemeClr val="bg1"/>
                    </a:solidFill>
                  </a:tcPr>
                </a:tc>
                <a:tc>
                  <a:txBody>
                    <a:bodyPr/>
                    <a:lstStyle/>
                    <a:p>
                      <a:pPr algn="ctr"/>
                      <a:r>
                        <a:rPr lang="en-GB" sz="2600" b="1" dirty="0">
                          <a:solidFill>
                            <a:srgbClr val="FF0000"/>
                          </a:solidFill>
                          <a:latin typeface="Century Gothic" panose="020B0502020202020204" pitchFamily="34" charset="0"/>
                        </a:rPr>
                        <a:t>10</a:t>
                      </a: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20</a:t>
                      </a:r>
                    </a:p>
                  </a:txBody>
                  <a:tcPr marL="121706" marR="121706" marT="66938" marB="66938" anchor="ctr">
                    <a:solidFill>
                      <a:schemeClr val="bg1"/>
                    </a:solidFill>
                  </a:tcPr>
                </a:tc>
                <a:tc>
                  <a:txBody>
                    <a:bodyPr/>
                    <a:lstStyle/>
                    <a:p>
                      <a:pPr algn="ctr"/>
                      <a:r>
                        <a:rPr lang="en-GB" sz="2600" b="1" dirty="0">
                          <a:solidFill>
                            <a:srgbClr val="FF0000"/>
                          </a:solidFill>
                          <a:latin typeface="Century Gothic" panose="020B0502020202020204" pitchFamily="34" charset="0"/>
                        </a:rPr>
                        <a:t>30</a:t>
                      </a: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40</a:t>
                      </a:r>
                    </a:p>
                  </a:txBody>
                  <a:tcPr marL="121706" marR="121706" marT="66938" marB="66938" anchor="ctr">
                    <a:solidFill>
                      <a:schemeClr val="bg1"/>
                    </a:solidFill>
                  </a:tcPr>
                </a:tc>
                <a:tc>
                  <a:txBody>
                    <a:bodyPr/>
                    <a:lstStyle/>
                    <a:p>
                      <a:pPr algn="ctr"/>
                      <a:r>
                        <a:rPr lang="en-GB" sz="2600" b="1" dirty="0">
                          <a:solidFill>
                            <a:srgbClr val="FF0000"/>
                          </a:solidFill>
                          <a:latin typeface="Century Gothic" panose="020B0502020202020204" pitchFamily="34" charset="0"/>
                        </a:rPr>
                        <a:t>50</a:t>
                      </a:r>
                    </a:p>
                  </a:txBody>
                  <a:tcPr marL="121706" marR="121706" marT="66938" marB="66938" anchor="ctr">
                    <a:solidFill>
                      <a:schemeClr val="bg1"/>
                    </a:solidFill>
                  </a:tcPr>
                </a:tc>
                <a:tc>
                  <a:txBody>
                    <a:bodyPr/>
                    <a:lstStyle/>
                    <a:p>
                      <a:pPr algn="ctr"/>
                      <a:r>
                        <a:rPr lang="en-GB" sz="2600" b="1" dirty="0">
                          <a:solidFill>
                            <a:srgbClr val="FF0000"/>
                          </a:solidFill>
                          <a:latin typeface="Century Gothic" panose="020B0502020202020204" pitchFamily="34" charset="0"/>
                        </a:rPr>
                        <a:t>60</a:t>
                      </a: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70</a:t>
                      </a:r>
                    </a:p>
                  </a:txBody>
                  <a:tcPr marL="121706" marR="121706" marT="66938" marB="66938" anchor="ctr">
                    <a:solidFill>
                      <a:schemeClr val="bg1"/>
                    </a:solidFill>
                  </a:tcPr>
                </a:tc>
                <a:tc>
                  <a:txBody>
                    <a:bodyPr/>
                    <a:lstStyle/>
                    <a:p>
                      <a:pPr algn="ctr"/>
                      <a:r>
                        <a:rPr lang="en-GB" sz="2600" b="1" dirty="0">
                          <a:solidFill>
                            <a:srgbClr val="FF0000"/>
                          </a:solidFill>
                          <a:latin typeface="Century Gothic" panose="020B0502020202020204" pitchFamily="34" charset="0"/>
                        </a:rPr>
                        <a:t>80</a:t>
                      </a: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90</a:t>
                      </a:r>
                    </a:p>
                  </a:txBody>
                  <a:tcPr marL="121706" marR="121706" marT="66938" marB="66938" anchor="ctr">
                    <a:solidFill>
                      <a:schemeClr val="bg1"/>
                    </a:solidFill>
                  </a:tcPr>
                </a:tc>
                <a:extLst>
                  <a:ext uri="{0D108BD9-81ED-4DB2-BD59-A6C34878D82A}">
                    <a16:rowId xmlns:a16="http://schemas.microsoft.com/office/drawing/2014/main" val="3506509434"/>
                  </a:ext>
                </a:extLst>
              </a:tr>
            </a:tbl>
          </a:graphicData>
        </a:graphic>
      </p:graphicFrame>
      <p:graphicFrame>
        <p:nvGraphicFramePr>
          <p:cNvPr id="28" name="Table 27">
            <a:extLst>
              <a:ext uri="{FF2B5EF4-FFF2-40B4-BE49-F238E27FC236}">
                <a16:creationId xmlns:a16="http://schemas.microsoft.com/office/drawing/2014/main" id="{E5A694F9-1377-49BB-8E3B-5347D5C81A0E}"/>
              </a:ext>
            </a:extLst>
          </p:cNvPr>
          <p:cNvGraphicFramePr>
            <a:graphicFrameLocks noGrp="1"/>
          </p:cNvGraphicFramePr>
          <p:nvPr/>
        </p:nvGraphicFramePr>
        <p:xfrm>
          <a:off x="848098" y="3099282"/>
          <a:ext cx="7452000" cy="828000"/>
        </p:xfrm>
        <a:graphic>
          <a:graphicData uri="http://schemas.openxmlformats.org/drawingml/2006/table">
            <a:tbl>
              <a:tblPr firstRow="1" bandRow="1">
                <a:tableStyleId>{5940675A-B579-460E-94D1-54222C63F5DA}</a:tableStyleId>
              </a:tblPr>
              <a:tblGrid>
                <a:gridCol w="828000">
                  <a:extLst>
                    <a:ext uri="{9D8B030D-6E8A-4147-A177-3AD203B41FA5}">
                      <a16:colId xmlns:a16="http://schemas.microsoft.com/office/drawing/2014/main" val="2550427196"/>
                    </a:ext>
                  </a:extLst>
                </a:gridCol>
                <a:gridCol w="828000">
                  <a:extLst>
                    <a:ext uri="{9D8B030D-6E8A-4147-A177-3AD203B41FA5}">
                      <a16:colId xmlns:a16="http://schemas.microsoft.com/office/drawing/2014/main" val="165132650"/>
                    </a:ext>
                  </a:extLst>
                </a:gridCol>
                <a:gridCol w="828000">
                  <a:extLst>
                    <a:ext uri="{9D8B030D-6E8A-4147-A177-3AD203B41FA5}">
                      <a16:colId xmlns:a16="http://schemas.microsoft.com/office/drawing/2014/main" val="596219001"/>
                    </a:ext>
                  </a:extLst>
                </a:gridCol>
                <a:gridCol w="828000">
                  <a:extLst>
                    <a:ext uri="{9D8B030D-6E8A-4147-A177-3AD203B41FA5}">
                      <a16:colId xmlns:a16="http://schemas.microsoft.com/office/drawing/2014/main" val="1193202540"/>
                    </a:ext>
                  </a:extLst>
                </a:gridCol>
                <a:gridCol w="828000">
                  <a:extLst>
                    <a:ext uri="{9D8B030D-6E8A-4147-A177-3AD203B41FA5}">
                      <a16:colId xmlns:a16="http://schemas.microsoft.com/office/drawing/2014/main" val="3381433226"/>
                    </a:ext>
                  </a:extLst>
                </a:gridCol>
                <a:gridCol w="828000">
                  <a:extLst>
                    <a:ext uri="{9D8B030D-6E8A-4147-A177-3AD203B41FA5}">
                      <a16:colId xmlns:a16="http://schemas.microsoft.com/office/drawing/2014/main" val="2964191122"/>
                    </a:ext>
                  </a:extLst>
                </a:gridCol>
                <a:gridCol w="828000">
                  <a:extLst>
                    <a:ext uri="{9D8B030D-6E8A-4147-A177-3AD203B41FA5}">
                      <a16:colId xmlns:a16="http://schemas.microsoft.com/office/drawing/2014/main" val="4069366413"/>
                    </a:ext>
                  </a:extLst>
                </a:gridCol>
                <a:gridCol w="828000">
                  <a:extLst>
                    <a:ext uri="{9D8B030D-6E8A-4147-A177-3AD203B41FA5}">
                      <a16:colId xmlns:a16="http://schemas.microsoft.com/office/drawing/2014/main" val="2806014911"/>
                    </a:ext>
                  </a:extLst>
                </a:gridCol>
                <a:gridCol w="828000">
                  <a:extLst>
                    <a:ext uri="{9D8B030D-6E8A-4147-A177-3AD203B41FA5}">
                      <a16:colId xmlns:a16="http://schemas.microsoft.com/office/drawing/2014/main" val="2129220430"/>
                    </a:ext>
                  </a:extLst>
                </a:gridCol>
              </a:tblGrid>
              <a:tr h="828000">
                <a:tc>
                  <a:txBody>
                    <a:bodyPr/>
                    <a:lstStyle/>
                    <a:p>
                      <a:pPr algn="ctr"/>
                      <a:r>
                        <a:rPr lang="en-GB" sz="2600" b="1" dirty="0">
                          <a:latin typeface="Century Gothic" panose="020B0502020202020204" pitchFamily="34" charset="0"/>
                        </a:rPr>
                        <a:t>20</a:t>
                      </a:r>
                    </a:p>
                  </a:txBody>
                  <a:tcPr marL="121706" marR="121706" marT="66938" marB="66938" anchor="ctr">
                    <a:solidFill>
                      <a:schemeClr val="bg1"/>
                    </a:solidFill>
                  </a:tcPr>
                </a:tc>
                <a:tc>
                  <a:txBody>
                    <a:bodyPr/>
                    <a:lstStyle/>
                    <a:p>
                      <a:pPr algn="ctr"/>
                      <a:r>
                        <a:rPr lang="en-GB" sz="2600" b="1" dirty="0">
                          <a:solidFill>
                            <a:srgbClr val="FF0000"/>
                          </a:solidFill>
                          <a:latin typeface="Century Gothic" panose="020B0502020202020204" pitchFamily="34" charset="0"/>
                        </a:rPr>
                        <a:t>30</a:t>
                      </a: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40</a:t>
                      </a:r>
                    </a:p>
                  </a:txBody>
                  <a:tcPr marL="121706" marR="121706" marT="66938" marB="66938" anchor="ctr">
                    <a:solidFill>
                      <a:schemeClr val="bg1"/>
                    </a:solidFill>
                  </a:tcPr>
                </a:tc>
                <a:tc>
                  <a:txBody>
                    <a:bodyPr/>
                    <a:lstStyle/>
                    <a:p>
                      <a:pPr algn="ctr"/>
                      <a:r>
                        <a:rPr lang="en-GB" sz="2600" b="1" dirty="0">
                          <a:solidFill>
                            <a:srgbClr val="FF0000"/>
                          </a:solidFill>
                          <a:latin typeface="Century Gothic" panose="020B0502020202020204" pitchFamily="34" charset="0"/>
                        </a:rPr>
                        <a:t>50</a:t>
                      </a: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60</a:t>
                      </a:r>
                    </a:p>
                  </a:txBody>
                  <a:tcPr marL="121706" marR="121706" marT="66938" marB="66938" anchor="ctr">
                    <a:solidFill>
                      <a:schemeClr val="bg1"/>
                    </a:solidFill>
                  </a:tcPr>
                </a:tc>
                <a:tc>
                  <a:txBody>
                    <a:bodyPr/>
                    <a:lstStyle/>
                    <a:p>
                      <a:pPr algn="ctr"/>
                      <a:r>
                        <a:rPr lang="en-GB" sz="2600" b="1" dirty="0">
                          <a:solidFill>
                            <a:srgbClr val="FF0000"/>
                          </a:solidFill>
                          <a:latin typeface="Century Gothic" panose="020B0502020202020204" pitchFamily="34" charset="0"/>
                        </a:rPr>
                        <a:t>70</a:t>
                      </a: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80</a:t>
                      </a:r>
                    </a:p>
                  </a:txBody>
                  <a:tcPr marL="121706" marR="121706" marT="66938" marB="66938" anchor="ctr">
                    <a:solidFill>
                      <a:schemeClr val="bg1"/>
                    </a:solidFill>
                  </a:tcPr>
                </a:tc>
                <a:tc>
                  <a:txBody>
                    <a:bodyPr/>
                    <a:lstStyle/>
                    <a:p>
                      <a:pPr algn="ctr"/>
                      <a:r>
                        <a:rPr lang="en-GB" sz="2600" b="1" dirty="0">
                          <a:solidFill>
                            <a:srgbClr val="FF0000"/>
                          </a:solidFill>
                          <a:latin typeface="Century Gothic" panose="020B0502020202020204" pitchFamily="34" charset="0"/>
                        </a:rPr>
                        <a:t>90</a:t>
                      </a: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100</a:t>
                      </a:r>
                    </a:p>
                  </a:txBody>
                  <a:tcPr marL="121706" marR="121706" marT="66938" marB="66938" anchor="ctr">
                    <a:solidFill>
                      <a:schemeClr val="bg1"/>
                    </a:solidFill>
                  </a:tcPr>
                </a:tc>
                <a:extLst>
                  <a:ext uri="{0D108BD9-81ED-4DB2-BD59-A6C34878D82A}">
                    <a16:rowId xmlns:a16="http://schemas.microsoft.com/office/drawing/2014/main" val="3506509434"/>
                  </a:ext>
                </a:extLst>
              </a:tr>
            </a:tbl>
          </a:graphicData>
        </a:graphic>
      </p:graphicFrame>
      <p:graphicFrame>
        <p:nvGraphicFramePr>
          <p:cNvPr id="29" name="Table 28">
            <a:extLst>
              <a:ext uri="{FF2B5EF4-FFF2-40B4-BE49-F238E27FC236}">
                <a16:creationId xmlns:a16="http://schemas.microsoft.com/office/drawing/2014/main" id="{6A94AD83-3489-4D08-ADC5-0FDE4E81ABEF}"/>
              </a:ext>
            </a:extLst>
          </p:cNvPr>
          <p:cNvGraphicFramePr>
            <a:graphicFrameLocks noGrp="1"/>
          </p:cNvGraphicFramePr>
          <p:nvPr/>
        </p:nvGraphicFramePr>
        <p:xfrm>
          <a:off x="1676098" y="4593672"/>
          <a:ext cx="5796000" cy="828000"/>
        </p:xfrm>
        <a:graphic>
          <a:graphicData uri="http://schemas.openxmlformats.org/drawingml/2006/table">
            <a:tbl>
              <a:tblPr firstRow="1" bandRow="1">
                <a:tableStyleId>{5940675A-B579-460E-94D1-54222C63F5DA}</a:tableStyleId>
              </a:tblPr>
              <a:tblGrid>
                <a:gridCol w="828000">
                  <a:extLst>
                    <a:ext uri="{9D8B030D-6E8A-4147-A177-3AD203B41FA5}">
                      <a16:colId xmlns:a16="http://schemas.microsoft.com/office/drawing/2014/main" val="2550427196"/>
                    </a:ext>
                  </a:extLst>
                </a:gridCol>
                <a:gridCol w="828000">
                  <a:extLst>
                    <a:ext uri="{9D8B030D-6E8A-4147-A177-3AD203B41FA5}">
                      <a16:colId xmlns:a16="http://schemas.microsoft.com/office/drawing/2014/main" val="165132650"/>
                    </a:ext>
                  </a:extLst>
                </a:gridCol>
                <a:gridCol w="828000">
                  <a:extLst>
                    <a:ext uri="{9D8B030D-6E8A-4147-A177-3AD203B41FA5}">
                      <a16:colId xmlns:a16="http://schemas.microsoft.com/office/drawing/2014/main" val="596219001"/>
                    </a:ext>
                  </a:extLst>
                </a:gridCol>
                <a:gridCol w="828000">
                  <a:extLst>
                    <a:ext uri="{9D8B030D-6E8A-4147-A177-3AD203B41FA5}">
                      <a16:colId xmlns:a16="http://schemas.microsoft.com/office/drawing/2014/main" val="1193202540"/>
                    </a:ext>
                  </a:extLst>
                </a:gridCol>
                <a:gridCol w="828000">
                  <a:extLst>
                    <a:ext uri="{9D8B030D-6E8A-4147-A177-3AD203B41FA5}">
                      <a16:colId xmlns:a16="http://schemas.microsoft.com/office/drawing/2014/main" val="3381433226"/>
                    </a:ext>
                  </a:extLst>
                </a:gridCol>
                <a:gridCol w="828000">
                  <a:extLst>
                    <a:ext uri="{9D8B030D-6E8A-4147-A177-3AD203B41FA5}">
                      <a16:colId xmlns:a16="http://schemas.microsoft.com/office/drawing/2014/main" val="2964191122"/>
                    </a:ext>
                  </a:extLst>
                </a:gridCol>
                <a:gridCol w="828000">
                  <a:extLst>
                    <a:ext uri="{9D8B030D-6E8A-4147-A177-3AD203B41FA5}">
                      <a16:colId xmlns:a16="http://schemas.microsoft.com/office/drawing/2014/main" val="4069366413"/>
                    </a:ext>
                  </a:extLst>
                </a:gridCol>
              </a:tblGrid>
              <a:tr h="828000">
                <a:tc>
                  <a:txBody>
                    <a:bodyPr/>
                    <a:lstStyle/>
                    <a:p>
                      <a:pPr algn="ctr"/>
                      <a:r>
                        <a:rPr lang="en-GB" sz="2600" b="1" dirty="0">
                          <a:latin typeface="Century Gothic" panose="020B0502020202020204" pitchFamily="34" charset="0"/>
                        </a:rPr>
                        <a:t>40</a:t>
                      </a:r>
                    </a:p>
                  </a:txBody>
                  <a:tcPr marL="121706" marR="121706" marT="66938" marB="66938" anchor="ctr">
                    <a:solidFill>
                      <a:schemeClr val="bg1"/>
                    </a:solidFill>
                  </a:tcPr>
                </a:tc>
                <a:tc>
                  <a:txBody>
                    <a:bodyPr/>
                    <a:lstStyle/>
                    <a:p>
                      <a:pPr algn="ctr"/>
                      <a:r>
                        <a:rPr lang="en-GB" sz="2600" b="1" dirty="0">
                          <a:solidFill>
                            <a:srgbClr val="FF0000"/>
                          </a:solidFill>
                          <a:latin typeface="Century Gothic" panose="020B0502020202020204" pitchFamily="34" charset="0"/>
                        </a:rPr>
                        <a:t>50</a:t>
                      </a:r>
                    </a:p>
                  </a:txBody>
                  <a:tcPr marL="121706" marR="121706" marT="66938" marB="66938" anchor="ctr">
                    <a:solidFill>
                      <a:schemeClr val="bg1"/>
                    </a:solidFill>
                  </a:tcPr>
                </a:tc>
                <a:tc>
                  <a:txBody>
                    <a:bodyPr/>
                    <a:lstStyle/>
                    <a:p>
                      <a:pPr algn="ctr"/>
                      <a:r>
                        <a:rPr lang="en-GB" sz="2600" b="1" dirty="0">
                          <a:solidFill>
                            <a:srgbClr val="FF0000"/>
                          </a:solidFill>
                          <a:latin typeface="Century Gothic" panose="020B0502020202020204" pitchFamily="34" charset="0"/>
                        </a:rPr>
                        <a:t>60</a:t>
                      </a:r>
                    </a:p>
                  </a:txBody>
                  <a:tcPr marL="121706" marR="121706" marT="66938" marB="66938" anchor="ctr">
                    <a:solidFill>
                      <a:schemeClr val="bg1"/>
                    </a:solidFill>
                  </a:tcPr>
                </a:tc>
                <a:tc>
                  <a:txBody>
                    <a:bodyPr/>
                    <a:lstStyle/>
                    <a:p>
                      <a:pPr algn="ctr"/>
                      <a:r>
                        <a:rPr lang="en-GB" sz="2600" b="1" dirty="0">
                          <a:solidFill>
                            <a:srgbClr val="FF0000"/>
                          </a:solidFill>
                          <a:latin typeface="Century Gothic" panose="020B0502020202020204" pitchFamily="34" charset="0"/>
                        </a:rPr>
                        <a:t>70</a:t>
                      </a:r>
                    </a:p>
                  </a:txBody>
                  <a:tcPr marL="121706" marR="121706" marT="66938" marB="66938" anchor="ctr">
                    <a:solidFill>
                      <a:schemeClr val="bg1"/>
                    </a:solidFill>
                  </a:tcPr>
                </a:tc>
                <a:tc>
                  <a:txBody>
                    <a:bodyPr/>
                    <a:lstStyle/>
                    <a:p>
                      <a:pPr algn="ctr"/>
                      <a:r>
                        <a:rPr lang="en-GB" sz="2600" b="1" dirty="0">
                          <a:solidFill>
                            <a:srgbClr val="FF0000"/>
                          </a:solidFill>
                          <a:latin typeface="Century Gothic" panose="020B0502020202020204" pitchFamily="34" charset="0"/>
                        </a:rPr>
                        <a:t>80</a:t>
                      </a: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90</a:t>
                      </a:r>
                    </a:p>
                  </a:txBody>
                  <a:tcPr marL="121706" marR="121706" marT="66938" marB="66938" anchor="ctr">
                    <a:solidFill>
                      <a:schemeClr val="bg1"/>
                    </a:solidFill>
                  </a:tcPr>
                </a:tc>
                <a:tc>
                  <a:txBody>
                    <a:bodyPr/>
                    <a:lstStyle/>
                    <a:p>
                      <a:pPr algn="ctr"/>
                      <a:r>
                        <a:rPr lang="en-GB" sz="2600" b="1" dirty="0">
                          <a:latin typeface="Century Gothic" panose="020B0502020202020204" pitchFamily="34" charset="0"/>
                        </a:rPr>
                        <a:t>100</a:t>
                      </a:r>
                    </a:p>
                  </a:txBody>
                  <a:tcPr marL="121706" marR="121706" marT="66938" marB="66938" anchor="ctr">
                    <a:solidFill>
                      <a:schemeClr val="bg1"/>
                    </a:solidFill>
                  </a:tcPr>
                </a:tc>
                <a:extLst>
                  <a:ext uri="{0D108BD9-81ED-4DB2-BD59-A6C34878D82A}">
                    <a16:rowId xmlns:a16="http://schemas.microsoft.com/office/drawing/2014/main" val="3506509434"/>
                  </a:ext>
                </a:extLst>
              </a:tr>
            </a:tbl>
          </a:graphicData>
        </a:graphic>
      </p:graphicFrame>
    </p:spTree>
    <p:extLst>
      <p:ext uri="{BB962C8B-B14F-4D97-AF65-F5344CB8AC3E}">
        <p14:creationId xmlns:p14="http://schemas.microsoft.com/office/powerpoint/2010/main" val="1160008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5" name="Picture 54">
            <a:extLst>
              <a:ext uri="{FF2B5EF4-FFF2-40B4-BE49-F238E27FC236}">
                <a16:creationId xmlns:a16="http://schemas.microsoft.com/office/drawing/2014/main" id="{42101D97-BCD1-4E43-BC8A-576B218F92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7" name="Rectangle 6">
            <a:extLst>
              <a:ext uri="{FF2B5EF4-FFF2-40B4-BE49-F238E27FC236}">
                <a16:creationId xmlns:a16="http://schemas.microsoft.com/office/drawing/2014/main" id="{A6DA620E-DCF4-414C-B1C2-E41B5F7C42B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1</a:t>
            </a: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tx1"/>
              </a:solidFill>
              <a:latin typeface="SassoonCRInfantMedium" panose="02000603020000020003" pitchFamily="2" charset="0"/>
            </a:endParaRPr>
          </a:p>
          <a:p>
            <a:pPr algn="ctr"/>
            <a:endParaRPr lang="en-GB" sz="1600" u="sng" dirty="0">
              <a:solidFill>
                <a:schemeClr val="tx1"/>
              </a:solidFill>
              <a:latin typeface="SassoonCRInfantMedium" panose="02000603020000020003" pitchFamily="2" charset="0"/>
            </a:endParaRPr>
          </a:p>
          <a:p>
            <a:pPr algn="ctr"/>
            <a:endParaRPr lang="en-GB" sz="1600" u="sng" dirty="0">
              <a:solidFill>
                <a:schemeClr val="tx1"/>
              </a:solidFill>
              <a:latin typeface="SassoonCRInfantMedium" panose="02000603020000020003" pitchFamily="2" charset="0"/>
            </a:endParaRPr>
          </a:p>
          <a:p>
            <a:pPr algn="ctr"/>
            <a:endParaRPr lang="en-GB" sz="1600" u="sng" dirty="0">
              <a:solidFill>
                <a:schemeClr val="tx1"/>
              </a:solidFill>
              <a:latin typeface="SassoonCRInfantMedium" panose="02000603020000020003" pitchFamily="2" charset="0"/>
            </a:endParaRPr>
          </a:p>
          <a:p>
            <a:pPr algn="ctr"/>
            <a:endParaRPr lang="en-GB" sz="1600" u="sng" dirty="0">
              <a:solidFill>
                <a:schemeClr val="tx1"/>
              </a:solidFill>
              <a:latin typeface="SassoonCRInfantMedium" panose="02000603020000020003" pitchFamily="2" charset="0"/>
            </a:endParaRPr>
          </a:p>
          <a:p>
            <a:pPr algn="ctr"/>
            <a:endParaRPr lang="en-GB" sz="1600" u="sng" dirty="0">
              <a:solidFill>
                <a:schemeClr val="tx1"/>
              </a:solidFill>
              <a:latin typeface="SassoonCRInfantMedium" panose="02000603020000020003" pitchFamily="2" charset="0"/>
            </a:endParaRPr>
          </a:p>
          <a:p>
            <a:pPr marL="88900" algn="ctr"/>
            <a:r>
              <a:rPr lang="en-GB" sz="3200" b="1" dirty="0">
                <a:solidFill>
                  <a:schemeClr val="tx1"/>
                </a:solidFill>
                <a:latin typeface="Century Gothic" panose="020B0502020202020204" pitchFamily="34" charset="0"/>
              </a:rPr>
              <a:t>There are         apples in each row.</a:t>
            </a:r>
          </a:p>
          <a:p>
            <a:pPr marL="88900" algn="ctr"/>
            <a:endParaRPr lang="en-GB" sz="3200" b="1" dirty="0">
              <a:solidFill>
                <a:schemeClr val="tx1"/>
              </a:solidFill>
              <a:latin typeface="Century Gothic" panose="020B0502020202020204" pitchFamily="34" charset="0"/>
            </a:endParaRPr>
          </a:p>
          <a:p>
            <a:pPr marL="88900" algn="ctr"/>
            <a:r>
              <a:rPr lang="en-GB" sz="3200" b="1" dirty="0">
                <a:solidFill>
                  <a:schemeClr val="tx1"/>
                </a:solidFill>
                <a:latin typeface="Century Gothic" panose="020B0502020202020204" pitchFamily="34" charset="0"/>
              </a:rPr>
              <a:t>There are          rows.</a:t>
            </a:r>
          </a:p>
          <a:p>
            <a:pPr algn="ctr"/>
            <a:endParaRPr lang="en-GB" sz="2000" u="sng" dirty="0">
              <a:solidFill>
                <a:schemeClr val="bg2">
                  <a:lumMod val="50000"/>
                </a:schemeClr>
              </a:solidFill>
              <a:latin typeface="SassoonCRInfantMedium" panose="02000603020000020003" pitchFamily="2" charset="0"/>
            </a:endParaRPr>
          </a:p>
        </p:txBody>
      </p:sp>
      <p:sp>
        <p:nvSpPr>
          <p:cNvPr id="9" name="Rectangle 8">
            <a:extLst>
              <a:ext uri="{FF2B5EF4-FFF2-40B4-BE49-F238E27FC236}">
                <a16:creationId xmlns:a16="http://schemas.microsoft.com/office/drawing/2014/main" id="{6B0F298B-D282-4F95-AAF9-9A87B64C722C}"/>
              </a:ext>
            </a:extLst>
          </p:cNvPr>
          <p:cNvSpPr/>
          <p:nvPr/>
        </p:nvSpPr>
        <p:spPr>
          <a:xfrm>
            <a:off x="3180878" y="3676652"/>
            <a:ext cx="850909" cy="5400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BDAB7D8C-659E-4749-8C4D-671969AC88E8}"/>
              </a:ext>
            </a:extLst>
          </p:cNvPr>
          <p:cNvSpPr/>
          <p:nvPr/>
        </p:nvSpPr>
        <p:spPr>
          <a:xfrm>
            <a:off x="4619153" y="4646969"/>
            <a:ext cx="850909" cy="5400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a:extLst>
              <a:ext uri="{FF2B5EF4-FFF2-40B4-BE49-F238E27FC236}">
                <a16:creationId xmlns:a16="http://schemas.microsoft.com/office/drawing/2014/main" id="{09B5472D-DED4-478A-8F40-A4B958155B2C}"/>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4154069C-E2B1-4398-A9F9-1F39B54612E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69D84582-6700-4369-97E4-8735C0AEDCC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076524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5" name="Picture 54">
            <a:extLst>
              <a:ext uri="{FF2B5EF4-FFF2-40B4-BE49-F238E27FC236}">
                <a16:creationId xmlns:a16="http://schemas.microsoft.com/office/drawing/2014/main" id="{42101D97-BCD1-4E43-BC8A-576B218F92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7" name="Rectangle 6">
            <a:extLst>
              <a:ext uri="{FF2B5EF4-FFF2-40B4-BE49-F238E27FC236}">
                <a16:creationId xmlns:a16="http://schemas.microsoft.com/office/drawing/2014/main" id="{A6DA620E-DCF4-414C-B1C2-E41B5F7C42B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1</a:t>
            </a: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1600" u="sng" dirty="0">
              <a:solidFill>
                <a:schemeClr val="tx1"/>
              </a:solidFill>
              <a:latin typeface="SassoonCRInfantMedium" panose="02000603020000020003" pitchFamily="2" charset="0"/>
            </a:endParaRPr>
          </a:p>
          <a:p>
            <a:pPr algn="ctr"/>
            <a:endParaRPr lang="en-GB" sz="1600" u="sng" dirty="0">
              <a:solidFill>
                <a:schemeClr val="tx1"/>
              </a:solidFill>
              <a:latin typeface="SassoonCRInfantMedium" panose="02000603020000020003" pitchFamily="2" charset="0"/>
            </a:endParaRPr>
          </a:p>
          <a:p>
            <a:pPr algn="ctr"/>
            <a:endParaRPr lang="en-GB" sz="1600" u="sng" dirty="0">
              <a:solidFill>
                <a:schemeClr val="tx1"/>
              </a:solidFill>
              <a:latin typeface="SassoonCRInfantMedium" panose="02000603020000020003" pitchFamily="2" charset="0"/>
            </a:endParaRPr>
          </a:p>
          <a:p>
            <a:pPr algn="ctr"/>
            <a:endParaRPr lang="en-GB" sz="1600" u="sng" dirty="0">
              <a:solidFill>
                <a:schemeClr val="tx1"/>
              </a:solidFill>
              <a:latin typeface="SassoonCRInfantMedium" panose="02000603020000020003" pitchFamily="2" charset="0"/>
            </a:endParaRPr>
          </a:p>
          <a:p>
            <a:pPr algn="ctr"/>
            <a:endParaRPr lang="en-GB" sz="1600" u="sng" dirty="0">
              <a:solidFill>
                <a:schemeClr val="tx1"/>
              </a:solidFill>
              <a:latin typeface="SassoonCRInfantMedium" panose="02000603020000020003" pitchFamily="2" charset="0"/>
            </a:endParaRPr>
          </a:p>
          <a:p>
            <a:pPr algn="ctr"/>
            <a:endParaRPr lang="en-GB" sz="1600" u="sng" dirty="0">
              <a:solidFill>
                <a:schemeClr val="tx1"/>
              </a:solidFill>
              <a:latin typeface="SassoonCRInfantMedium" panose="02000603020000020003" pitchFamily="2" charset="0"/>
            </a:endParaRPr>
          </a:p>
          <a:p>
            <a:pPr marL="88900" algn="ctr"/>
            <a:r>
              <a:rPr lang="en-GB" sz="3200" b="1" dirty="0">
                <a:solidFill>
                  <a:schemeClr val="tx1"/>
                </a:solidFill>
                <a:latin typeface="Century Gothic" panose="020B0502020202020204" pitchFamily="34" charset="0"/>
              </a:rPr>
              <a:t>There are         apples in each row.</a:t>
            </a:r>
          </a:p>
          <a:p>
            <a:pPr marL="88900" algn="ctr"/>
            <a:endParaRPr lang="en-GB" sz="3200" b="1" dirty="0">
              <a:solidFill>
                <a:schemeClr val="tx1"/>
              </a:solidFill>
              <a:latin typeface="Century Gothic" panose="020B0502020202020204" pitchFamily="34" charset="0"/>
            </a:endParaRPr>
          </a:p>
          <a:p>
            <a:pPr marL="88900" algn="ctr"/>
            <a:r>
              <a:rPr lang="en-GB" sz="3200" b="1" dirty="0">
                <a:solidFill>
                  <a:schemeClr val="tx1"/>
                </a:solidFill>
                <a:latin typeface="Century Gothic" panose="020B0502020202020204" pitchFamily="34" charset="0"/>
              </a:rPr>
              <a:t>There are          rows.</a:t>
            </a:r>
          </a:p>
          <a:p>
            <a:pPr algn="ctr"/>
            <a:endParaRPr lang="en-GB" sz="2000" u="sng" dirty="0">
              <a:solidFill>
                <a:schemeClr val="bg2">
                  <a:lumMod val="50000"/>
                </a:schemeClr>
              </a:solidFill>
              <a:latin typeface="SassoonCRInfantMedium" panose="02000603020000020003" pitchFamily="2" charset="0"/>
            </a:endParaRPr>
          </a:p>
        </p:txBody>
      </p:sp>
      <p:sp>
        <p:nvSpPr>
          <p:cNvPr id="9" name="Rectangle 8">
            <a:extLst>
              <a:ext uri="{FF2B5EF4-FFF2-40B4-BE49-F238E27FC236}">
                <a16:creationId xmlns:a16="http://schemas.microsoft.com/office/drawing/2014/main" id="{6B0F298B-D282-4F95-AAF9-9A87B64C722C}"/>
              </a:ext>
            </a:extLst>
          </p:cNvPr>
          <p:cNvSpPr/>
          <p:nvPr/>
        </p:nvSpPr>
        <p:spPr>
          <a:xfrm>
            <a:off x="3180878" y="3676652"/>
            <a:ext cx="850909" cy="540000"/>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FF0000"/>
                </a:solidFill>
                <a:latin typeface="Century Gothic" panose="020B0502020202020204" pitchFamily="34" charset="0"/>
              </a:rPr>
              <a:t>10</a:t>
            </a:r>
          </a:p>
        </p:txBody>
      </p:sp>
      <p:sp>
        <p:nvSpPr>
          <p:cNvPr id="10" name="Rectangle 9">
            <a:extLst>
              <a:ext uri="{FF2B5EF4-FFF2-40B4-BE49-F238E27FC236}">
                <a16:creationId xmlns:a16="http://schemas.microsoft.com/office/drawing/2014/main" id="{BDAB7D8C-659E-4749-8C4D-671969AC88E8}"/>
              </a:ext>
            </a:extLst>
          </p:cNvPr>
          <p:cNvSpPr/>
          <p:nvPr/>
        </p:nvSpPr>
        <p:spPr>
          <a:xfrm>
            <a:off x="4619153" y="4646969"/>
            <a:ext cx="850909" cy="540000"/>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FF0000"/>
                </a:solidFill>
                <a:latin typeface="Century Gothic" panose="020B0502020202020204" pitchFamily="34" charset="0"/>
              </a:rPr>
              <a:t>2</a:t>
            </a:r>
          </a:p>
        </p:txBody>
      </p:sp>
      <p:grpSp>
        <p:nvGrpSpPr>
          <p:cNvPr id="11" name="Group 10">
            <a:extLst>
              <a:ext uri="{FF2B5EF4-FFF2-40B4-BE49-F238E27FC236}">
                <a16:creationId xmlns:a16="http://schemas.microsoft.com/office/drawing/2014/main" id="{09B5472D-DED4-478A-8F40-A4B958155B2C}"/>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4154069C-E2B1-4398-A9F9-1F39B54612E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69D84582-6700-4369-97E4-8735C0AEDCC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99755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1" name="Picture 10">
            <a:extLst>
              <a:ext uri="{FF2B5EF4-FFF2-40B4-BE49-F238E27FC236}">
                <a16:creationId xmlns:a16="http://schemas.microsoft.com/office/drawing/2014/main" id="{A76B0961-429F-48C5-AAFA-4432DBE2F3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2" name="Rectangle 11">
            <a:extLst>
              <a:ext uri="{FF2B5EF4-FFF2-40B4-BE49-F238E27FC236}">
                <a16:creationId xmlns:a16="http://schemas.microsoft.com/office/drawing/2014/main" id="{AE4399BD-6E47-47D2-A221-F3332336CB0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2</a:t>
            </a:r>
          </a:p>
          <a:p>
            <a:pPr marL="88900" algn="ctr"/>
            <a:endParaRPr lang="en-GB" sz="2000" b="1" dirty="0">
              <a:solidFill>
                <a:schemeClr val="bg2">
                  <a:lumMod val="25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There are 2 counters in each column.  </a:t>
            </a:r>
          </a:p>
          <a:p>
            <a:pPr marL="88900" algn="ctr"/>
            <a:r>
              <a:rPr lang="en-GB" sz="2000" b="1" dirty="0">
                <a:solidFill>
                  <a:schemeClr val="tx1"/>
                </a:solidFill>
                <a:latin typeface="Century Gothic" panose="020B0502020202020204" pitchFamily="34" charset="0"/>
              </a:rPr>
              <a:t>There are 6 columns.</a:t>
            </a:r>
          </a:p>
          <a:p>
            <a:pPr marL="88900" algn="ctr"/>
            <a:endParaRPr lang="en-GB" sz="2000" b="1" dirty="0">
              <a:solidFill>
                <a:schemeClr val="tx1"/>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Draw the array.</a:t>
            </a: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B379B66F-499A-4D61-9AF0-E1826F9B48E9}"/>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9FF4D7B0-2A5A-404A-9039-89909FB55D6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337B1418-41C1-4CA4-8CFD-F7FFDCA8680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228366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2</a:t>
            </a:r>
          </a:p>
          <a:p>
            <a:pPr marL="88900" algn="ctr"/>
            <a:endParaRPr lang="en-GB" sz="2000" b="1" dirty="0">
              <a:solidFill>
                <a:schemeClr val="bg2">
                  <a:lumMod val="25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There are 2 counters in each column.  </a:t>
            </a:r>
          </a:p>
          <a:p>
            <a:pPr marL="88900" algn="ctr"/>
            <a:r>
              <a:rPr lang="en-GB" sz="2000" b="1" dirty="0">
                <a:solidFill>
                  <a:schemeClr val="tx1"/>
                </a:solidFill>
                <a:latin typeface="Century Gothic" panose="020B0502020202020204" pitchFamily="34" charset="0"/>
              </a:rPr>
              <a:t>There are 6 columns.</a:t>
            </a:r>
          </a:p>
          <a:p>
            <a:pPr marL="88900" algn="ctr"/>
            <a:endParaRPr lang="en-GB" sz="2000" b="1" dirty="0">
              <a:solidFill>
                <a:schemeClr val="tx1"/>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Draw the array.</a:t>
            </a: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7C9FB239-5539-4D89-A1A4-CDFC1C1925E8}"/>
              </a:ext>
            </a:extLst>
          </p:cNvPr>
          <p:cNvGrpSpPr/>
          <p:nvPr/>
        </p:nvGrpSpPr>
        <p:grpSpPr>
          <a:xfrm>
            <a:off x="2198567" y="3604753"/>
            <a:ext cx="4746867" cy="1502223"/>
            <a:chOff x="3333135" y="4224185"/>
            <a:chExt cx="4746867" cy="1502223"/>
          </a:xfrm>
        </p:grpSpPr>
        <p:sp>
          <p:nvSpPr>
            <p:cNvPr id="9" name="Oval 8">
              <a:extLst>
                <a:ext uri="{FF2B5EF4-FFF2-40B4-BE49-F238E27FC236}">
                  <a16:creationId xmlns:a16="http://schemas.microsoft.com/office/drawing/2014/main" id="{F2F6DEED-6E3E-48FB-A752-D3F3BAD346FA}"/>
                </a:ext>
              </a:extLst>
            </p:cNvPr>
            <p:cNvSpPr/>
            <p:nvPr/>
          </p:nvSpPr>
          <p:spPr>
            <a:xfrm>
              <a:off x="3333135" y="4224185"/>
              <a:ext cx="691062" cy="691062"/>
            </a:xfrm>
            <a:prstGeom prst="ellipse">
              <a:avLst/>
            </a:prstGeom>
            <a:solidFill>
              <a:srgbClr val="FF0000">
                <a:alpha val="23922"/>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3D89206E-E8FC-4DE6-A71B-2E12CCA10447}"/>
                </a:ext>
              </a:extLst>
            </p:cNvPr>
            <p:cNvSpPr/>
            <p:nvPr/>
          </p:nvSpPr>
          <p:spPr>
            <a:xfrm>
              <a:off x="4144296" y="4224185"/>
              <a:ext cx="691062" cy="691062"/>
            </a:xfrm>
            <a:prstGeom prst="ellipse">
              <a:avLst/>
            </a:prstGeom>
            <a:solidFill>
              <a:srgbClr val="FF0000">
                <a:alpha val="23922"/>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2475F83-465B-4893-B92D-4400390F91DD}"/>
                </a:ext>
              </a:extLst>
            </p:cNvPr>
            <p:cNvSpPr/>
            <p:nvPr/>
          </p:nvSpPr>
          <p:spPr>
            <a:xfrm>
              <a:off x="4955457" y="4224185"/>
              <a:ext cx="691062" cy="691062"/>
            </a:xfrm>
            <a:prstGeom prst="ellipse">
              <a:avLst/>
            </a:prstGeom>
            <a:solidFill>
              <a:srgbClr val="FF0000">
                <a:alpha val="23922"/>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034F68F1-0034-4F1E-B560-EBF870787300}"/>
                </a:ext>
              </a:extLst>
            </p:cNvPr>
            <p:cNvSpPr/>
            <p:nvPr/>
          </p:nvSpPr>
          <p:spPr>
            <a:xfrm>
              <a:off x="5766618" y="4224185"/>
              <a:ext cx="691062" cy="691062"/>
            </a:xfrm>
            <a:prstGeom prst="ellipse">
              <a:avLst/>
            </a:prstGeom>
            <a:solidFill>
              <a:srgbClr val="FF0000">
                <a:alpha val="23922"/>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818C1D70-AD15-498B-B186-43F767BF82E8}"/>
                </a:ext>
              </a:extLst>
            </p:cNvPr>
            <p:cNvSpPr/>
            <p:nvPr/>
          </p:nvSpPr>
          <p:spPr>
            <a:xfrm>
              <a:off x="6577779" y="4224185"/>
              <a:ext cx="691062" cy="691062"/>
            </a:xfrm>
            <a:prstGeom prst="ellipse">
              <a:avLst/>
            </a:prstGeom>
            <a:solidFill>
              <a:srgbClr val="FF0000">
                <a:alpha val="23922"/>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2AD48865-22C8-4488-9347-2A2AD934F2F5}"/>
                </a:ext>
              </a:extLst>
            </p:cNvPr>
            <p:cNvSpPr/>
            <p:nvPr/>
          </p:nvSpPr>
          <p:spPr>
            <a:xfrm>
              <a:off x="7388940" y="4224185"/>
              <a:ext cx="691062" cy="691062"/>
            </a:xfrm>
            <a:prstGeom prst="ellipse">
              <a:avLst/>
            </a:prstGeom>
            <a:solidFill>
              <a:srgbClr val="FF0000">
                <a:alpha val="23922"/>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9E7E9447-1F1E-4CDC-8469-36D972B48BB6}"/>
                </a:ext>
              </a:extLst>
            </p:cNvPr>
            <p:cNvSpPr/>
            <p:nvPr/>
          </p:nvSpPr>
          <p:spPr>
            <a:xfrm>
              <a:off x="3333135" y="5035346"/>
              <a:ext cx="691062" cy="691062"/>
            </a:xfrm>
            <a:prstGeom prst="ellipse">
              <a:avLst/>
            </a:prstGeom>
            <a:solidFill>
              <a:srgbClr val="FF0000">
                <a:alpha val="23922"/>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FD3AA8D7-B2EC-4DF3-9D5B-DC93B6BEA511}"/>
                </a:ext>
              </a:extLst>
            </p:cNvPr>
            <p:cNvSpPr/>
            <p:nvPr/>
          </p:nvSpPr>
          <p:spPr>
            <a:xfrm>
              <a:off x="4144296" y="5035346"/>
              <a:ext cx="691062" cy="691062"/>
            </a:xfrm>
            <a:prstGeom prst="ellipse">
              <a:avLst/>
            </a:prstGeom>
            <a:solidFill>
              <a:srgbClr val="FF0000">
                <a:alpha val="23922"/>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97504A5C-4A45-4D21-8E61-6BC9CC60E0BC}"/>
                </a:ext>
              </a:extLst>
            </p:cNvPr>
            <p:cNvSpPr/>
            <p:nvPr/>
          </p:nvSpPr>
          <p:spPr>
            <a:xfrm>
              <a:off x="4955457" y="5035346"/>
              <a:ext cx="691062" cy="691062"/>
            </a:xfrm>
            <a:prstGeom prst="ellipse">
              <a:avLst/>
            </a:prstGeom>
            <a:solidFill>
              <a:srgbClr val="FF0000">
                <a:alpha val="23922"/>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3375931A-C758-49B2-9567-5A7429155272}"/>
                </a:ext>
              </a:extLst>
            </p:cNvPr>
            <p:cNvSpPr/>
            <p:nvPr/>
          </p:nvSpPr>
          <p:spPr>
            <a:xfrm>
              <a:off x="5766618" y="5035346"/>
              <a:ext cx="691062" cy="691062"/>
            </a:xfrm>
            <a:prstGeom prst="ellipse">
              <a:avLst/>
            </a:prstGeom>
            <a:solidFill>
              <a:srgbClr val="FF0000">
                <a:alpha val="23922"/>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9651C58D-C37A-494D-A536-7A154013C6A3}"/>
                </a:ext>
              </a:extLst>
            </p:cNvPr>
            <p:cNvSpPr/>
            <p:nvPr/>
          </p:nvSpPr>
          <p:spPr>
            <a:xfrm>
              <a:off x="6577779" y="5035346"/>
              <a:ext cx="691062" cy="691062"/>
            </a:xfrm>
            <a:prstGeom prst="ellipse">
              <a:avLst/>
            </a:prstGeom>
            <a:solidFill>
              <a:srgbClr val="FF0000">
                <a:alpha val="23922"/>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1BB18C2E-E4F6-4BFF-8C69-21DC246DBB7B}"/>
                </a:ext>
              </a:extLst>
            </p:cNvPr>
            <p:cNvSpPr/>
            <p:nvPr/>
          </p:nvSpPr>
          <p:spPr>
            <a:xfrm>
              <a:off x="7388940" y="5035346"/>
              <a:ext cx="691062" cy="691062"/>
            </a:xfrm>
            <a:prstGeom prst="ellipse">
              <a:avLst/>
            </a:prstGeom>
            <a:solidFill>
              <a:srgbClr val="FF0000">
                <a:alpha val="23922"/>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5" name="Group 24">
            <a:extLst>
              <a:ext uri="{FF2B5EF4-FFF2-40B4-BE49-F238E27FC236}">
                <a16:creationId xmlns:a16="http://schemas.microsoft.com/office/drawing/2014/main" id="{3F5B02AE-5B45-457C-9DFB-40D5BF8AAC3A}"/>
              </a:ext>
            </a:extLst>
          </p:cNvPr>
          <p:cNvGrpSpPr/>
          <p:nvPr/>
        </p:nvGrpSpPr>
        <p:grpSpPr>
          <a:xfrm>
            <a:off x="59531" y="6454317"/>
            <a:ext cx="1238534" cy="403683"/>
            <a:chOff x="68077" y="6454317"/>
            <a:chExt cx="1238534" cy="403683"/>
          </a:xfrm>
        </p:grpSpPr>
        <p:sp>
          <p:nvSpPr>
            <p:cNvPr id="26" name="TextBox 8">
              <a:extLst>
                <a:ext uri="{FF2B5EF4-FFF2-40B4-BE49-F238E27FC236}">
                  <a16:creationId xmlns:a16="http://schemas.microsoft.com/office/drawing/2014/main" id="{A7D060D7-CB4D-43D6-BA49-769E7A8309D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7" name="Picture 26" descr="A close up of a sign&#10;&#10;Description generated with high confidence">
              <a:extLst>
                <a:ext uri="{FF2B5EF4-FFF2-40B4-BE49-F238E27FC236}">
                  <a16:creationId xmlns:a16="http://schemas.microsoft.com/office/drawing/2014/main" id="{E0BE24D3-96EA-4667-A342-90839763626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708216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3</a:t>
            </a:r>
          </a:p>
          <a:p>
            <a:pPr marL="88900" algn="ctr"/>
            <a:endParaRPr lang="en-GB" sz="2000" b="1" dirty="0">
              <a:solidFill>
                <a:schemeClr val="bg2">
                  <a:lumMod val="25000"/>
                </a:schemeClr>
              </a:solidFill>
              <a:latin typeface="Century Gothic" panose="020B0502020202020204" pitchFamily="34" charset="0"/>
            </a:endParaRPr>
          </a:p>
          <a:p>
            <a:pPr marL="88900" lvl="0" algn="ctr">
              <a:defRPr/>
            </a:pPr>
            <a:r>
              <a:rPr lang="en-GB" sz="2000" b="1" dirty="0">
                <a:solidFill>
                  <a:schemeClr val="tx1"/>
                </a:solidFill>
                <a:latin typeface="Century Gothic" panose="020B0502020202020204" pitchFamily="34" charset="0"/>
              </a:rPr>
              <a:t>Complete the calculations.</a:t>
            </a:r>
          </a:p>
          <a:p>
            <a:pPr marL="88900" algn="ctr"/>
            <a:endParaRPr lang="en-GB" sz="2000" b="1" dirty="0">
              <a:solidFill>
                <a:schemeClr val="tx1"/>
              </a:solidFill>
              <a:latin typeface="Century Gothic" panose="020B0502020202020204" pitchFamily="34" charset="0"/>
            </a:endParaRPr>
          </a:p>
          <a:p>
            <a:pPr marL="88900" algn="ctr"/>
            <a:endParaRPr lang="en-GB" sz="2000" b="1" dirty="0">
              <a:solidFill>
                <a:schemeClr val="tx1"/>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There are 10 counters in each row.  There are 4 rows.</a:t>
            </a:r>
          </a:p>
          <a:p>
            <a:pPr marL="88900" algn="ctr"/>
            <a:endParaRPr lang="en-GB" sz="2000" b="1" dirty="0">
              <a:solidFill>
                <a:schemeClr val="tx1"/>
              </a:solidFill>
              <a:latin typeface="Century Gothic" panose="020B0502020202020204" pitchFamily="34" charset="0"/>
            </a:endParaRPr>
          </a:p>
          <a:p>
            <a:pPr marL="88900" algn="ctr"/>
            <a:endParaRPr lang="en-GB" sz="2000" b="1" dirty="0">
              <a:solidFill>
                <a:schemeClr val="tx1"/>
              </a:solidFill>
              <a:latin typeface="Century Gothic" panose="020B0502020202020204" pitchFamily="34" charset="0"/>
            </a:endParaRPr>
          </a:p>
          <a:p>
            <a:pPr marL="88900" algn="ctr"/>
            <a:endParaRPr lang="en-GB" sz="2000" b="1" dirty="0">
              <a:solidFill>
                <a:schemeClr val="tx1"/>
              </a:solidFill>
              <a:latin typeface="Century Gothic" panose="020B0502020202020204" pitchFamily="34" charset="0"/>
            </a:endParaRPr>
          </a:p>
          <a:p>
            <a:pPr marL="88900" algn="ctr"/>
            <a:endParaRPr lang="en-GB" sz="2000" b="1" dirty="0">
              <a:solidFill>
                <a:schemeClr val="tx1"/>
              </a:solidFill>
              <a:latin typeface="Century Gothic" panose="020B0502020202020204" pitchFamily="34" charset="0"/>
            </a:endParaRPr>
          </a:p>
          <a:p>
            <a:pPr marL="88900" algn="ctr"/>
            <a:endParaRPr lang="en-GB" sz="2000" b="1" dirty="0">
              <a:solidFill>
                <a:schemeClr val="tx1"/>
              </a:solidFill>
              <a:latin typeface="Century Gothic" panose="020B0502020202020204" pitchFamily="34" charset="0"/>
            </a:endParaRPr>
          </a:p>
          <a:p>
            <a:pPr marL="88900" algn="ctr"/>
            <a:endParaRPr lang="en-GB" sz="2000" b="1" dirty="0">
              <a:solidFill>
                <a:schemeClr val="tx1"/>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There are 2 counters in each column.  There are 5 columns.</a:t>
            </a:r>
          </a:p>
          <a:p>
            <a:pPr marL="88900" algn="ctr"/>
            <a:endParaRPr lang="en-GB" sz="2000" b="1" dirty="0">
              <a:solidFill>
                <a:schemeClr val="tx1"/>
              </a:solidFill>
              <a:latin typeface="Century Gothic" panose="020B0502020202020204" pitchFamily="34" charset="0"/>
            </a:endParaRP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25" name="Table 24">
            <a:extLst>
              <a:ext uri="{FF2B5EF4-FFF2-40B4-BE49-F238E27FC236}">
                <a16:creationId xmlns:a16="http://schemas.microsoft.com/office/drawing/2014/main" id="{D638A59C-5DED-417D-A21B-3A659AE4D188}"/>
              </a:ext>
            </a:extLst>
          </p:cNvPr>
          <p:cNvGraphicFramePr>
            <a:graphicFrameLocks noGrp="1"/>
          </p:cNvGraphicFramePr>
          <p:nvPr>
            <p:extLst>
              <p:ext uri="{D42A27DB-BD31-4B8C-83A1-F6EECF244321}">
                <p14:modId xmlns:p14="http://schemas.microsoft.com/office/powerpoint/2010/main" val="436334747"/>
              </p:ext>
            </p:extLst>
          </p:nvPr>
        </p:nvGraphicFramePr>
        <p:xfrm>
          <a:off x="1116000" y="4575952"/>
          <a:ext cx="6912001" cy="720000"/>
        </p:xfrm>
        <a:graphic>
          <a:graphicData uri="http://schemas.openxmlformats.org/drawingml/2006/table">
            <a:tbl>
              <a:tblPr firstRow="1" bandRow="1">
                <a:tableStyleId>{5C22544A-7EE6-4342-B048-85BDC9FD1C3A}</a:tableStyleId>
              </a:tblPr>
              <a:tblGrid>
                <a:gridCol w="718801">
                  <a:extLst>
                    <a:ext uri="{9D8B030D-6E8A-4147-A177-3AD203B41FA5}">
                      <a16:colId xmlns:a16="http://schemas.microsoft.com/office/drawing/2014/main" val="595806258"/>
                    </a:ext>
                  </a:extLst>
                </a:gridCol>
                <a:gridCol w="519839">
                  <a:extLst>
                    <a:ext uri="{9D8B030D-6E8A-4147-A177-3AD203B41FA5}">
                      <a16:colId xmlns:a16="http://schemas.microsoft.com/office/drawing/2014/main" val="2906526340"/>
                    </a:ext>
                  </a:extLst>
                </a:gridCol>
                <a:gridCol w="718801">
                  <a:extLst>
                    <a:ext uri="{9D8B030D-6E8A-4147-A177-3AD203B41FA5}">
                      <a16:colId xmlns:a16="http://schemas.microsoft.com/office/drawing/2014/main" val="3147362607"/>
                    </a:ext>
                  </a:extLst>
                </a:gridCol>
                <a:gridCol w="519839">
                  <a:extLst>
                    <a:ext uri="{9D8B030D-6E8A-4147-A177-3AD203B41FA5}">
                      <a16:colId xmlns:a16="http://schemas.microsoft.com/office/drawing/2014/main" val="3777942381"/>
                    </a:ext>
                  </a:extLst>
                </a:gridCol>
                <a:gridCol w="718801">
                  <a:extLst>
                    <a:ext uri="{9D8B030D-6E8A-4147-A177-3AD203B41FA5}">
                      <a16:colId xmlns:a16="http://schemas.microsoft.com/office/drawing/2014/main" val="2548496801"/>
                    </a:ext>
                  </a:extLst>
                </a:gridCol>
                <a:gridCol w="519839">
                  <a:extLst>
                    <a:ext uri="{9D8B030D-6E8A-4147-A177-3AD203B41FA5}">
                      <a16:colId xmlns:a16="http://schemas.microsoft.com/office/drawing/2014/main" val="1378164584"/>
                    </a:ext>
                  </a:extLst>
                </a:gridCol>
                <a:gridCol w="718801">
                  <a:extLst>
                    <a:ext uri="{9D8B030D-6E8A-4147-A177-3AD203B41FA5}">
                      <a16:colId xmlns:a16="http://schemas.microsoft.com/office/drawing/2014/main" val="1084997667"/>
                    </a:ext>
                  </a:extLst>
                </a:gridCol>
                <a:gridCol w="519839">
                  <a:extLst>
                    <a:ext uri="{9D8B030D-6E8A-4147-A177-3AD203B41FA5}">
                      <a16:colId xmlns:a16="http://schemas.microsoft.com/office/drawing/2014/main" val="37470914"/>
                    </a:ext>
                  </a:extLst>
                </a:gridCol>
                <a:gridCol w="718801">
                  <a:extLst>
                    <a:ext uri="{9D8B030D-6E8A-4147-A177-3AD203B41FA5}">
                      <a16:colId xmlns:a16="http://schemas.microsoft.com/office/drawing/2014/main" val="2883817643"/>
                    </a:ext>
                  </a:extLst>
                </a:gridCol>
                <a:gridCol w="519839">
                  <a:extLst>
                    <a:ext uri="{9D8B030D-6E8A-4147-A177-3AD203B41FA5}">
                      <a16:colId xmlns:a16="http://schemas.microsoft.com/office/drawing/2014/main" val="484887017"/>
                    </a:ext>
                  </a:extLst>
                </a:gridCol>
                <a:gridCol w="718801">
                  <a:extLst>
                    <a:ext uri="{9D8B030D-6E8A-4147-A177-3AD203B41FA5}">
                      <a16:colId xmlns:a16="http://schemas.microsoft.com/office/drawing/2014/main" val="4283638070"/>
                    </a:ext>
                  </a:extLst>
                </a:gridCol>
              </a:tblGrid>
              <a:tr h="720000">
                <a:tc>
                  <a:txBody>
                    <a:bodyPr/>
                    <a:lstStyle/>
                    <a:p>
                      <a:pPr algn="ctr"/>
                      <a:endParaRPr lang="en-GB" sz="2800" dirty="0">
                        <a:solidFill>
                          <a:schemeClr val="tx1"/>
                        </a:solidFill>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SassoonCRInfantMedium" panose="02000603020000020003" pitchFamily="2"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800" dirty="0">
                        <a:solidFill>
                          <a:schemeClr val="tx1"/>
                        </a:solidFill>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SassoonCRInfantMedium" panose="02000603020000020003" pitchFamily="2"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800" dirty="0">
                        <a:solidFill>
                          <a:schemeClr val="tx1"/>
                        </a:solidFill>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SassoonCRInfantMedium" panose="02000603020000020003" pitchFamily="2"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800" dirty="0">
                        <a:solidFill>
                          <a:schemeClr val="tx1"/>
                        </a:solidFill>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SassoonCRInfantMedium" panose="02000603020000020003" pitchFamily="2"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800" dirty="0">
                        <a:solidFill>
                          <a:schemeClr val="tx1"/>
                        </a:solidFill>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SassoonCRInfantMedium" panose="02000603020000020003" pitchFamily="2"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800" dirty="0">
                        <a:solidFill>
                          <a:schemeClr val="tx1"/>
                        </a:solidFill>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1317010"/>
                  </a:ext>
                </a:extLst>
              </a:tr>
            </a:tbl>
          </a:graphicData>
        </a:graphic>
      </p:graphicFrame>
      <p:graphicFrame>
        <p:nvGraphicFramePr>
          <p:cNvPr id="26" name="Table 25">
            <a:extLst>
              <a:ext uri="{FF2B5EF4-FFF2-40B4-BE49-F238E27FC236}">
                <a16:creationId xmlns:a16="http://schemas.microsoft.com/office/drawing/2014/main" id="{E171AE97-87D1-4858-8F26-6EB4B90F8AE8}"/>
              </a:ext>
            </a:extLst>
          </p:cNvPr>
          <p:cNvGraphicFramePr>
            <a:graphicFrameLocks noGrp="1"/>
          </p:cNvGraphicFramePr>
          <p:nvPr>
            <p:extLst>
              <p:ext uri="{D42A27DB-BD31-4B8C-83A1-F6EECF244321}">
                <p14:modId xmlns:p14="http://schemas.microsoft.com/office/powerpoint/2010/main" val="3206868519"/>
              </p:ext>
            </p:extLst>
          </p:nvPr>
        </p:nvGraphicFramePr>
        <p:xfrm>
          <a:off x="1944001" y="2382432"/>
          <a:ext cx="5255998" cy="720000"/>
        </p:xfrm>
        <a:graphic>
          <a:graphicData uri="http://schemas.openxmlformats.org/drawingml/2006/table">
            <a:tbl>
              <a:tblPr firstRow="1" bandRow="1">
                <a:tableStyleId>{5C22544A-7EE6-4342-B048-85BDC9FD1C3A}</a:tableStyleId>
              </a:tblPr>
              <a:tblGrid>
                <a:gridCol w="718606">
                  <a:extLst>
                    <a:ext uri="{9D8B030D-6E8A-4147-A177-3AD203B41FA5}">
                      <a16:colId xmlns:a16="http://schemas.microsoft.com/office/drawing/2014/main" val="1221220803"/>
                    </a:ext>
                  </a:extLst>
                </a:gridCol>
                <a:gridCol w="415742">
                  <a:extLst>
                    <a:ext uri="{9D8B030D-6E8A-4147-A177-3AD203B41FA5}">
                      <a16:colId xmlns:a16="http://schemas.microsoft.com/office/drawing/2014/main" val="3554578899"/>
                    </a:ext>
                  </a:extLst>
                </a:gridCol>
                <a:gridCol w="718606">
                  <a:extLst>
                    <a:ext uri="{9D8B030D-6E8A-4147-A177-3AD203B41FA5}">
                      <a16:colId xmlns:a16="http://schemas.microsoft.com/office/drawing/2014/main" val="700830777"/>
                    </a:ext>
                  </a:extLst>
                </a:gridCol>
                <a:gridCol w="415742">
                  <a:extLst>
                    <a:ext uri="{9D8B030D-6E8A-4147-A177-3AD203B41FA5}">
                      <a16:colId xmlns:a16="http://schemas.microsoft.com/office/drawing/2014/main" val="6834462"/>
                    </a:ext>
                  </a:extLst>
                </a:gridCol>
                <a:gridCol w="718606">
                  <a:extLst>
                    <a:ext uri="{9D8B030D-6E8A-4147-A177-3AD203B41FA5}">
                      <a16:colId xmlns:a16="http://schemas.microsoft.com/office/drawing/2014/main" val="1084997667"/>
                    </a:ext>
                  </a:extLst>
                </a:gridCol>
                <a:gridCol w="415742">
                  <a:extLst>
                    <a:ext uri="{9D8B030D-6E8A-4147-A177-3AD203B41FA5}">
                      <a16:colId xmlns:a16="http://schemas.microsoft.com/office/drawing/2014/main" val="37470914"/>
                    </a:ext>
                  </a:extLst>
                </a:gridCol>
                <a:gridCol w="718606">
                  <a:extLst>
                    <a:ext uri="{9D8B030D-6E8A-4147-A177-3AD203B41FA5}">
                      <a16:colId xmlns:a16="http://schemas.microsoft.com/office/drawing/2014/main" val="2883817643"/>
                    </a:ext>
                  </a:extLst>
                </a:gridCol>
                <a:gridCol w="415742">
                  <a:extLst>
                    <a:ext uri="{9D8B030D-6E8A-4147-A177-3AD203B41FA5}">
                      <a16:colId xmlns:a16="http://schemas.microsoft.com/office/drawing/2014/main" val="484887017"/>
                    </a:ext>
                  </a:extLst>
                </a:gridCol>
                <a:gridCol w="718606">
                  <a:extLst>
                    <a:ext uri="{9D8B030D-6E8A-4147-A177-3AD203B41FA5}">
                      <a16:colId xmlns:a16="http://schemas.microsoft.com/office/drawing/2014/main" val="4283638070"/>
                    </a:ext>
                  </a:extLst>
                </a:gridCol>
              </a:tblGrid>
              <a:tr h="720000">
                <a:tc>
                  <a:txBody>
                    <a:bodyPr/>
                    <a:lstStyle/>
                    <a:p>
                      <a:pPr algn="ctr"/>
                      <a:endParaRPr lang="en-GB" sz="2800" dirty="0">
                        <a:solidFill>
                          <a:schemeClr val="tx1"/>
                        </a:solidFill>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SassoonCRInfantMedium" panose="02000603020000020003" pitchFamily="2"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800" dirty="0">
                        <a:solidFill>
                          <a:schemeClr val="tx1"/>
                        </a:solidFill>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SassoonCRInfantMedium" panose="02000603020000020003" pitchFamily="2"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800" dirty="0">
                        <a:solidFill>
                          <a:schemeClr val="tx1"/>
                        </a:solidFill>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SassoonCRInfantMedium" panose="02000603020000020003" pitchFamily="2"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800" dirty="0">
                        <a:solidFill>
                          <a:schemeClr val="tx1"/>
                        </a:solidFill>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SassoonCRInfantMedium" panose="02000603020000020003" pitchFamily="2"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800" dirty="0">
                        <a:solidFill>
                          <a:schemeClr val="tx1"/>
                        </a:solidFill>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1317010"/>
                  </a:ext>
                </a:extLst>
              </a:tr>
            </a:tbl>
          </a:graphicData>
        </a:graphic>
      </p:graphicFrame>
      <p:grpSp>
        <p:nvGrpSpPr>
          <p:cNvPr id="9" name="Group 8">
            <a:extLst>
              <a:ext uri="{FF2B5EF4-FFF2-40B4-BE49-F238E27FC236}">
                <a16:creationId xmlns:a16="http://schemas.microsoft.com/office/drawing/2014/main" id="{A83F977A-FB2D-413E-845A-0EB2884E5C99}"/>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6FF92ECA-72E7-490C-A841-A0AB1E13C41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46AF9AD0-CD8A-4AAE-9288-F4CA1E49D1A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9457822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3</a:t>
            </a:r>
          </a:p>
          <a:p>
            <a:pPr marL="88900" algn="ctr"/>
            <a:endParaRPr lang="en-GB" sz="2000" b="1" dirty="0">
              <a:solidFill>
                <a:schemeClr val="bg2">
                  <a:lumMod val="25000"/>
                </a:schemeClr>
              </a:solidFill>
              <a:latin typeface="Century Gothic" panose="020B0502020202020204" pitchFamily="34" charset="0"/>
            </a:endParaRPr>
          </a:p>
          <a:p>
            <a:pPr marL="88900" lvl="0" algn="ctr">
              <a:defRPr/>
            </a:pPr>
            <a:r>
              <a:rPr lang="en-GB" sz="2000" b="1" dirty="0">
                <a:solidFill>
                  <a:schemeClr val="tx1"/>
                </a:solidFill>
                <a:latin typeface="Century Gothic" panose="020B0502020202020204" pitchFamily="34" charset="0"/>
              </a:rPr>
              <a:t>Complete the calculations.</a:t>
            </a:r>
          </a:p>
          <a:p>
            <a:pPr marL="88900" algn="ctr"/>
            <a:endParaRPr lang="en-GB" sz="2000" b="1" dirty="0">
              <a:solidFill>
                <a:schemeClr val="tx1"/>
              </a:solidFill>
              <a:latin typeface="Century Gothic" panose="020B0502020202020204" pitchFamily="34" charset="0"/>
            </a:endParaRPr>
          </a:p>
          <a:p>
            <a:pPr marL="88900" algn="ctr"/>
            <a:endParaRPr lang="en-GB" sz="2000" b="1" dirty="0">
              <a:solidFill>
                <a:schemeClr val="tx1"/>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There are 10 counters in each row.  There are 4 rows.</a:t>
            </a:r>
          </a:p>
          <a:p>
            <a:pPr marL="88900" algn="ctr"/>
            <a:endParaRPr lang="en-GB" sz="2000" b="1" dirty="0">
              <a:solidFill>
                <a:schemeClr val="tx1"/>
              </a:solidFill>
              <a:latin typeface="Century Gothic" panose="020B0502020202020204" pitchFamily="34" charset="0"/>
            </a:endParaRPr>
          </a:p>
          <a:p>
            <a:pPr marL="88900" algn="ctr"/>
            <a:endParaRPr lang="en-GB" sz="2000" b="1" dirty="0">
              <a:solidFill>
                <a:schemeClr val="tx1"/>
              </a:solidFill>
              <a:latin typeface="Century Gothic" panose="020B0502020202020204" pitchFamily="34" charset="0"/>
            </a:endParaRPr>
          </a:p>
          <a:p>
            <a:pPr marL="88900" algn="ctr"/>
            <a:endParaRPr lang="en-GB" sz="2000" b="1" dirty="0">
              <a:solidFill>
                <a:schemeClr val="tx1"/>
              </a:solidFill>
              <a:latin typeface="Century Gothic" panose="020B0502020202020204" pitchFamily="34" charset="0"/>
            </a:endParaRPr>
          </a:p>
          <a:p>
            <a:pPr marL="88900" algn="ctr"/>
            <a:endParaRPr lang="en-GB" sz="2000" b="1" dirty="0">
              <a:solidFill>
                <a:schemeClr val="tx1"/>
              </a:solidFill>
              <a:latin typeface="Century Gothic" panose="020B0502020202020204" pitchFamily="34" charset="0"/>
            </a:endParaRPr>
          </a:p>
          <a:p>
            <a:pPr marL="88900" algn="ctr"/>
            <a:endParaRPr lang="en-GB" sz="2000" b="1" dirty="0">
              <a:solidFill>
                <a:schemeClr val="tx1"/>
              </a:solidFill>
              <a:latin typeface="Century Gothic" panose="020B0502020202020204" pitchFamily="34" charset="0"/>
            </a:endParaRPr>
          </a:p>
          <a:p>
            <a:pPr marL="88900" algn="ctr"/>
            <a:endParaRPr lang="en-GB" sz="2000" b="1" dirty="0">
              <a:solidFill>
                <a:schemeClr val="tx1"/>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There are 2 counters in each column.  There are 5 columns.</a:t>
            </a:r>
          </a:p>
          <a:p>
            <a:pPr algn="ctr"/>
            <a:endParaRPr lang="en-GB" sz="2000" u="sng" dirty="0">
              <a:solidFill>
                <a:schemeClr val="tx1"/>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25" name="Table 24">
            <a:extLst>
              <a:ext uri="{FF2B5EF4-FFF2-40B4-BE49-F238E27FC236}">
                <a16:creationId xmlns:a16="http://schemas.microsoft.com/office/drawing/2014/main" id="{D638A59C-5DED-417D-A21B-3A659AE4D188}"/>
              </a:ext>
            </a:extLst>
          </p:cNvPr>
          <p:cNvGraphicFramePr>
            <a:graphicFrameLocks noGrp="1"/>
          </p:cNvGraphicFramePr>
          <p:nvPr>
            <p:extLst>
              <p:ext uri="{D42A27DB-BD31-4B8C-83A1-F6EECF244321}">
                <p14:modId xmlns:p14="http://schemas.microsoft.com/office/powerpoint/2010/main" val="2781764243"/>
              </p:ext>
            </p:extLst>
          </p:nvPr>
        </p:nvGraphicFramePr>
        <p:xfrm>
          <a:off x="1116000" y="4575952"/>
          <a:ext cx="6912001" cy="720000"/>
        </p:xfrm>
        <a:graphic>
          <a:graphicData uri="http://schemas.openxmlformats.org/drawingml/2006/table">
            <a:tbl>
              <a:tblPr firstRow="1" bandRow="1">
                <a:tableStyleId>{5C22544A-7EE6-4342-B048-85BDC9FD1C3A}</a:tableStyleId>
              </a:tblPr>
              <a:tblGrid>
                <a:gridCol w="718801">
                  <a:extLst>
                    <a:ext uri="{9D8B030D-6E8A-4147-A177-3AD203B41FA5}">
                      <a16:colId xmlns:a16="http://schemas.microsoft.com/office/drawing/2014/main" val="595806258"/>
                    </a:ext>
                  </a:extLst>
                </a:gridCol>
                <a:gridCol w="519839">
                  <a:extLst>
                    <a:ext uri="{9D8B030D-6E8A-4147-A177-3AD203B41FA5}">
                      <a16:colId xmlns:a16="http://schemas.microsoft.com/office/drawing/2014/main" val="2906526340"/>
                    </a:ext>
                  </a:extLst>
                </a:gridCol>
                <a:gridCol w="718801">
                  <a:extLst>
                    <a:ext uri="{9D8B030D-6E8A-4147-A177-3AD203B41FA5}">
                      <a16:colId xmlns:a16="http://schemas.microsoft.com/office/drawing/2014/main" val="3147362607"/>
                    </a:ext>
                  </a:extLst>
                </a:gridCol>
                <a:gridCol w="519839">
                  <a:extLst>
                    <a:ext uri="{9D8B030D-6E8A-4147-A177-3AD203B41FA5}">
                      <a16:colId xmlns:a16="http://schemas.microsoft.com/office/drawing/2014/main" val="3777942381"/>
                    </a:ext>
                  </a:extLst>
                </a:gridCol>
                <a:gridCol w="718801">
                  <a:extLst>
                    <a:ext uri="{9D8B030D-6E8A-4147-A177-3AD203B41FA5}">
                      <a16:colId xmlns:a16="http://schemas.microsoft.com/office/drawing/2014/main" val="2548496801"/>
                    </a:ext>
                  </a:extLst>
                </a:gridCol>
                <a:gridCol w="519839">
                  <a:extLst>
                    <a:ext uri="{9D8B030D-6E8A-4147-A177-3AD203B41FA5}">
                      <a16:colId xmlns:a16="http://schemas.microsoft.com/office/drawing/2014/main" val="1378164584"/>
                    </a:ext>
                  </a:extLst>
                </a:gridCol>
                <a:gridCol w="718801">
                  <a:extLst>
                    <a:ext uri="{9D8B030D-6E8A-4147-A177-3AD203B41FA5}">
                      <a16:colId xmlns:a16="http://schemas.microsoft.com/office/drawing/2014/main" val="1084997667"/>
                    </a:ext>
                  </a:extLst>
                </a:gridCol>
                <a:gridCol w="519839">
                  <a:extLst>
                    <a:ext uri="{9D8B030D-6E8A-4147-A177-3AD203B41FA5}">
                      <a16:colId xmlns:a16="http://schemas.microsoft.com/office/drawing/2014/main" val="37470914"/>
                    </a:ext>
                  </a:extLst>
                </a:gridCol>
                <a:gridCol w="718801">
                  <a:extLst>
                    <a:ext uri="{9D8B030D-6E8A-4147-A177-3AD203B41FA5}">
                      <a16:colId xmlns:a16="http://schemas.microsoft.com/office/drawing/2014/main" val="2883817643"/>
                    </a:ext>
                  </a:extLst>
                </a:gridCol>
                <a:gridCol w="519839">
                  <a:extLst>
                    <a:ext uri="{9D8B030D-6E8A-4147-A177-3AD203B41FA5}">
                      <a16:colId xmlns:a16="http://schemas.microsoft.com/office/drawing/2014/main" val="484887017"/>
                    </a:ext>
                  </a:extLst>
                </a:gridCol>
                <a:gridCol w="718801">
                  <a:extLst>
                    <a:ext uri="{9D8B030D-6E8A-4147-A177-3AD203B41FA5}">
                      <a16:colId xmlns:a16="http://schemas.microsoft.com/office/drawing/2014/main" val="4283638070"/>
                    </a:ext>
                  </a:extLst>
                </a:gridCol>
              </a:tblGrid>
              <a:tr h="720000">
                <a:tc>
                  <a:txBody>
                    <a:bodyPr/>
                    <a:lstStyle/>
                    <a:p>
                      <a:pPr algn="ctr"/>
                      <a:r>
                        <a:rPr lang="en-GB" sz="2800" dirty="0">
                          <a:solidFill>
                            <a:srgbClr val="FF0000"/>
                          </a:solidFill>
                          <a:latin typeface="Century Gothic" panose="020B0502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Century Gothic" panose="020B0502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800" dirty="0">
                          <a:solidFill>
                            <a:srgbClr val="FF0000"/>
                          </a:solidFill>
                          <a:latin typeface="Century Gothic" panose="020B0502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Century Gothic" panose="020B0502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800" dirty="0">
                          <a:solidFill>
                            <a:srgbClr val="FF0000"/>
                          </a:solidFill>
                          <a:latin typeface="Century Gothic" panose="020B0502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Century Gothic" panose="020B0502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800" dirty="0">
                          <a:solidFill>
                            <a:srgbClr val="FF0000"/>
                          </a:solidFill>
                          <a:latin typeface="Century Gothic" panose="020B0502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Century Gothic" panose="020B0502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800" dirty="0">
                          <a:solidFill>
                            <a:srgbClr val="FF0000"/>
                          </a:solidFill>
                          <a:latin typeface="Century Gothic" panose="020B0502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Century Gothic" panose="020B0502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800" dirty="0">
                          <a:solidFill>
                            <a:srgbClr val="FF0000"/>
                          </a:solidFill>
                          <a:latin typeface="Century Gothic" panose="020B0502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1317010"/>
                  </a:ext>
                </a:extLst>
              </a:tr>
            </a:tbl>
          </a:graphicData>
        </a:graphic>
      </p:graphicFrame>
      <p:graphicFrame>
        <p:nvGraphicFramePr>
          <p:cNvPr id="26" name="Table 25">
            <a:extLst>
              <a:ext uri="{FF2B5EF4-FFF2-40B4-BE49-F238E27FC236}">
                <a16:creationId xmlns:a16="http://schemas.microsoft.com/office/drawing/2014/main" id="{E171AE97-87D1-4858-8F26-6EB4B90F8AE8}"/>
              </a:ext>
            </a:extLst>
          </p:cNvPr>
          <p:cNvGraphicFramePr>
            <a:graphicFrameLocks noGrp="1"/>
          </p:cNvGraphicFramePr>
          <p:nvPr>
            <p:extLst>
              <p:ext uri="{D42A27DB-BD31-4B8C-83A1-F6EECF244321}">
                <p14:modId xmlns:p14="http://schemas.microsoft.com/office/powerpoint/2010/main" val="1703333627"/>
              </p:ext>
            </p:extLst>
          </p:nvPr>
        </p:nvGraphicFramePr>
        <p:xfrm>
          <a:off x="1944001" y="2382432"/>
          <a:ext cx="5255998" cy="720000"/>
        </p:xfrm>
        <a:graphic>
          <a:graphicData uri="http://schemas.openxmlformats.org/drawingml/2006/table">
            <a:tbl>
              <a:tblPr firstRow="1" bandRow="1">
                <a:tableStyleId>{5C22544A-7EE6-4342-B048-85BDC9FD1C3A}</a:tableStyleId>
              </a:tblPr>
              <a:tblGrid>
                <a:gridCol w="718606">
                  <a:extLst>
                    <a:ext uri="{9D8B030D-6E8A-4147-A177-3AD203B41FA5}">
                      <a16:colId xmlns:a16="http://schemas.microsoft.com/office/drawing/2014/main" val="1221220803"/>
                    </a:ext>
                  </a:extLst>
                </a:gridCol>
                <a:gridCol w="415742">
                  <a:extLst>
                    <a:ext uri="{9D8B030D-6E8A-4147-A177-3AD203B41FA5}">
                      <a16:colId xmlns:a16="http://schemas.microsoft.com/office/drawing/2014/main" val="3554578899"/>
                    </a:ext>
                  </a:extLst>
                </a:gridCol>
                <a:gridCol w="718606">
                  <a:extLst>
                    <a:ext uri="{9D8B030D-6E8A-4147-A177-3AD203B41FA5}">
                      <a16:colId xmlns:a16="http://schemas.microsoft.com/office/drawing/2014/main" val="700830777"/>
                    </a:ext>
                  </a:extLst>
                </a:gridCol>
                <a:gridCol w="415742">
                  <a:extLst>
                    <a:ext uri="{9D8B030D-6E8A-4147-A177-3AD203B41FA5}">
                      <a16:colId xmlns:a16="http://schemas.microsoft.com/office/drawing/2014/main" val="6834462"/>
                    </a:ext>
                  </a:extLst>
                </a:gridCol>
                <a:gridCol w="718606">
                  <a:extLst>
                    <a:ext uri="{9D8B030D-6E8A-4147-A177-3AD203B41FA5}">
                      <a16:colId xmlns:a16="http://schemas.microsoft.com/office/drawing/2014/main" val="1084997667"/>
                    </a:ext>
                  </a:extLst>
                </a:gridCol>
                <a:gridCol w="415742">
                  <a:extLst>
                    <a:ext uri="{9D8B030D-6E8A-4147-A177-3AD203B41FA5}">
                      <a16:colId xmlns:a16="http://schemas.microsoft.com/office/drawing/2014/main" val="37470914"/>
                    </a:ext>
                  </a:extLst>
                </a:gridCol>
                <a:gridCol w="718606">
                  <a:extLst>
                    <a:ext uri="{9D8B030D-6E8A-4147-A177-3AD203B41FA5}">
                      <a16:colId xmlns:a16="http://schemas.microsoft.com/office/drawing/2014/main" val="2883817643"/>
                    </a:ext>
                  </a:extLst>
                </a:gridCol>
                <a:gridCol w="415742">
                  <a:extLst>
                    <a:ext uri="{9D8B030D-6E8A-4147-A177-3AD203B41FA5}">
                      <a16:colId xmlns:a16="http://schemas.microsoft.com/office/drawing/2014/main" val="484887017"/>
                    </a:ext>
                  </a:extLst>
                </a:gridCol>
                <a:gridCol w="718606">
                  <a:extLst>
                    <a:ext uri="{9D8B030D-6E8A-4147-A177-3AD203B41FA5}">
                      <a16:colId xmlns:a16="http://schemas.microsoft.com/office/drawing/2014/main" val="4283638070"/>
                    </a:ext>
                  </a:extLst>
                </a:gridCol>
              </a:tblGrid>
              <a:tr h="720000">
                <a:tc>
                  <a:txBody>
                    <a:bodyPr/>
                    <a:lstStyle/>
                    <a:p>
                      <a:pPr algn="ctr"/>
                      <a:r>
                        <a:rPr lang="en-GB" sz="2800" dirty="0">
                          <a:solidFill>
                            <a:srgbClr val="FF0000"/>
                          </a:solidFill>
                          <a:latin typeface="Century Gothic" panose="020B0502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Century Gothic" panose="020B0502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800" dirty="0">
                          <a:solidFill>
                            <a:srgbClr val="FF0000"/>
                          </a:solidFill>
                          <a:latin typeface="Century Gothic" panose="020B0502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Century Gothic" panose="020B0502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800" dirty="0">
                          <a:solidFill>
                            <a:srgbClr val="FF0000"/>
                          </a:solidFill>
                          <a:latin typeface="Century Gothic" panose="020B0502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Century Gothic" panose="020B0502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800" dirty="0">
                          <a:solidFill>
                            <a:srgbClr val="FF0000"/>
                          </a:solidFill>
                          <a:latin typeface="Century Gothic" panose="020B0502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800" dirty="0">
                          <a:solidFill>
                            <a:schemeClr val="tx1"/>
                          </a:solidFill>
                          <a:latin typeface="Century Gothic" panose="020B0502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800" dirty="0">
                          <a:solidFill>
                            <a:srgbClr val="FF0000"/>
                          </a:solidFill>
                          <a:latin typeface="Century Gothic" panose="020B0502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1317010"/>
                  </a:ext>
                </a:extLst>
              </a:tr>
            </a:tbl>
          </a:graphicData>
        </a:graphic>
      </p:graphicFrame>
      <p:grpSp>
        <p:nvGrpSpPr>
          <p:cNvPr id="9" name="Group 8">
            <a:extLst>
              <a:ext uri="{FF2B5EF4-FFF2-40B4-BE49-F238E27FC236}">
                <a16:creationId xmlns:a16="http://schemas.microsoft.com/office/drawing/2014/main" id="{7C4F68AE-C529-459F-8DF0-42642A3244C0}"/>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215FA426-6369-4069-95FB-0F9975E0D15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9A11D6F1-5243-4831-8580-7EA68E24E34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0915907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3" name="Picture 22">
            <a:extLst>
              <a:ext uri="{FF2B5EF4-FFF2-40B4-BE49-F238E27FC236}">
                <a16:creationId xmlns:a16="http://schemas.microsoft.com/office/drawing/2014/main" id="{F05E371E-B85D-4394-B8D8-9BFB33BB99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4" name="Rectangle 23">
            <a:extLst>
              <a:ext uri="{FF2B5EF4-FFF2-40B4-BE49-F238E27FC236}">
                <a16:creationId xmlns:a16="http://schemas.microsoft.com/office/drawing/2014/main" id="{147359DF-F24C-4DEE-BC6D-175A7AA3B7E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4</a:t>
            </a:r>
          </a:p>
          <a:p>
            <a:pPr marL="88900" algn="ctr"/>
            <a:endParaRPr lang="en-GB" sz="2000" b="1" dirty="0">
              <a:solidFill>
                <a:schemeClr val="bg2">
                  <a:lumMod val="25000"/>
                </a:schemeClr>
              </a:solidFill>
              <a:latin typeface="Century Gothic" panose="020B0502020202020204" pitchFamily="34" charset="0"/>
            </a:endParaRPr>
          </a:p>
          <a:p>
            <a:pPr marL="88900" lvl="0" algn="ctr">
              <a:defRPr/>
            </a:pPr>
            <a:r>
              <a:rPr lang="en-GB" sz="2000" b="1" dirty="0">
                <a:solidFill>
                  <a:schemeClr val="tx1"/>
                </a:solidFill>
                <a:latin typeface="Century Gothic" panose="020B0502020202020204" pitchFamily="34" charset="0"/>
              </a:rPr>
              <a:t>Use the buttons to make an array representing </a:t>
            </a:r>
          </a:p>
          <a:p>
            <a:pPr marL="88900" lvl="0" algn="ctr">
              <a:defRPr/>
            </a:pPr>
            <a:r>
              <a:rPr lang="en-GB" sz="2000" b="1" dirty="0">
                <a:solidFill>
                  <a:schemeClr val="tx1"/>
                </a:solidFill>
                <a:latin typeface="Century Gothic" panose="020B0502020202020204" pitchFamily="34" charset="0"/>
              </a:rPr>
              <a:t>2 + 2 + 2 + 2 + 2 = 10.</a:t>
            </a:r>
          </a:p>
          <a:p>
            <a:pPr algn="ctr"/>
            <a:endParaRPr lang="en-GB" sz="2000" u="sng" dirty="0">
              <a:solidFill>
                <a:schemeClr val="bg2">
                  <a:lumMod val="50000"/>
                </a:schemeClr>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6F1A5A38-D8B3-4F66-9A0C-CBA3D8E29371}"/>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0C276D55-8117-448E-B2B3-D7E36F9529A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CB4259B-FFB5-43A7-A129-C3925D015316}"/>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3549848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4" name="Picture 33">
            <a:extLst>
              <a:ext uri="{FF2B5EF4-FFF2-40B4-BE49-F238E27FC236}">
                <a16:creationId xmlns:a16="http://schemas.microsoft.com/office/drawing/2014/main" id="{86300A86-B296-4703-B4C0-EC524A2594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35" name="Rectangle 34">
            <a:extLst>
              <a:ext uri="{FF2B5EF4-FFF2-40B4-BE49-F238E27FC236}">
                <a16:creationId xmlns:a16="http://schemas.microsoft.com/office/drawing/2014/main" id="{48526708-96FB-42F0-AE1F-F8630441AF4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4</a:t>
            </a:r>
          </a:p>
          <a:p>
            <a:pPr marL="88900" algn="ctr"/>
            <a:endParaRPr lang="en-GB" sz="2000" b="1" dirty="0">
              <a:solidFill>
                <a:schemeClr val="bg2">
                  <a:lumMod val="25000"/>
                </a:schemeClr>
              </a:solidFill>
              <a:latin typeface="Century Gothic" panose="020B0502020202020204" pitchFamily="34" charset="0"/>
            </a:endParaRPr>
          </a:p>
          <a:p>
            <a:pPr marL="88900" lvl="0" algn="ctr">
              <a:defRPr/>
            </a:pPr>
            <a:r>
              <a:rPr lang="en-GB" sz="2000" b="1" dirty="0">
                <a:solidFill>
                  <a:schemeClr val="tx1"/>
                </a:solidFill>
                <a:latin typeface="Century Gothic" panose="020B0502020202020204" pitchFamily="34" charset="0"/>
              </a:rPr>
              <a:t>Use the buttons to make an array representing </a:t>
            </a:r>
          </a:p>
          <a:p>
            <a:pPr marL="88900" lvl="0" algn="ctr">
              <a:defRPr/>
            </a:pPr>
            <a:r>
              <a:rPr lang="en-GB" sz="2000" b="1" dirty="0">
                <a:solidFill>
                  <a:schemeClr val="tx1"/>
                </a:solidFill>
                <a:latin typeface="Century Gothic" panose="020B0502020202020204" pitchFamily="34" charset="0"/>
              </a:rPr>
              <a:t>2 + 2 + 2 + 2 + 2 = 10.</a:t>
            </a:r>
          </a:p>
          <a:p>
            <a:pPr algn="ctr"/>
            <a:endParaRPr lang="en-GB" sz="2000" u="sng" dirty="0">
              <a:solidFill>
                <a:schemeClr val="bg2">
                  <a:lumMod val="50000"/>
                </a:schemeClr>
              </a:solidFill>
              <a:latin typeface="SassoonCRInfantMedium" panose="02000603020000020003" pitchFamily="2" charset="0"/>
            </a:endParaRPr>
          </a:p>
        </p:txBody>
      </p:sp>
      <p:sp>
        <p:nvSpPr>
          <p:cNvPr id="36" name="TextBox 35">
            <a:extLst>
              <a:ext uri="{FF2B5EF4-FFF2-40B4-BE49-F238E27FC236}">
                <a16:creationId xmlns:a16="http://schemas.microsoft.com/office/drawing/2014/main" id="{C3ABC44B-E9FC-4BBE-B98C-697AFCBBBDA0}"/>
              </a:ext>
            </a:extLst>
          </p:cNvPr>
          <p:cNvSpPr txBox="1"/>
          <p:nvPr/>
        </p:nvSpPr>
        <p:spPr>
          <a:xfrm>
            <a:off x="5481484" y="3536100"/>
            <a:ext cx="968935" cy="523220"/>
          </a:xfrm>
          <a:prstGeom prst="rect">
            <a:avLst/>
          </a:prstGeom>
          <a:noFill/>
        </p:spPr>
        <p:txBody>
          <a:bodyPr wrap="square" rtlCol="0">
            <a:spAutoFit/>
          </a:bodyPr>
          <a:lstStyle/>
          <a:p>
            <a:pPr algn="ctr"/>
            <a:r>
              <a:rPr lang="en-GB" sz="2800" b="1" dirty="0">
                <a:solidFill>
                  <a:srgbClr val="FF0000"/>
                </a:solidFill>
                <a:latin typeface="Century Gothic" panose="020B0502020202020204" pitchFamily="34" charset="0"/>
              </a:rPr>
              <a:t>or</a:t>
            </a:r>
          </a:p>
        </p:txBody>
      </p:sp>
      <p:grpSp>
        <p:nvGrpSpPr>
          <p:cNvPr id="9" name="Group 8">
            <a:extLst>
              <a:ext uri="{FF2B5EF4-FFF2-40B4-BE49-F238E27FC236}">
                <a16:creationId xmlns:a16="http://schemas.microsoft.com/office/drawing/2014/main" id="{7CE33150-B0FB-4281-BA62-8B6F464B0EE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1A6C15E3-425A-4D4A-BE9F-3362FF45038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8B7CFC8B-F82F-4A03-A943-9AD20A30E1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166643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1" name="Picture 10">
            <a:extLst>
              <a:ext uri="{FF2B5EF4-FFF2-40B4-BE49-F238E27FC236}">
                <a16:creationId xmlns:a16="http://schemas.microsoft.com/office/drawing/2014/main" id="{A2DABDCE-5111-41DB-8E0D-9BA3E95532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5"/>
            <a:ext cx="8913124" cy="6322100"/>
          </a:xfrm>
          <a:prstGeom prst="rect">
            <a:avLst/>
          </a:prstGeom>
        </p:spPr>
      </p:pic>
      <p:sp>
        <p:nvSpPr>
          <p:cNvPr id="12" name="Rectangle 11">
            <a:extLst>
              <a:ext uri="{FF2B5EF4-FFF2-40B4-BE49-F238E27FC236}">
                <a16:creationId xmlns:a16="http://schemas.microsoft.com/office/drawing/2014/main" id="{6056645A-1E54-4C99-A25A-4BCBA99BFBC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Reasoning 1</a:t>
            </a: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marL="88900" algn="ctr"/>
            <a:r>
              <a:rPr lang="en-GB" sz="2000" b="1" dirty="0">
                <a:solidFill>
                  <a:schemeClr val="tx1"/>
                </a:solidFill>
                <a:latin typeface="Century Gothic" panose="020B0502020202020204" pitchFamily="34" charset="0"/>
              </a:rPr>
              <a:t>Is Eileen correct? Explain your answer.</a:t>
            </a: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13" name="Speech Bubble: Rectangle with Corners Rounded 12">
            <a:extLst>
              <a:ext uri="{FF2B5EF4-FFF2-40B4-BE49-F238E27FC236}">
                <a16:creationId xmlns:a16="http://schemas.microsoft.com/office/drawing/2014/main" id="{52B74952-815B-4291-9821-A609BE6FDFCA}"/>
              </a:ext>
            </a:extLst>
          </p:cNvPr>
          <p:cNvSpPr/>
          <p:nvPr/>
        </p:nvSpPr>
        <p:spPr>
          <a:xfrm>
            <a:off x="4222894" y="1039193"/>
            <a:ext cx="2869268" cy="1595860"/>
          </a:xfrm>
          <a:prstGeom prst="wedgeRoundRectCallout">
            <a:avLst>
              <a:gd name="adj1" fmla="val -43800"/>
              <a:gd name="adj2" fmla="val 6420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lgn="ctr"/>
            <a:r>
              <a:rPr lang="en-GB" sz="2000" b="1" dirty="0">
                <a:solidFill>
                  <a:schemeClr val="tx1"/>
                </a:solidFill>
                <a:latin typeface="Century Gothic" panose="020B0502020202020204" pitchFamily="34" charset="0"/>
              </a:rPr>
              <a:t>My array has 4 columns with 10 in each column. I will need 14 counters to make it.</a:t>
            </a:r>
          </a:p>
        </p:txBody>
      </p:sp>
      <p:grpSp>
        <p:nvGrpSpPr>
          <p:cNvPr id="9" name="Group 8">
            <a:extLst>
              <a:ext uri="{FF2B5EF4-FFF2-40B4-BE49-F238E27FC236}">
                <a16:creationId xmlns:a16="http://schemas.microsoft.com/office/drawing/2014/main" id="{44697D0B-AF9D-44DC-BA45-2A37318B82A5}"/>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17E4B8AC-B322-4DC2-A321-FFA0887EEDF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1FAB3D3E-963A-4385-9DE9-851CEEC542BC}"/>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615698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1" name="Picture 10">
            <a:extLst>
              <a:ext uri="{FF2B5EF4-FFF2-40B4-BE49-F238E27FC236}">
                <a16:creationId xmlns:a16="http://schemas.microsoft.com/office/drawing/2014/main" id="{A2DABDCE-5111-41DB-8E0D-9BA3E95532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5"/>
            <a:ext cx="8913124" cy="6322100"/>
          </a:xfrm>
          <a:prstGeom prst="rect">
            <a:avLst/>
          </a:prstGeom>
        </p:spPr>
      </p:pic>
      <p:sp>
        <p:nvSpPr>
          <p:cNvPr id="12" name="Rectangle 11">
            <a:extLst>
              <a:ext uri="{FF2B5EF4-FFF2-40B4-BE49-F238E27FC236}">
                <a16:creationId xmlns:a16="http://schemas.microsoft.com/office/drawing/2014/main" id="{6056645A-1E54-4C99-A25A-4BCBA99BFBC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Reasoning 1</a:t>
            </a: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marL="88900" algn="ctr"/>
            <a:endParaRPr lang="en-GB" sz="2000" b="1" dirty="0">
              <a:solidFill>
                <a:schemeClr val="bg2">
                  <a:lumMod val="25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Is Eileen correct? Explain your answer.</a:t>
            </a:r>
          </a:p>
          <a:p>
            <a:pPr marL="88900" algn="ctr"/>
            <a:endParaRPr lang="en-GB" sz="2000" b="1" dirty="0">
              <a:solidFill>
                <a:schemeClr val="bg2">
                  <a:lumMod val="25000"/>
                </a:schemeClr>
              </a:solidFill>
              <a:latin typeface="Century Gothic" panose="020B0502020202020204" pitchFamily="34" charset="0"/>
            </a:endParaRPr>
          </a:p>
          <a:p>
            <a:pPr marL="88900" algn="ctr"/>
            <a:r>
              <a:rPr lang="en-GB" sz="2000" b="1" dirty="0">
                <a:solidFill>
                  <a:srgbClr val="FF0000"/>
                </a:solidFill>
                <a:latin typeface="Century Gothic" panose="020B0502020202020204" pitchFamily="34" charset="0"/>
              </a:rPr>
              <a:t>Eileen is incorrect because…</a:t>
            </a: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13" name="Speech Bubble: Rectangle with Corners Rounded 12">
            <a:extLst>
              <a:ext uri="{FF2B5EF4-FFF2-40B4-BE49-F238E27FC236}">
                <a16:creationId xmlns:a16="http://schemas.microsoft.com/office/drawing/2014/main" id="{52B74952-815B-4291-9821-A609BE6FDFCA}"/>
              </a:ext>
            </a:extLst>
          </p:cNvPr>
          <p:cNvSpPr/>
          <p:nvPr/>
        </p:nvSpPr>
        <p:spPr>
          <a:xfrm>
            <a:off x="4222894" y="1039193"/>
            <a:ext cx="2869268" cy="1595860"/>
          </a:xfrm>
          <a:prstGeom prst="wedgeRoundRectCallout">
            <a:avLst>
              <a:gd name="adj1" fmla="val -43800"/>
              <a:gd name="adj2" fmla="val 6420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lgn="ctr"/>
            <a:r>
              <a:rPr lang="en-GB" sz="2000" b="1" dirty="0">
                <a:solidFill>
                  <a:schemeClr val="tx1"/>
                </a:solidFill>
                <a:latin typeface="Century Gothic" panose="020B0502020202020204" pitchFamily="34" charset="0"/>
              </a:rPr>
              <a:t>My array has 4 columns with 10 in each column. I will need 14 counters to make it.</a:t>
            </a:r>
          </a:p>
        </p:txBody>
      </p:sp>
      <p:grpSp>
        <p:nvGrpSpPr>
          <p:cNvPr id="9" name="Group 8">
            <a:extLst>
              <a:ext uri="{FF2B5EF4-FFF2-40B4-BE49-F238E27FC236}">
                <a16:creationId xmlns:a16="http://schemas.microsoft.com/office/drawing/2014/main" id="{7C612327-0F8C-4126-9478-7F3B34ECA98F}"/>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83DD7E35-679F-4C3F-BB35-A5204BD2E58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35CF2FA9-108D-4C11-8A08-91B3DBEA8DA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2598508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1" name="Picture 10">
            <a:extLst>
              <a:ext uri="{FF2B5EF4-FFF2-40B4-BE49-F238E27FC236}">
                <a16:creationId xmlns:a16="http://schemas.microsoft.com/office/drawing/2014/main" id="{A2DABDCE-5111-41DB-8E0D-9BA3E95532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5"/>
            <a:ext cx="8913124" cy="6322100"/>
          </a:xfrm>
          <a:prstGeom prst="rect">
            <a:avLst/>
          </a:prstGeom>
        </p:spPr>
      </p:pic>
      <p:sp>
        <p:nvSpPr>
          <p:cNvPr id="12" name="Rectangle 11">
            <a:extLst>
              <a:ext uri="{FF2B5EF4-FFF2-40B4-BE49-F238E27FC236}">
                <a16:creationId xmlns:a16="http://schemas.microsoft.com/office/drawing/2014/main" id="{6056645A-1E54-4C99-A25A-4BCBA99BFBC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Reasoning 1</a:t>
            </a: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marL="88900" algn="ctr"/>
            <a:r>
              <a:rPr lang="en-GB" sz="2000" b="1" dirty="0">
                <a:solidFill>
                  <a:schemeClr val="tx1"/>
                </a:solidFill>
                <a:latin typeface="Century Gothic" panose="020B0502020202020204" pitchFamily="34" charset="0"/>
              </a:rPr>
              <a:t>Is Eileen correct? Explain your answer.</a:t>
            </a:r>
          </a:p>
          <a:p>
            <a:pPr marL="88900" algn="ctr"/>
            <a:endParaRPr lang="en-GB" sz="2000" b="1" dirty="0">
              <a:solidFill>
                <a:schemeClr val="bg2">
                  <a:lumMod val="25000"/>
                </a:schemeClr>
              </a:solidFill>
              <a:latin typeface="Century Gothic" panose="020B0502020202020204" pitchFamily="34" charset="0"/>
            </a:endParaRPr>
          </a:p>
          <a:p>
            <a:pPr marL="88900" algn="ctr"/>
            <a:r>
              <a:rPr lang="en-GB" sz="2000" b="1" dirty="0">
                <a:solidFill>
                  <a:srgbClr val="FF0000"/>
                </a:solidFill>
                <a:latin typeface="Century Gothic" panose="020B0502020202020204" pitchFamily="34" charset="0"/>
              </a:rPr>
              <a:t>Eileen is incorrect because she would need 40 counters rather than 14.</a:t>
            </a:r>
          </a:p>
          <a:p>
            <a:pPr marL="88900" algn="ctr"/>
            <a:endParaRPr lang="en-GB" sz="2000" b="1" dirty="0">
              <a:solidFill>
                <a:schemeClr val="bg2">
                  <a:lumMod val="25000"/>
                </a:schemeClr>
              </a:solidFill>
              <a:latin typeface="Century Gothic" panose="020B0502020202020204" pitchFamily="34" charset="0"/>
            </a:endParaRPr>
          </a:p>
          <a:p>
            <a:pPr lvl="0"/>
            <a:endParaRPr lang="en-GB" sz="2800" dirty="0">
              <a:solidFill>
                <a:srgbClr val="E7E6E6">
                  <a:lumMod val="25000"/>
                </a:srgbClr>
              </a:solidFill>
              <a:latin typeface="SassoonCRInfantMedium" panose="02000603020000020003" pitchFamily="2" charset="0"/>
            </a:endParaRPr>
          </a:p>
        </p:txBody>
      </p:sp>
      <p:sp>
        <p:nvSpPr>
          <p:cNvPr id="13" name="Speech Bubble: Rectangle with Corners Rounded 12">
            <a:extLst>
              <a:ext uri="{FF2B5EF4-FFF2-40B4-BE49-F238E27FC236}">
                <a16:creationId xmlns:a16="http://schemas.microsoft.com/office/drawing/2014/main" id="{52B74952-815B-4291-9821-A609BE6FDFCA}"/>
              </a:ext>
            </a:extLst>
          </p:cNvPr>
          <p:cNvSpPr/>
          <p:nvPr/>
        </p:nvSpPr>
        <p:spPr>
          <a:xfrm>
            <a:off x="4222894" y="1039193"/>
            <a:ext cx="2869268" cy="1595860"/>
          </a:xfrm>
          <a:prstGeom prst="wedgeRoundRectCallout">
            <a:avLst>
              <a:gd name="adj1" fmla="val -43800"/>
              <a:gd name="adj2" fmla="val 64205"/>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lgn="ctr"/>
            <a:r>
              <a:rPr lang="en-GB" sz="2000" b="1" dirty="0">
                <a:solidFill>
                  <a:schemeClr val="tx1"/>
                </a:solidFill>
                <a:latin typeface="Century Gothic" panose="020B0502020202020204" pitchFamily="34" charset="0"/>
              </a:rPr>
              <a:t>My array has 4 columns with 10 in each column. I will need 14 counters to make it.</a:t>
            </a:r>
          </a:p>
        </p:txBody>
      </p:sp>
      <p:grpSp>
        <p:nvGrpSpPr>
          <p:cNvPr id="9" name="Group 8">
            <a:extLst>
              <a:ext uri="{FF2B5EF4-FFF2-40B4-BE49-F238E27FC236}">
                <a16:creationId xmlns:a16="http://schemas.microsoft.com/office/drawing/2014/main" id="{6B180F71-6E96-431F-A002-DED5711BDB0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030C684-72C0-4667-85B5-41022FF8401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51FFB1FF-342D-4739-8CBC-4D803C9DC52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191988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5" name="Picture 24">
            <a:extLst>
              <a:ext uri="{FF2B5EF4-FFF2-40B4-BE49-F238E27FC236}">
                <a16:creationId xmlns:a16="http://schemas.microsoft.com/office/drawing/2014/main" id="{BD2CF15F-2670-467B-8865-ABD3299707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6" name="Rectangle 25">
            <a:extLst>
              <a:ext uri="{FF2B5EF4-FFF2-40B4-BE49-F238E27FC236}">
                <a16:creationId xmlns:a16="http://schemas.microsoft.com/office/drawing/2014/main" id="{48C37672-F4DE-4632-A542-3ECB65651A2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Problem Solving 1</a:t>
            </a:r>
          </a:p>
          <a:p>
            <a:pPr marL="88900" algn="ctr"/>
            <a:endParaRPr lang="en-GB" sz="2000" b="1" dirty="0">
              <a:solidFill>
                <a:schemeClr val="bg2">
                  <a:lumMod val="25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Complete the array.</a:t>
            </a:r>
          </a:p>
        </p:txBody>
      </p:sp>
      <p:grpSp>
        <p:nvGrpSpPr>
          <p:cNvPr id="9" name="Group 8">
            <a:extLst>
              <a:ext uri="{FF2B5EF4-FFF2-40B4-BE49-F238E27FC236}">
                <a16:creationId xmlns:a16="http://schemas.microsoft.com/office/drawing/2014/main" id="{8144D1C9-51A4-4456-8110-8F7AACB3FB04}"/>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AA2330B-9261-4FF9-87C2-26D13DA3BB9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B2D85AD-84A5-4736-B3E5-1188D5827DE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2022565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4" name="Picture 23">
            <a:extLst>
              <a:ext uri="{FF2B5EF4-FFF2-40B4-BE49-F238E27FC236}">
                <a16:creationId xmlns:a16="http://schemas.microsoft.com/office/drawing/2014/main" id="{2D912C0F-E45D-4925-8526-C85AC4E6E6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5" name="Rectangle 24">
            <a:extLst>
              <a:ext uri="{FF2B5EF4-FFF2-40B4-BE49-F238E27FC236}">
                <a16:creationId xmlns:a16="http://schemas.microsoft.com/office/drawing/2014/main" id="{3CFE3F37-C584-42E8-8B06-A8CAC872586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Problem Solving 1</a:t>
            </a:r>
          </a:p>
          <a:p>
            <a:pPr marL="88900" algn="ctr"/>
            <a:endParaRPr lang="en-GB" sz="2000" b="1" dirty="0">
              <a:solidFill>
                <a:schemeClr val="bg2">
                  <a:lumMod val="25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Complete the array.</a:t>
            </a:r>
          </a:p>
        </p:txBody>
      </p:sp>
      <p:grpSp>
        <p:nvGrpSpPr>
          <p:cNvPr id="9" name="Group 8">
            <a:extLst>
              <a:ext uri="{FF2B5EF4-FFF2-40B4-BE49-F238E27FC236}">
                <a16:creationId xmlns:a16="http://schemas.microsoft.com/office/drawing/2014/main" id="{191205FF-3095-445B-923E-AD40BE541459}"/>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FF1B0DED-92AC-43C7-8810-FFEA2A461F4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BBE9E06E-4E03-4C63-9998-7E784002F2FC}"/>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40145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2" name="Picture 41">
            <a:extLst>
              <a:ext uri="{FF2B5EF4-FFF2-40B4-BE49-F238E27FC236}">
                <a16:creationId xmlns:a16="http://schemas.microsoft.com/office/drawing/2014/main" id="{BE4F6C18-B9D3-475C-AD3A-F5F4B3DA0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43" name="Rectangle 42">
            <a:extLst>
              <a:ext uri="{FF2B5EF4-FFF2-40B4-BE49-F238E27FC236}">
                <a16:creationId xmlns:a16="http://schemas.microsoft.com/office/drawing/2014/main" id="{08A64F0D-3950-42AB-91C7-3CB9701B543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Reasoning 2</a:t>
            </a:r>
          </a:p>
          <a:p>
            <a:pPr marL="88900" algn="ctr"/>
            <a:endParaRPr lang="en-GB" sz="2000" b="1" dirty="0">
              <a:solidFill>
                <a:schemeClr val="bg2">
                  <a:lumMod val="25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Which is the odd one out? Why?</a:t>
            </a: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aphicFrame>
        <p:nvGraphicFramePr>
          <p:cNvPr id="44" name="Table 43">
            <a:extLst>
              <a:ext uri="{FF2B5EF4-FFF2-40B4-BE49-F238E27FC236}">
                <a16:creationId xmlns:a16="http://schemas.microsoft.com/office/drawing/2014/main" id="{65F250FD-7B29-4AD7-A0C9-F678F01CA233}"/>
              </a:ext>
            </a:extLst>
          </p:cNvPr>
          <p:cNvGraphicFramePr>
            <a:graphicFrameLocks noGrp="1"/>
          </p:cNvGraphicFramePr>
          <p:nvPr>
            <p:extLst>
              <p:ext uri="{D42A27DB-BD31-4B8C-83A1-F6EECF244321}">
                <p14:modId xmlns:p14="http://schemas.microsoft.com/office/powerpoint/2010/main" val="2147172266"/>
              </p:ext>
            </p:extLst>
          </p:nvPr>
        </p:nvGraphicFramePr>
        <p:xfrm>
          <a:off x="1385578" y="1660890"/>
          <a:ext cx="6372844" cy="4135958"/>
        </p:xfrm>
        <a:graphic>
          <a:graphicData uri="http://schemas.openxmlformats.org/drawingml/2006/table">
            <a:tbl>
              <a:tblPr firstRow="1" bandRow="1">
                <a:tableStyleId>{5C22544A-7EE6-4342-B048-85BDC9FD1C3A}</a:tableStyleId>
              </a:tblPr>
              <a:tblGrid>
                <a:gridCol w="3186422">
                  <a:extLst>
                    <a:ext uri="{9D8B030D-6E8A-4147-A177-3AD203B41FA5}">
                      <a16:colId xmlns:a16="http://schemas.microsoft.com/office/drawing/2014/main" val="1823964109"/>
                    </a:ext>
                  </a:extLst>
                </a:gridCol>
                <a:gridCol w="3186422">
                  <a:extLst>
                    <a:ext uri="{9D8B030D-6E8A-4147-A177-3AD203B41FA5}">
                      <a16:colId xmlns:a16="http://schemas.microsoft.com/office/drawing/2014/main" val="698113864"/>
                    </a:ext>
                  </a:extLst>
                </a:gridCol>
              </a:tblGrid>
              <a:tr h="2067979">
                <a:tc>
                  <a:txBody>
                    <a:bodyPr/>
                    <a:lstStyle/>
                    <a:p>
                      <a:pPr marL="88900" algn="ctr" defTabSz="457200" rtl="0" eaLnBrk="1" latinLnBrk="0" hangingPunct="1"/>
                      <a:r>
                        <a:rPr lang="en-GB" sz="2000" b="1" kern="1200" dirty="0">
                          <a:solidFill>
                            <a:schemeClr val="tx1"/>
                          </a:solidFill>
                          <a:latin typeface="Century Gothic" panose="020B0502020202020204" pitchFamily="34" charset="0"/>
                          <a:ea typeface="+mn-ea"/>
                          <a:cs typeface="+mn-cs"/>
                        </a:rPr>
                        <a:t>10 + 10 = 20</a:t>
                      </a:r>
                    </a:p>
                  </a:txBody>
                  <a:tcPr marL="176558" marR="176558" marT="88279" marB="8827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88900" algn="ctr" defTabSz="457200" rtl="0" eaLnBrk="1" latinLnBrk="0" hangingPunct="1"/>
                      <a:r>
                        <a:rPr lang="en-GB" sz="2000" b="1" kern="1200" dirty="0">
                          <a:solidFill>
                            <a:schemeClr val="tx1"/>
                          </a:solidFill>
                          <a:latin typeface="Century Gothic" panose="020B0502020202020204" pitchFamily="34" charset="0"/>
                          <a:ea typeface="+mn-ea"/>
                          <a:cs typeface="+mn-cs"/>
                        </a:rPr>
                        <a:t>There are 10 apples in each row.  There are 2 rows. </a:t>
                      </a:r>
                    </a:p>
                  </a:txBody>
                  <a:tcPr marL="176558" marR="176558" marT="88279" marB="8827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26861861"/>
                  </a:ext>
                </a:extLst>
              </a:tr>
              <a:tr h="2067979">
                <a:tc gridSpan="2">
                  <a:txBody>
                    <a:bodyPr/>
                    <a:lstStyle/>
                    <a:p>
                      <a:endParaRPr lang="en-GB" sz="3500" dirty="0"/>
                    </a:p>
                  </a:txBody>
                  <a:tcPr marL="176558" marR="176558" marT="88279" marB="8827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3500" dirty="0"/>
                    </a:p>
                  </a:txBody>
                  <a:tcPr marL="176558" marR="176558" marT="88279" marB="8827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14591567"/>
                  </a:ext>
                </a:extLst>
              </a:tr>
            </a:tbl>
          </a:graphicData>
        </a:graphic>
      </p:graphicFrame>
      <p:grpSp>
        <p:nvGrpSpPr>
          <p:cNvPr id="9" name="Group 8">
            <a:extLst>
              <a:ext uri="{FF2B5EF4-FFF2-40B4-BE49-F238E27FC236}">
                <a16:creationId xmlns:a16="http://schemas.microsoft.com/office/drawing/2014/main" id="{45A101A2-88E2-4BD7-B406-12E3C33BAF67}"/>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C5D1F076-3B09-46CE-9789-2C07F5EEFAE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9DFEB288-B7B4-454B-ABC7-18A45125348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188486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3" name="Picture 42">
            <a:extLst>
              <a:ext uri="{FF2B5EF4-FFF2-40B4-BE49-F238E27FC236}">
                <a16:creationId xmlns:a16="http://schemas.microsoft.com/office/drawing/2014/main" id="{42CE2661-8E0C-492C-B1F2-4E9F3406EF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44" name="Rectangle 43">
            <a:extLst>
              <a:ext uri="{FF2B5EF4-FFF2-40B4-BE49-F238E27FC236}">
                <a16:creationId xmlns:a16="http://schemas.microsoft.com/office/drawing/2014/main" id="{CB2D4E1F-08CB-41E3-A9E1-2274901E984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Reasoning 2</a:t>
            </a:r>
          </a:p>
          <a:p>
            <a:pPr marL="88900" algn="ctr"/>
            <a:endParaRPr lang="en-GB" sz="2000" b="1" dirty="0">
              <a:solidFill>
                <a:schemeClr val="bg2">
                  <a:lumMod val="25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Which is the odd one out? Why?</a:t>
            </a:r>
          </a:p>
          <a:p>
            <a:pPr marL="88900" algn="ctr"/>
            <a:endParaRPr lang="en-GB" sz="2000" b="1" dirty="0">
              <a:solidFill>
                <a:schemeClr val="bg2">
                  <a:lumMod val="25000"/>
                </a:schemeClr>
              </a:solidFill>
              <a:latin typeface="Century Gothic" panose="020B0502020202020204" pitchFamily="34"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marL="88900" algn="ctr"/>
            <a:r>
              <a:rPr lang="en-GB" sz="2000" b="1" dirty="0">
                <a:solidFill>
                  <a:srgbClr val="FF0000"/>
                </a:solidFill>
                <a:latin typeface="Century Gothic" panose="020B0502020202020204" pitchFamily="34" charset="0"/>
              </a:rPr>
              <a:t>The array is the odd one out as it shows </a:t>
            </a:r>
          </a:p>
          <a:p>
            <a:pPr marL="88900" algn="ctr"/>
            <a:r>
              <a:rPr lang="en-GB" sz="2000" b="1" dirty="0">
                <a:solidFill>
                  <a:srgbClr val="FF0000"/>
                </a:solidFill>
                <a:latin typeface="Century Gothic" panose="020B0502020202020204" pitchFamily="34" charset="0"/>
              </a:rPr>
              <a:t>3 rows of 10 apples.</a:t>
            </a:r>
          </a:p>
          <a:p>
            <a:pPr algn="ctr"/>
            <a:endParaRPr lang="en-GB" sz="2800" u="sng" dirty="0">
              <a:solidFill>
                <a:schemeClr val="bg2">
                  <a:lumMod val="50000"/>
                </a:schemeClr>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aphicFrame>
        <p:nvGraphicFramePr>
          <p:cNvPr id="45" name="Table 44">
            <a:extLst>
              <a:ext uri="{FF2B5EF4-FFF2-40B4-BE49-F238E27FC236}">
                <a16:creationId xmlns:a16="http://schemas.microsoft.com/office/drawing/2014/main" id="{9EE754D8-0D96-45E9-B479-DBC9FF179B76}"/>
              </a:ext>
            </a:extLst>
          </p:cNvPr>
          <p:cNvGraphicFramePr>
            <a:graphicFrameLocks noGrp="1"/>
          </p:cNvGraphicFramePr>
          <p:nvPr/>
        </p:nvGraphicFramePr>
        <p:xfrm>
          <a:off x="1385578" y="1660890"/>
          <a:ext cx="6372844" cy="2067979"/>
        </p:xfrm>
        <a:graphic>
          <a:graphicData uri="http://schemas.openxmlformats.org/drawingml/2006/table">
            <a:tbl>
              <a:tblPr firstRow="1" bandRow="1">
                <a:tableStyleId>{5C22544A-7EE6-4342-B048-85BDC9FD1C3A}</a:tableStyleId>
              </a:tblPr>
              <a:tblGrid>
                <a:gridCol w="6372844">
                  <a:extLst>
                    <a:ext uri="{9D8B030D-6E8A-4147-A177-3AD203B41FA5}">
                      <a16:colId xmlns:a16="http://schemas.microsoft.com/office/drawing/2014/main" val="1823964109"/>
                    </a:ext>
                  </a:extLst>
                </a:gridCol>
              </a:tblGrid>
              <a:tr h="2067979">
                <a:tc>
                  <a:txBody>
                    <a:bodyPr/>
                    <a:lstStyle/>
                    <a:p>
                      <a:endParaRPr lang="en-GB" sz="3500" dirty="0"/>
                    </a:p>
                  </a:txBody>
                  <a:tcPr marL="176558" marR="176558" marT="88279" marB="8827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14591567"/>
                  </a:ext>
                </a:extLst>
              </a:tr>
            </a:tbl>
          </a:graphicData>
        </a:graphic>
      </p:graphicFrame>
      <p:grpSp>
        <p:nvGrpSpPr>
          <p:cNvPr id="9" name="Group 8">
            <a:extLst>
              <a:ext uri="{FF2B5EF4-FFF2-40B4-BE49-F238E27FC236}">
                <a16:creationId xmlns:a16="http://schemas.microsoft.com/office/drawing/2014/main" id="{7605E7BE-EC07-4016-ABEF-725D23E6EDF5}"/>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DBDC543B-0404-48C1-9480-B810542FE35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BC8983E5-CE2C-43DF-9665-77FD1B37FFCF}"/>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169205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D64E43CF4DF514A8140E7B33CB3988E" ma:contentTypeVersion="6" ma:contentTypeDescription="Create a new document." ma:contentTypeScope="" ma:versionID="8dd7631cea4fb613d197248202b75270">
  <xsd:schema xmlns:xsd="http://www.w3.org/2001/XMLSchema" xmlns:xs="http://www.w3.org/2001/XMLSchema" xmlns:p="http://schemas.microsoft.com/office/2006/metadata/properties" xmlns:ns2="51812c4a-dc0e-4493-97d8-d30f2e4f3fb1" targetNamespace="http://schemas.microsoft.com/office/2006/metadata/properties" ma:root="true" ma:fieldsID="9fc52a2dfb841d23cf14bf5bca4fa281" ns2:_="">
    <xsd:import namespace="51812c4a-dc0e-4493-97d8-d30f2e4f3f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812c4a-dc0e-4493-97d8-d30f2e4f3fb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E29873-B739-4238-A68A-40DC625AE4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1812c4a-dc0e-4493-97d8-d30f2e4f3f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51812c4a-dc0e-4493-97d8-d30f2e4f3fb1"/>
    <ds:schemaRef ds:uri="http://www.w3.org/XML/1998/namespace"/>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1153</TotalTime>
  <Words>719</Words>
  <Application>Microsoft Office PowerPoint</Application>
  <PresentationFormat>On-screen Show (4:3)</PresentationFormat>
  <Paragraphs>281</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Isla Aitken</cp:lastModifiedBy>
  <cp:revision>57</cp:revision>
  <dcterms:created xsi:type="dcterms:W3CDTF">2018-03-17T10:08:43Z</dcterms:created>
  <dcterms:modified xsi:type="dcterms:W3CDTF">2020-06-17T17:34:20Z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0x0101003D64E43CF4DF514A8140E7B33CB3988E</vt:lpwstr>
  </property>
  <property fmtid="{D5CDD505-2E9C-101B-9397-08002B2CF9AE}" pid="3" name="TaxKeyword">
    <vt:lpwstr/>
  </property>
</Properties>
</file>