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7" r:id="rId2"/>
    <p:sldId id="280" r:id="rId3"/>
    <p:sldId id="313" r:id="rId4"/>
    <p:sldId id="315" r:id="rId5"/>
    <p:sldId id="281" r:id="rId6"/>
    <p:sldId id="294" r:id="rId7"/>
    <p:sldId id="282" r:id="rId8"/>
    <p:sldId id="297" r:id="rId9"/>
    <p:sldId id="298" r:id="rId10"/>
    <p:sldId id="296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285" r:id="rId22"/>
    <p:sldId id="309" r:id="rId23"/>
    <p:sldId id="310" r:id="rId24"/>
    <p:sldId id="311" r:id="rId25"/>
    <p:sldId id="286" r:id="rId26"/>
    <p:sldId id="295" r:id="rId27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>
      <p:cViewPr varScale="1">
        <p:scale>
          <a:sx n="69" d="100"/>
          <a:sy n="69" d="100"/>
        </p:scale>
        <p:origin x="143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27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27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4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D024E-DE3D-40DC-B495-40864FA4AF2B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719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3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28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9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73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61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3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0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15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56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88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04/09/2020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9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6048672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  <a:t>Welcome to </a:t>
            </a:r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/>
            </a:r>
            <a:b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</a:br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>Team </a:t>
            </a:r>
            <a:r>
              <a:rPr lang="en-GB" sz="5400" b="1" u="sng" dirty="0" err="1" smtClean="0">
                <a:solidFill>
                  <a:srgbClr val="0000CC"/>
                </a:solidFill>
                <a:latin typeface="Candara" pitchFamily="34" charset="0"/>
              </a:rPr>
              <a:t>Beraet</a:t>
            </a:r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> and Team Williams.</a:t>
            </a:r>
            <a:endParaRPr lang="en-GB" sz="54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755576" y="6206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6084168" y="2996952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1043608" y="4437112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924944"/>
            <a:ext cx="18902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8104" y="47633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we’ll cover: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n-GB" dirty="0">
              <a:solidFill>
                <a:srgbClr val="FF0000"/>
              </a:solidFill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 err="1" smtClean="0">
                <a:latin typeface="Candara" pitchFamily="34" charset="0"/>
              </a:rPr>
              <a:t>Covid</a:t>
            </a:r>
            <a:r>
              <a:rPr lang="en-GB" dirty="0" smtClean="0">
                <a:latin typeface="Candara" pitchFamily="34" charset="0"/>
              </a:rPr>
              <a:t> </a:t>
            </a:r>
            <a:r>
              <a:rPr lang="en-GB" dirty="0" smtClean="0">
                <a:latin typeface="Candara" pitchFamily="34" charset="0"/>
              </a:rPr>
              <a:t>19 and adaptions </a:t>
            </a: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The School day  </a:t>
            </a: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Learning</a:t>
            </a: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Core </a:t>
            </a:r>
            <a:r>
              <a:rPr lang="en-GB" dirty="0">
                <a:latin typeface="Candara" pitchFamily="34" charset="0"/>
              </a:rPr>
              <a:t>Values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Behaviour for learning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Home Learning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Home Reading</a:t>
            </a:r>
          </a:p>
          <a:p>
            <a:pPr marL="0" indent="0" algn="ctr">
              <a:buNone/>
            </a:pPr>
            <a:r>
              <a:rPr lang="en-GB" dirty="0" err="1">
                <a:latin typeface="Candara" pitchFamily="34" charset="0"/>
              </a:rPr>
              <a:t>Mathletics</a:t>
            </a: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Other </a:t>
            </a:r>
            <a:r>
              <a:rPr lang="en-GB" dirty="0" smtClean="0">
                <a:latin typeface="Candara" pitchFamily="34" charset="0"/>
              </a:rPr>
              <a:t>information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AA73871-4706-4E67-8E60-ECEFE1FB8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68" y="345371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err="1" smtClean="0">
                <a:solidFill>
                  <a:srgbClr val="0000CC"/>
                </a:solidFill>
              </a:rPr>
              <a:t>Covid</a:t>
            </a:r>
            <a:r>
              <a:rPr lang="en-GB" u="sng" dirty="0" smtClean="0">
                <a:solidFill>
                  <a:srgbClr val="0000CC"/>
                </a:solidFill>
              </a:rPr>
              <a:t> 19 and adaptions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327" y="1385775"/>
            <a:ext cx="8229600" cy="492354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Start of day (8.15am-8.30am)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Children are dropped off at the gate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Children walk round the back of the school and through door at the far end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</a:rPr>
              <a:t>Pick up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Parents to collect children from playground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Look for </a:t>
            </a:r>
            <a:r>
              <a:rPr lang="en-GB" dirty="0" smtClean="0">
                <a:solidFill>
                  <a:srgbClr val="002060"/>
                </a:solidFill>
              </a:rPr>
              <a:t>Y6 </a:t>
            </a:r>
            <a:r>
              <a:rPr lang="en-GB" dirty="0" smtClean="0">
                <a:solidFill>
                  <a:srgbClr val="002060"/>
                </a:solidFill>
              </a:rPr>
              <a:t>parents sign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Exit school through Reception gate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Children are in ‘bubbles’ (Y5 and Y6 are bubble)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Handwashing will take place regularly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Outside areas zoned 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Children will have their own labelled stationery</a:t>
            </a:r>
            <a:endParaRPr lang="en-GB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3092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6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8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err="1" smtClean="0">
                <a:solidFill>
                  <a:srgbClr val="0000CC"/>
                </a:solidFill>
              </a:rPr>
              <a:t>Covid</a:t>
            </a:r>
            <a:r>
              <a:rPr lang="en-GB" u="sng" dirty="0" smtClean="0">
                <a:solidFill>
                  <a:srgbClr val="0000CC"/>
                </a:solidFill>
              </a:rPr>
              <a:t> 19 and adaptions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327" y="1385775"/>
            <a:ext cx="8229600" cy="4923545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Tues </a:t>
            </a:r>
            <a:r>
              <a:rPr lang="en-GB" dirty="0" smtClean="0">
                <a:solidFill>
                  <a:srgbClr val="7030A0"/>
                </a:solidFill>
              </a:rPr>
              <a:t>+ </a:t>
            </a:r>
            <a:r>
              <a:rPr lang="en-GB" dirty="0" smtClean="0">
                <a:solidFill>
                  <a:srgbClr val="7030A0"/>
                </a:solidFill>
              </a:rPr>
              <a:t>Wed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smtClean="0">
                <a:solidFill>
                  <a:srgbClr val="7030A0"/>
                </a:solidFill>
              </a:rPr>
              <a:t>come to school in PE kit</a:t>
            </a:r>
          </a:p>
          <a:p>
            <a:r>
              <a:rPr lang="en-GB" dirty="0" smtClean="0">
                <a:solidFill>
                  <a:srgbClr val="FFC000"/>
                </a:solidFill>
              </a:rPr>
              <a:t>Bring labelled water bottle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If a child is showing symptoms they must not come into school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If a child becomes symptomatic at school, they will be isolated and parents will be phoned to pick them up</a:t>
            </a:r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They will need a negative test result before returning to school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2594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6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9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The School Day: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6371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A8C95C06-4297-478D-9CDD-3D483B188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61170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68" y="2672293"/>
            <a:ext cx="8270196" cy="327698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19672" y="4611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56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Arts Curriculum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6481E243-5824-45B6-8FAC-2E1085DB1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79" y="317236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CC"/>
                </a:solidFill>
                <a:latin typeface="Candara" pitchFamily="34" charset="0"/>
              </a:rPr>
              <a:t>Arts Curriculum Timetable:</a:t>
            </a:r>
          </a:p>
          <a:p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Monday 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1 – Drama  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2 – ICT</a:t>
            </a:r>
          </a:p>
          <a:p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Tuesday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1 – Music 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2 – PE </a:t>
            </a:r>
          </a:p>
          <a:p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Wednesday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1 – Dance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2 – PE </a:t>
            </a:r>
          </a:p>
          <a:p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Thursday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1 – Art</a:t>
            </a:r>
          </a:p>
          <a:p>
            <a:pPr lvl="1"/>
            <a:r>
              <a:rPr lang="en-GB" sz="2000" dirty="0">
                <a:solidFill>
                  <a:srgbClr val="0000CC"/>
                </a:solidFill>
                <a:latin typeface="Candara" pitchFamily="34" charset="0"/>
              </a:rPr>
              <a:t>Session 2 - Art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561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Maths – We will be consolidating knowledge of Place Value and the 4 operations.</a:t>
            </a:r>
          </a:p>
          <a:p>
            <a:r>
              <a:rPr lang="en-GB" dirty="0">
                <a:latin typeface="Candara" pitchFamily="34" charset="0"/>
              </a:rPr>
              <a:t>English – Our core text this term is ‘Street Child’.</a:t>
            </a:r>
          </a:p>
          <a:p>
            <a:r>
              <a:rPr lang="en-GB" dirty="0">
                <a:latin typeface="Candara" pitchFamily="34" charset="0"/>
              </a:rPr>
              <a:t>RAPS Curriculum – Our topic this term is ‘People of the Past’</a:t>
            </a:r>
          </a:p>
          <a:p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Website will show termly update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F1BA4AA-74D9-4A5A-917E-8D93CF0D5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068" y="383892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63688" y="5273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975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4854" y="1647053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5" name="Rectangle 4"/>
          <p:cNvSpPr/>
          <p:nvPr/>
        </p:nvSpPr>
        <p:spPr>
          <a:xfrm>
            <a:off x="827584" y="3068960"/>
            <a:ext cx="66560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0000"/>
                </a:solidFill>
                <a:latin typeface="Candara" panose="020E0502030303020204" pitchFamily="34" charset="0"/>
              </a:rPr>
              <a:t>Aspiration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6600"/>
                </a:solidFill>
                <a:latin typeface="Candara" panose="020E0502030303020204" pitchFamily="34" charset="0"/>
              </a:rPr>
              <a:t>Challenge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C000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chemeClr val="accent5">
                    <a:lumMod val="75000"/>
                  </a:schemeClr>
                </a:solidFill>
                <a:latin typeface="Candara" panose="020E0502030303020204" pitchFamily="34" charset="0"/>
              </a:rPr>
              <a:t>Autonomy</a:t>
            </a:r>
          </a:p>
        </p:txBody>
      </p:sp>
      <p:sp>
        <p:nvSpPr>
          <p:cNvPr id="8" name="Rectangle 7"/>
          <p:cNvSpPr/>
          <p:nvPr/>
        </p:nvSpPr>
        <p:spPr>
          <a:xfrm>
            <a:off x="1766024" y="197376"/>
            <a:ext cx="62179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dirty="0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9992" y="306450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0000FF"/>
                </a:solidFill>
                <a:latin typeface="Candara" panose="020E0502030303020204" pitchFamily="34" charset="0"/>
              </a:rPr>
              <a:t>Engagement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C404C4"/>
                </a:solidFill>
                <a:latin typeface="Candara" panose="020E0502030303020204" pitchFamily="34" charset="0"/>
              </a:rPr>
              <a:t>Enquiry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99CC"/>
                </a:solidFill>
                <a:latin typeface="Candara" panose="020E0502030303020204" pitchFamily="34" charset="0"/>
              </a:rPr>
              <a:t>Diversity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3600" b="1" dirty="0">
              <a:solidFill>
                <a:srgbClr val="000099"/>
              </a:solidFill>
              <a:latin typeface="Candara" panose="020E0502030303020204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6E6A116-8005-43C0-8907-F345C752B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420" y="189562"/>
            <a:ext cx="1550604" cy="124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6983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6448" y="1988840"/>
            <a:ext cx="88564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0000FF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/>
            </a:r>
            <a:b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 dirty="0">
                <a:solidFill>
                  <a:srgbClr val="FF0000"/>
                </a:solidFill>
                <a:latin typeface="Candara" panose="020E0502030303020204" pitchFamily="34" charset="0"/>
              </a:rPr>
              <a:t>Happy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7030A0"/>
                </a:solidFill>
                <a:latin typeface="Candara" panose="020E0502030303020204" pitchFamily="34" charset="0"/>
              </a:rPr>
              <a:t>Safe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00B050"/>
                </a:solidFill>
                <a:latin typeface="Candara" panose="020E0502030303020204" pitchFamily="34" charset="0"/>
              </a:rPr>
              <a:t>Successful</a:t>
            </a:r>
            <a:endParaRPr lang="en-GB" sz="6000" dirty="0">
              <a:latin typeface="Candara" panose="020E050203030302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26A1D78-0F2E-4FE3-89BE-D7CBFD249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229" y="234514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4BD2FF4-4696-4CB0-A750-DA9E5BFF22C3}"/>
              </a:ext>
            </a:extLst>
          </p:cNvPr>
          <p:cNvSpPr/>
          <p:nvPr/>
        </p:nvSpPr>
        <p:spPr>
          <a:xfrm>
            <a:off x="1099821" y="163670"/>
            <a:ext cx="77206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Behaviour</a:t>
            </a:r>
            <a:r>
              <a:rPr lang="en-US" sz="54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 For Learning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4110" y="11189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40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4529"/>
            <a:ext cx="6192688" cy="659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87624" y="1700808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3728" y="59281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59832" y="0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48064" y="51719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00192" y="155679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510" y="4725352"/>
            <a:ext cx="23402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7030A0"/>
                </a:solidFill>
                <a:latin typeface="Candara" panose="020E0502030303020204" pitchFamily="34" charset="0"/>
              </a:rPr>
              <a:t>Hand signal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0B4D2B6C-7354-4E9F-AD67-D60F2D670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510" y="232975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628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3933" y="0"/>
            <a:ext cx="5508104" cy="980728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What are RAPS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3" y="5877272"/>
            <a:ext cx="8496944" cy="980728"/>
          </a:xfrm>
        </p:spPr>
        <p:txBody>
          <a:bodyPr>
            <a:normAutofit/>
          </a:bodyPr>
          <a:lstStyle/>
          <a:p>
            <a:endParaRPr lang="en-GB" sz="1600" b="1" dirty="0">
              <a:latin typeface="Candara" panose="020E0502030303020204" pitchFamily="34" charset="0"/>
            </a:endParaRPr>
          </a:p>
          <a:p>
            <a:pPr algn="ctr"/>
            <a:r>
              <a:rPr lang="en-GB" b="1" i="1" dirty="0">
                <a:latin typeface="Candara" panose="020E0502030303020204" pitchFamily="34" charset="0"/>
              </a:rPr>
              <a:t>Expected Behaviour at RAPS </a:t>
            </a:r>
          </a:p>
        </p:txBody>
      </p:sp>
      <p:sp>
        <p:nvSpPr>
          <p:cNvPr id="6" name="5-Point Star 5"/>
          <p:cNvSpPr/>
          <p:nvPr/>
        </p:nvSpPr>
        <p:spPr>
          <a:xfrm>
            <a:off x="1129047" y="800247"/>
            <a:ext cx="6885905" cy="5509073"/>
          </a:xfrm>
          <a:prstGeom prst="star5">
            <a:avLst>
              <a:gd name="adj" fmla="val 21061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5" y="2636912"/>
            <a:ext cx="33123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/>
              <a:t>Golden Rules?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01C09F96-A0BE-4409-8FA2-E77CF131A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988" y="-90171"/>
            <a:ext cx="8229600" cy="4413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n-GB" sz="6600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Behaviour </a:t>
            </a:r>
            <a:r>
              <a:rPr lang="en-GB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Points</a:t>
            </a:r>
            <a:br>
              <a:rPr lang="en-GB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endParaRPr lang="en-GB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821168"/>
          </a:xfrm>
        </p:spPr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Each child starts off with </a:t>
            </a:r>
            <a:r>
              <a:rPr lang="en-GB" sz="4000" dirty="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dirty="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4000" dirty="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dirty="0">
                <a:latin typeface="Candara" panose="020E0502030303020204" pitchFamily="34" charset="0"/>
              </a:rPr>
              <a:t>!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The points will also be looked at on a 3 weekly basis. </a:t>
            </a:r>
            <a:r>
              <a:rPr lang="en-GB" sz="4400" dirty="0">
                <a:solidFill>
                  <a:srgbClr val="FF0000"/>
                </a:solidFill>
                <a:latin typeface="Candara" panose="020E0502030303020204" pitchFamily="34" charset="0"/>
              </a:rPr>
              <a:t>25 x 3 = 75 points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F14CC3D-0C1F-49A5-AF9B-EA4BE1243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15DD6B3-2C07-4112-A2D5-13F85E40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2988" y="3512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8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2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96571"/>
            <a:ext cx="4248472" cy="1143000"/>
          </a:xfrm>
        </p:spPr>
        <p:txBody>
          <a:bodyPr>
            <a:normAutofit/>
          </a:bodyPr>
          <a:lstStyle/>
          <a:p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89120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is: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talking</a:t>
            </a:r>
          </a:p>
          <a:p>
            <a:r>
              <a:rPr lang="en-GB" dirty="0">
                <a:latin typeface="Candara" panose="020E0502030303020204" pitchFamily="34" charset="0"/>
              </a:rPr>
              <a:t>messing around</a:t>
            </a:r>
          </a:p>
          <a:p>
            <a:r>
              <a:rPr lang="en-GB" dirty="0">
                <a:latin typeface="Candara" panose="020E0502030303020204" pitchFamily="34" charset="0"/>
              </a:rPr>
              <a:t>refusing to work</a:t>
            </a:r>
          </a:p>
          <a:p>
            <a:r>
              <a:rPr lang="en-GB" dirty="0">
                <a:latin typeface="Candara" panose="020E0502030303020204" pitchFamily="34" charset="0"/>
              </a:rPr>
              <a:t>rude</a:t>
            </a:r>
          </a:p>
          <a:p>
            <a:r>
              <a:rPr lang="en-GB" dirty="0">
                <a:latin typeface="Candara" panose="020E0502030303020204" pitchFamily="34" charset="0"/>
              </a:rPr>
              <a:t>disrupting the lesson etc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andara" panose="020E0502030303020204" pitchFamily="34" charset="0"/>
              </a:rPr>
              <a:t>a NV warning, a verbal warning then a </a:t>
            </a:r>
          </a:p>
          <a:p>
            <a:pPr marL="0" indent="0">
              <a:buNone/>
            </a:pPr>
            <a:r>
              <a:rPr lang="en-GB" sz="43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warning card </a:t>
            </a: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gets placed on the desk in front of you. This will act as a reminder to the child that they have got to improve their behaviour. </a:t>
            </a: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546901"/>
            <a:ext cx="1764196" cy="1764197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F030176-5BD9-4063-8214-E9DD688BC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4297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2707DD8-1CD4-4509-822F-910E23104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368" y="451148"/>
            <a:ext cx="8291264" cy="4767808"/>
          </a:xfrm>
        </p:spPr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If a child improves their behaviour they can then earn the yellow card back. The yellow card can then be </a:t>
            </a:r>
            <a:r>
              <a:rPr lang="en-GB" u="sng" dirty="0">
                <a:latin typeface="Candara" panose="020E0502030303020204" pitchFamily="34" charset="0"/>
              </a:rPr>
              <a:t>removed </a:t>
            </a:r>
            <a:r>
              <a:rPr lang="en-GB" dirty="0">
                <a:latin typeface="Candara" panose="020E0502030303020204" pitchFamily="34" charset="0"/>
              </a:rPr>
              <a:t>from the table.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continues to misbehave the yellow card is changed to a </a:t>
            </a:r>
            <a:r>
              <a:rPr lang="en-GB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</a:t>
            </a:r>
            <a:r>
              <a:rPr lang="en-GB" dirty="0">
                <a:latin typeface="Candara" panose="020E0502030303020204" pitchFamily="34" charset="0"/>
              </a:rPr>
              <a:t>.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20482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55229">
            <a:off x="2253803" y="4229104"/>
            <a:ext cx="2232248" cy="2232249"/>
          </a:xfrm>
          <a:prstGeom prst="rect">
            <a:avLst/>
          </a:prstGeom>
          <a:noFill/>
        </p:spPr>
      </p:pic>
      <p:pic>
        <p:nvPicPr>
          <p:cNvPr id="2048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923243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E4912878-B30B-4FA2-8606-7D9D5E7E3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5989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1FB7B20-46F1-4CBD-8DFD-C63F3FA44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184" y="211430"/>
            <a:ext cx="8229600" cy="4389120"/>
          </a:xfrm>
        </p:spPr>
        <p:txBody>
          <a:bodyPr>
            <a:normAutofit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sz="6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 they lose 1 point.</a:t>
            </a:r>
          </a:p>
          <a:p>
            <a:endParaRPr lang="en-GB" sz="9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 they lose 2 points.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000" y="3953545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6448" y="4149080"/>
            <a:ext cx="2232248" cy="2232249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2C64C6FB-62B3-426C-80FA-AB64A7E1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44219"/>
            <a:ext cx="5976664" cy="1143000"/>
          </a:xfrm>
        </p:spPr>
        <p:txBody>
          <a:bodyPr>
            <a:normAutofit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 Points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1024" t="10518" r="36551" b="47365"/>
          <a:stretch>
            <a:fillRect/>
          </a:stretch>
        </p:blipFill>
        <p:spPr bwMode="auto">
          <a:xfrm>
            <a:off x="395536" y="1988840"/>
            <a:ext cx="8229600" cy="337107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ADF879D-EB40-4947-ADAD-754CE80C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609" y="290619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DC44F3C-6B76-4663-8B33-30F3EE15B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264584"/>
            <a:ext cx="5256584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Daily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Candara" panose="020E0502030303020204" pitchFamily="34" charset="0"/>
              </a:rPr>
              <a:t>Verbal </a:t>
            </a:r>
            <a:r>
              <a:rPr lang="en-GB" sz="3600" dirty="0" smtClean="0">
                <a:latin typeface="Candara" panose="020E0502030303020204" pitchFamily="34" charset="0"/>
              </a:rPr>
              <a:t>praise</a:t>
            </a:r>
            <a:endParaRPr lang="en-GB" sz="3600" dirty="0">
              <a:latin typeface="Candara" panose="020E0502030303020204" pitchFamily="34" charset="0"/>
            </a:endParaRPr>
          </a:p>
          <a:p>
            <a:r>
              <a:rPr lang="en-GB" sz="3600" dirty="0">
                <a:latin typeface="Candara" panose="020E0502030303020204" pitchFamily="34" charset="0"/>
              </a:rPr>
              <a:t>Superstar Learner cards. (If a child has a Superstar learner card on their table at the end of the lesson they can swap it for a house point as they leave</a:t>
            </a:r>
            <a:r>
              <a:rPr lang="en-GB" sz="3600" dirty="0" smtClean="0">
                <a:latin typeface="Candara" panose="020E0502030303020204" pitchFamily="34" charset="0"/>
              </a:rPr>
              <a:t>).</a:t>
            </a:r>
          </a:p>
          <a:p>
            <a:endParaRPr lang="en-GB" dirty="0"/>
          </a:p>
        </p:txBody>
      </p:sp>
      <p:pic>
        <p:nvPicPr>
          <p:cNvPr id="16388" name="Picture 4" descr="http://www.primaryteaching.co.uk/prodimg/CC2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01834"/>
            <a:ext cx="2016224" cy="201622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99081A0-448A-49EC-8F26-B038EDE05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767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6995120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25 points= All golden time and text home.</a:t>
            </a:r>
          </a:p>
          <a:p>
            <a:pPr>
              <a:buNone/>
            </a:pPr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 smtClean="0">
                <a:latin typeface="Candara" panose="020E0502030303020204" pitchFamily="34" charset="0"/>
              </a:rPr>
              <a:t>22-24 </a:t>
            </a:r>
            <a:r>
              <a:rPr lang="en-GB" b="1" dirty="0">
                <a:latin typeface="Candara" panose="020E0502030303020204" pitchFamily="34" charset="0"/>
              </a:rPr>
              <a:t>points= All golden time.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 smtClean="0">
                <a:latin typeface="Candara" panose="020E0502030303020204" pitchFamily="34" charset="0"/>
              </a:rPr>
              <a:t>11-22= </a:t>
            </a:r>
            <a:r>
              <a:rPr lang="en-GB" b="1" dirty="0">
                <a:latin typeface="Candara" panose="020E0502030303020204" pitchFamily="34" charset="0"/>
              </a:rPr>
              <a:t>Teacher to contact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9FB1DC0-8A2F-4BC8-8D23-24A420E6C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26BEC34-2929-496E-8C9B-20A662C01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92280" y="25082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62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5112568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week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75 points= Letter home (emailed). Badge to wear.</a:t>
            </a:r>
          </a:p>
          <a:p>
            <a:pPr>
              <a:buNone/>
            </a:pPr>
            <a:r>
              <a:rPr lang="en-GB" b="1" dirty="0">
                <a:latin typeface="Candara" panose="020E0502030303020204" pitchFamily="34" charset="0"/>
              </a:rPr>
              <a:t> </a:t>
            </a:r>
          </a:p>
          <a:p>
            <a:r>
              <a:rPr lang="en-GB" b="1" dirty="0">
                <a:latin typeface="Candara" panose="020E0502030303020204" pitchFamily="34" charset="0"/>
              </a:rPr>
              <a:t>3</a:t>
            </a:r>
            <a:r>
              <a:rPr lang="en-GB" b="1" baseline="30000" dirty="0">
                <a:latin typeface="Candara" panose="020E0502030303020204" pitchFamily="34" charset="0"/>
              </a:rPr>
              <a:t>rd</a:t>
            </a:r>
            <a:r>
              <a:rPr lang="en-GB" b="1" dirty="0">
                <a:latin typeface="Candara" panose="020E0502030303020204" pitchFamily="34" charset="0"/>
              </a:rPr>
              <a:t> badge: RAPS lanyard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silver behaviour badge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12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Gold behaviour badge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AA5073D-9F78-46E4-BB47-ED2AF5AD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24135"/>
            <a:ext cx="4032448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Class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891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>
                <a:latin typeface="Candara" panose="020E0502030303020204" pitchFamily="34" charset="0"/>
              </a:rPr>
              <a:t>Three week rewards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The class with the most points in each year group gets a £3.00 RAPS Cheque to display in their classroom. 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At the end of terms 2, 4 and 6 each class can ‘cash’ in their cheques to buy something for the class as a reward/treat. For example, an ice-cream each down the beach.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F5DF613-A74E-48AF-A29A-210074FD7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ABB41FD-EDB9-43D9-A04A-CEB740465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>
                <a:latin typeface="Candara" pitchFamily="34" charset="0"/>
              </a:rPr>
              <a:t>Home reading should be happening regularly – preferably every night, but at least 3 times a week</a:t>
            </a:r>
          </a:p>
          <a:p>
            <a:r>
              <a:rPr lang="en-GB" dirty="0">
                <a:latin typeface="Candara" pitchFamily="34" charset="0"/>
              </a:rPr>
              <a:t>We will be sending home a reading comprehension activity every week.</a:t>
            </a:r>
          </a:p>
          <a:p>
            <a:r>
              <a:rPr lang="en-GB" dirty="0">
                <a:latin typeface="Candara" pitchFamily="34" charset="0"/>
              </a:rPr>
              <a:t>Spellings will be sent home every week </a:t>
            </a:r>
          </a:p>
          <a:p>
            <a:r>
              <a:rPr lang="en-GB" dirty="0" err="1" smtClean="0">
                <a:latin typeface="Candara" pitchFamily="34" charset="0"/>
              </a:rPr>
              <a:t>Mathletics</a:t>
            </a:r>
            <a:r>
              <a:rPr lang="en-GB" dirty="0" smtClean="0">
                <a:latin typeface="Candara" pitchFamily="34" charset="0"/>
              </a:rPr>
              <a:t> and Times tables </a:t>
            </a:r>
            <a:r>
              <a:rPr lang="en-GB" dirty="0" err="1" smtClean="0">
                <a:latin typeface="Candara" pitchFamily="34" charset="0"/>
              </a:rPr>
              <a:t>Rockstars</a:t>
            </a:r>
            <a:r>
              <a:rPr lang="en-GB" dirty="0" smtClean="0">
                <a:latin typeface="Candara" pitchFamily="34" charset="0"/>
              </a:rPr>
              <a:t> activities </a:t>
            </a:r>
            <a:r>
              <a:rPr lang="en-GB" dirty="0">
                <a:latin typeface="Candara" pitchFamily="34" charset="0"/>
              </a:rPr>
              <a:t>assigned </a:t>
            </a:r>
            <a:r>
              <a:rPr lang="en-GB" dirty="0" smtClean="0">
                <a:latin typeface="Candara" pitchFamily="34" charset="0"/>
              </a:rPr>
              <a:t>weekly– </a:t>
            </a:r>
            <a:r>
              <a:rPr lang="en-GB" dirty="0">
                <a:latin typeface="Candara" pitchFamily="34" charset="0"/>
              </a:rPr>
              <a:t>tables focus/reinforcing learning activity</a:t>
            </a: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73B3E75-2054-4218-8634-7BA461178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40352" y="3711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99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 smtClean="0">
                <a:latin typeface="Candara" pitchFamily="34" charset="0"/>
              </a:rPr>
              <a:t>School </a:t>
            </a:r>
            <a:r>
              <a:rPr lang="en-GB" dirty="0">
                <a:latin typeface="Candara" pitchFamily="34" charset="0"/>
              </a:rPr>
              <a:t>reading books </a:t>
            </a:r>
            <a:r>
              <a:rPr lang="en-GB" dirty="0" smtClean="0">
                <a:latin typeface="Candara" pitchFamily="34" charset="0"/>
              </a:rPr>
              <a:t>will be assigned </a:t>
            </a:r>
            <a:r>
              <a:rPr lang="en-GB" dirty="0">
                <a:latin typeface="Candara" pitchFamily="34" charset="0"/>
              </a:rPr>
              <a:t>to every pupil in the class. The band is based on a combination of word reading and comprehension. If you feel it is too easy or too difficult please speak to a member of staff. Children are encouraged to change books themselves.</a:t>
            </a:r>
          </a:p>
          <a:p>
            <a:r>
              <a:rPr lang="en-GB" dirty="0" smtClean="0">
                <a:latin typeface="Candara" pitchFamily="34" charset="0"/>
              </a:rPr>
              <a:t>Bug Club- log ins stuck in reading record books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7517EDB-FE32-4252-A260-FBC93FF9D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24328" y="3711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85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err="1">
                <a:solidFill>
                  <a:srgbClr val="0000CC"/>
                </a:solidFill>
                <a:latin typeface="Candara" pitchFamily="34" charset="0"/>
              </a:rPr>
              <a:t>Mathletics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sz="4800" dirty="0" smtClean="0">
                <a:latin typeface="Candara" pitchFamily="34" charset="0"/>
              </a:rPr>
              <a:t>Accessible </a:t>
            </a:r>
            <a:r>
              <a:rPr lang="en-GB" sz="4800" dirty="0">
                <a:latin typeface="Candara" pitchFamily="34" charset="0"/>
              </a:rPr>
              <a:t>from home</a:t>
            </a:r>
            <a:r>
              <a:rPr lang="en-GB" sz="4800" dirty="0" smtClean="0">
                <a:latin typeface="Candara" pitchFamily="34" charset="0"/>
              </a:rPr>
              <a:t>.</a:t>
            </a:r>
          </a:p>
          <a:p>
            <a:r>
              <a:rPr lang="en-GB" sz="4800" dirty="0" smtClean="0">
                <a:latin typeface="Candara" pitchFamily="34" charset="0"/>
              </a:rPr>
              <a:t>Logins in reading record</a:t>
            </a:r>
            <a:endParaRPr lang="en-GB" sz="4800" dirty="0">
              <a:latin typeface="Candara" pitchFamily="34" charset="0"/>
            </a:endParaRPr>
          </a:p>
          <a:p>
            <a:r>
              <a:rPr lang="en-GB" sz="4800" dirty="0">
                <a:latin typeface="Candara" pitchFamily="34" charset="0"/>
              </a:rPr>
              <a:t>Tasks will be set from time to time.</a:t>
            </a:r>
          </a:p>
          <a:p>
            <a:r>
              <a:rPr lang="en-GB" sz="4800" dirty="0">
                <a:latin typeface="Candara" pitchFamily="34" charset="0"/>
              </a:rPr>
              <a:t>Tool to support learning</a:t>
            </a:r>
          </a:p>
          <a:p>
            <a:r>
              <a:rPr lang="en-GB" sz="4800" dirty="0">
                <a:latin typeface="Candara" pitchFamily="34" charset="0"/>
              </a:rPr>
              <a:t>Half hour in class a fortnight.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B5D6E1F-9673-4EA4-8AD6-C875252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Times Tables </a:t>
            </a:r>
            <a:r>
              <a:rPr lang="en-GB" sz="4800" b="1" u="sng" dirty="0" err="1" smtClean="0">
                <a:solidFill>
                  <a:srgbClr val="0000CC"/>
                </a:solidFill>
                <a:latin typeface="Candara" pitchFamily="34" charset="0"/>
              </a:rPr>
              <a:t>Rockstars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GB" sz="4000" dirty="0" smtClean="0">
              <a:latin typeface="Candara" pitchFamily="34" charset="0"/>
            </a:endParaRPr>
          </a:p>
          <a:p>
            <a:r>
              <a:rPr lang="en-GB" sz="4000" dirty="0" smtClean="0">
                <a:latin typeface="Candara" pitchFamily="34" charset="0"/>
              </a:rPr>
              <a:t>Logins in Reading Record</a:t>
            </a:r>
          </a:p>
          <a:p>
            <a:r>
              <a:rPr lang="en-GB" sz="4000" dirty="0" smtClean="0">
                <a:latin typeface="Candara" pitchFamily="34" charset="0"/>
              </a:rPr>
              <a:t>You can download the app.</a:t>
            </a:r>
          </a:p>
          <a:p>
            <a:r>
              <a:rPr lang="en-GB" sz="4000" dirty="0" smtClean="0">
                <a:latin typeface="Candara" pitchFamily="34" charset="0"/>
              </a:rPr>
              <a:t>They can practise as they so wish. </a:t>
            </a:r>
          </a:p>
          <a:p>
            <a:r>
              <a:rPr lang="en-GB" sz="4000" dirty="0" smtClean="0">
                <a:latin typeface="Candara" pitchFamily="34" charset="0"/>
              </a:rPr>
              <a:t>We will practise in class. </a:t>
            </a:r>
            <a:endParaRPr lang="en-GB" sz="4000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B5D6E1F-9673-4EA4-8AD6-C875252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Other information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School Uniform expectations </a:t>
            </a:r>
          </a:p>
          <a:p>
            <a:r>
              <a:rPr lang="en-GB" dirty="0">
                <a:latin typeface="Candara" pitchFamily="34" charset="0"/>
              </a:rPr>
              <a:t>PE </a:t>
            </a:r>
            <a:r>
              <a:rPr lang="en-GB" dirty="0" smtClean="0">
                <a:latin typeface="Candara" pitchFamily="34" charset="0"/>
              </a:rPr>
              <a:t>kits</a:t>
            </a:r>
          </a:p>
          <a:p>
            <a:r>
              <a:rPr lang="en-GB" dirty="0" smtClean="0">
                <a:latin typeface="Candara" pitchFamily="34" charset="0"/>
              </a:rPr>
              <a:t>Face masks not compulsory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Class </a:t>
            </a:r>
            <a:r>
              <a:rPr lang="en-GB" dirty="0">
                <a:latin typeface="Candara" pitchFamily="34" charset="0"/>
              </a:rPr>
              <a:t>blogs -3 x weekly letting you know what is going on in classroom plus homework </a:t>
            </a:r>
            <a:r>
              <a:rPr lang="en-GB" dirty="0" smtClean="0">
                <a:latin typeface="Candara" pitchFamily="34" charset="0"/>
              </a:rPr>
              <a:t>blog</a:t>
            </a:r>
          </a:p>
          <a:p>
            <a:r>
              <a:rPr lang="en-GB" dirty="0" err="1" smtClean="0">
                <a:latin typeface="Candara" pitchFamily="34" charset="0"/>
              </a:rPr>
              <a:t>Padlet</a:t>
            </a:r>
            <a:r>
              <a:rPr lang="en-GB" dirty="0" smtClean="0">
                <a:latin typeface="Candara" pitchFamily="34" charset="0"/>
              </a:rPr>
              <a:t> 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Ask questions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6EE6DD6-65B9-4FE3-A3B9-98CEB00F4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12801" y="2952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205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15097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1188</Words>
  <Application>Microsoft Office PowerPoint</Application>
  <PresentationFormat>On-screen Show (4:3)</PresentationFormat>
  <Paragraphs>177</Paragraphs>
  <Slides>26</Slides>
  <Notes>1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Candara</vt:lpstr>
      <vt:lpstr>Comic Sans MS</vt:lpstr>
      <vt:lpstr>Wingdings</vt:lpstr>
      <vt:lpstr>Office Theme</vt:lpstr>
      <vt:lpstr>Welcome to  Team Beraet and Team Williams.</vt:lpstr>
      <vt:lpstr>What we’ll cover:</vt:lpstr>
      <vt:lpstr>Covid 19 and adaptions</vt:lpstr>
      <vt:lpstr>Covid 19 and adaptions</vt:lpstr>
      <vt:lpstr>The School Day:</vt:lpstr>
      <vt:lpstr>Arts Curriculum</vt:lpstr>
      <vt:lpstr>Learning</vt:lpstr>
      <vt:lpstr>PowerPoint Presentation</vt:lpstr>
      <vt:lpstr>PowerPoint Presentation</vt:lpstr>
      <vt:lpstr>PowerPoint Presentation</vt:lpstr>
      <vt:lpstr>What are RAPS </vt:lpstr>
      <vt:lpstr> Behaviour Points </vt:lpstr>
      <vt:lpstr>Sanctions</vt:lpstr>
      <vt:lpstr>PowerPoint Presentation</vt:lpstr>
      <vt:lpstr>PowerPoint Presentation</vt:lpstr>
      <vt:lpstr>Behaviour Points</vt:lpstr>
      <vt:lpstr>Daily rewards</vt:lpstr>
      <vt:lpstr>Weekly Rewards</vt:lpstr>
      <vt:lpstr>Three week rewards</vt:lpstr>
      <vt:lpstr>Class rewards</vt:lpstr>
      <vt:lpstr>Home Learning</vt:lpstr>
      <vt:lpstr>Home Reading</vt:lpstr>
      <vt:lpstr>Mathletics</vt:lpstr>
      <vt:lpstr>Times Tables Rockstars</vt:lpstr>
      <vt:lpstr>Other information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Jon Williams</cp:lastModifiedBy>
  <cp:revision>97</cp:revision>
  <cp:lastPrinted>2014-06-04T14:05:29Z</cp:lastPrinted>
  <dcterms:created xsi:type="dcterms:W3CDTF">2014-04-23T06:54:06Z</dcterms:created>
  <dcterms:modified xsi:type="dcterms:W3CDTF">2020-09-04T10:39:08Z</dcterms:modified>
</cp:coreProperties>
</file>