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3" r:id="rId2"/>
    <p:sldId id="264" r:id="rId3"/>
    <p:sldId id="266" r:id="rId4"/>
    <p:sldId id="265" r:id="rId5"/>
    <p:sldId id="267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and non-standard English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53737" y="2368731"/>
            <a:ext cx="101454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Lots of people around the world speak English as their first language, but that does not means it is always spoken the same. </a:t>
            </a:r>
          </a:p>
          <a:p>
            <a:endParaRPr lang="en-GB" dirty="0"/>
          </a:p>
          <a:p>
            <a:r>
              <a:rPr lang="en-GB" dirty="0" smtClean="0"/>
              <a:t>Even in England, there are so many regional differences to how we speak not just in our accents, but also in the words and phrases that we use.</a:t>
            </a:r>
          </a:p>
          <a:p>
            <a:endParaRPr lang="en-GB" dirty="0"/>
          </a:p>
          <a:p>
            <a:r>
              <a:rPr lang="en-GB" dirty="0" smtClean="0"/>
              <a:t>Gregory is visiting Tobago, where they speak English, but there are different vocabulary uses to reflect their culture.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078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2042" y="69668"/>
            <a:ext cx="9905998" cy="1034143"/>
          </a:xfrm>
        </p:spPr>
        <p:txBody>
          <a:bodyPr/>
          <a:lstStyle/>
          <a:p>
            <a:r>
              <a:rPr lang="en-GB" dirty="0" smtClean="0"/>
              <a:t>non-standard English in Gregory Cool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82" y="981075"/>
            <a:ext cx="3790950" cy="58769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54286" y="1329419"/>
            <a:ext cx="73848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In standard English, these phases may be said as:</a:t>
            </a:r>
          </a:p>
          <a:p>
            <a:endParaRPr lang="en-GB" sz="2800" dirty="0"/>
          </a:p>
          <a:p>
            <a:r>
              <a:rPr lang="en-GB" sz="2800" i="1" dirty="0" smtClean="0">
                <a:solidFill>
                  <a:srgbClr val="FF0000"/>
                </a:solidFill>
              </a:rPr>
              <a:t>“Gregory, you look just like you do in your photos.”</a:t>
            </a:r>
            <a:endParaRPr lang="en-GB" sz="2800" i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4286" y="4186053"/>
            <a:ext cx="7384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solidFill>
                  <a:srgbClr val="00B0F0"/>
                </a:solidFill>
              </a:rPr>
              <a:t>“My goodness, we are so pleased to have you back home.”</a:t>
            </a:r>
            <a:endParaRPr lang="en-GB" sz="2400" i="1" dirty="0">
              <a:solidFill>
                <a:srgbClr val="00B0F0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505097" y="1254034"/>
            <a:ext cx="2029097" cy="870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27170" y="1749718"/>
            <a:ext cx="2029097" cy="8709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5808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2042" y="69668"/>
            <a:ext cx="9905998" cy="1034143"/>
          </a:xfrm>
        </p:spPr>
        <p:txBody>
          <a:bodyPr/>
          <a:lstStyle/>
          <a:p>
            <a:r>
              <a:rPr lang="en-GB" dirty="0" smtClean="0"/>
              <a:t>non-standard English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2845" y="1207499"/>
            <a:ext cx="114256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Non-standard English is often used to books to help give characters personality, as well as to reflect where they may be from.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896" y="2696182"/>
            <a:ext cx="5772150" cy="381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80457" y="3065417"/>
            <a:ext cx="2046514" cy="296092"/>
          </a:xfrm>
          <a:prstGeom prst="rect">
            <a:avLst/>
          </a:prstGeom>
          <a:solidFill>
            <a:srgbClr val="FFFF00">
              <a:alpha val="35000"/>
            </a:srgb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953250" y="3713934"/>
            <a:ext cx="4457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FF00"/>
                </a:solidFill>
              </a:rPr>
              <a:t>How do you think this should be said in standard English?</a:t>
            </a:r>
            <a:endParaRPr lang="en-GB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81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038" y="161925"/>
            <a:ext cx="9905998" cy="666750"/>
          </a:xfrm>
        </p:spPr>
        <p:txBody>
          <a:bodyPr/>
          <a:lstStyle/>
          <a:p>
            <a:r>
              <a:rPr lang="en-GB" dirty="0" smtClean="0"/>
              <a:t>Common examples: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038" y="1062038"/>
            <a:ext cx="7839075" cy="542117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29625" y="1627959"/>
            <a:ext cx="36195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</a:rPr>
              <a:t>These are examples of non-standard English that you will hear a lot around Kent and the South-East of England.</a:t>
            </a:r>
            <a:endParaRPr lang="en-GB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4012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6325" y="142875"/>
            <a:ext cx="7086599" cy="1228725"/>
          </a:xfrm>
        </p:spPr>
        <p:txBody>
          <a:bodyPr/>
          <a:lstStyle/>
          <a:p>
            <a:r>
              <a:rPr lang="en-GB" dirty="0" smtClean="0"/>
              <a:t>Modelling how to complete the upcoming task (using BFG)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2" y="142875"/>
            <a:ext cx="4638675" cy="664845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72100" y="3552825"/>
            <a:ext cx="2971800" cy="8001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Non-standard English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72100" y="4352925"/>
            <a:ext cx="2971800" cy="195262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rgbClr val="FF0000"/>
                </a:solidFill>
              </a:rPr>
              <a:t>That is the </a:t>
            </a:r>
            <a:r>
              <a:rPr lang="en-GB" dirty="0" err="1" smtClean="0">
                <a:solidFill>
                  <a:srgbClr val="FF0000"/>
                </a:solidFill>
              </a:rPr>
              <a:t>horridest</a:t>
            </a:r>
            <a:r>
              <a:rPr lang="en-GB" dirty="0" smtClean="0">
                <a:solidFill>
                  <a:srgbClr val="FF0000"/>
                </a:solidFill>
              </a:rPr>
              <a:t> thing I is hearing for years!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endParaRPr lang="en-GB" dirty="0" smtClean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You is making me sadder than ever!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43900" y="3552825"/>
            <a:ext cx="2971800" cy="8001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S</a:t>
            </a:r>
            <a:r>
              <a:rPr lang="en-GB" dirty="0" smtClean="0">
                <a:solidFill>
                  <a:srgbClr val="0070C0"/>
                </a:solidFill>
              </a:rPr>
              <a:t>tandard English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43900" y="4352925"/>
            <a:ext cx="2971800" cy="195262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 smtClean="0">
                <a:solidFill>
                  <a:srgbClr val="0070C0"/>
                </a:solidFill>
              </a:rPr>
              <a:t>That is the most horrid thing I have heard in years!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You are making me sadder than ever!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972050" y="1647825"/>
            <a:ext cx="6743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Find examples of non-standard English in the text and copy it down. Then try and turn it into standard English.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48653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3" y="257175"/>
            <a:ext cx="2401887" cy="771525"/>
          </a:xfrm>
        </p:spPr>
        <p:txBody>
          <a:bodyPr/>
          <a:lstStyle/>
          <a:p>
            <a:r>
              <a:rPr lang="en-GB" dirty="0" smtClean="0"/>
              <a:t>TASK TIME: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90574" y="1447800"/>
            <a:ext cx="5462588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rgbClr val="FF0000"/>
                </a:solidFill>
              </a:rPr>
              <a:t>Non-standard English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0574" y="2057400"/>
            <a:ext cx="5462588" cy="44481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53162" y="1447800"/>
            <a:ext cx="5462588" cy="609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S</a:t>
            </a:r>
            <a:r>
              <a:rPr lang="en-GB" dirty="0" smtClean="0">
                <a:solidFill>
                  <a:srgbClr val="0070C0"/>
                </a:solidFill>
              </a:rPr>
              <a:t>tandard English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53162" y="2057400"/>
            <a:ext cx="5462588" cy="4448175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67050" y="257175"/>
            <a:ext cx="8420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Go through the pages of Gregory Cool we have read so far and find phrases of Non-Standard English. Try and turn them into </a:t>
            </a:r>
            <a:r>
              <a:rPr lang="en-GB" smtClean="0"/>
              <a:t>standard English!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3865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105</TotalTime>
  <Words>295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Mesh</vt:lpstr>
      <vt:lpstr>Standard and non-standard English</vt:lpstr>
      <vt:lpstr>non-standard English in Gregory Cool</vt:lpstr>
      <vt:lpstr>non-standard English</vt:lpstr>
      <vt:lpstr>Common examples:</vt:lpstr>
      <vt:lpstr>Modelling how to complete the upcoming task (using BFG)</vt:lpstr>
      <vt:lpstr>TASK TIME: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12</cp:revision>
  <dcterms:created xsi:type="dcterms:W3CDTF">2020-06-22T14:58:35Z</dcterms:created>
  <dcterms:modified xsi:type="dcterms:W3CDTF">2020-06-30T15:15:00Z</dcterms:modified>
</cp:coreProperties>
</file>