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1"/>
  </p:notesMasterIdLst>
  <p:handoutMasterIdLst>
    <p:handoutMasterId r:id="rId12"/>
  </p:handoutMasterIdLst>
  <p:sldIdLst>
    <p:sldId id="258" r:id="rId5"/>
    <p:sldId id="273" r:id="rId6"/>
    <p:sldId id="276" r:id="rId7"/>
    <p:sldId id="274" r:id="rId8"/>
    <p:sldId id="275" r:id="rId9"/>
    <p:sldId id="267" r:id="rId10"/>
  </p:sldIdLst>
  <p:sldSz cx="9144000" cy="6858000" type="screen4x3"/>
  <p:notesSz cx="6858000" cy="9144000"/>
  <p:embeddedFontLst>
    <p:embeddedFont>
      <p:font typeface="Twinkl SemiBold" charset="0"/>
      <p:bold r:id="rId13"/>
    </p:embeddedFon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Sassoon Infant Rg" panose="02000503030000020003" charset="0"/>
      <p:regular r:id="rId2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4192"/>
    <a:srgbClr val="00A7E7"/>
    <a:srgbClr val="F68A53"/>
    <a:srgbClr val="FABB9C"/>
    <a:srgbClr val="88E0B0"/>
    <a:srgbClr val="DDFFED"/>
    <a:srgbClr val="00A651"/>
    <a:srgbClr val="F8F8F8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133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font" Target="fonts/font9.fntdata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7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6257488-ECD8-4CD8-83A9-65419BB3E36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4A542C-A26E-4C33-855E-FEC6317934E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E37F4FC-F904-4B86-802F-977B40B7FEFD}" type="datetimeFigureOut">
              <a:rPr lang="en-GB"/>
              <a:pPr>
                <a:defRPr/>
              </a:pPr>
              <a:t>22/05/2020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2FC818-CB9A-4022-AC96-29ED92DD989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C58885-2D6C-436E-BBF8-1A0C55BF083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4FF2886-1EBF-4447-8FAC-2C0B16809AC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8737818-2F3F-426E-834A-FD69DAA0596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EEC71B-42A2-4ECE-843D-5BE85879F4A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1CAAB5C-AC22-4429-AF9E-DDA8F6DAAFFE}" type="datetimeFigureOut">
              <a:rPr lang="en-GB"/>
              <a:pPr>
                <a:defRPr/>
              </a:pPr>
              <a:t>22/05/2020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D807068-E412-4150-82C7-A517AEA7610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5CAF32D-8223-460E-BDE9-B5EC41B992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BEEEED-9C73-444C-87C5-B2EB0D958E4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EEBFD8-44F3-4DD5-A607-A718BB6BE4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7A9C782-65FB-4ADE-AA8E-CCB323F4390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4710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863E71E2-35AA-42C5-A3EE-352CD73A34E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452050-6F6E-4395-A8AB-EB3B723FD1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9650" y="6729413"/>
            <a:ext cx="481013" cy="7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4090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EC7AAB2-7FA3-4A95-8343-439FB51A574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1D0B0A-8F0C-45C9-BCE8-76EAA3AF1B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9650" y="6729413"/>
            <a:ext cx="481013" cy="7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1276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947C0983-9C8F-4D53-9395-776F9698C453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F7144D8B-502A-4B4E-865F-87F8C2AD7E4F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2789345-CDF2-440D-9A4C-7D6C6159F0E8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32DECD4-76CE-47DD-8669-AED0E5181B74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8BE83605-7083-4949-B9F8-45C8B2DA15E9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695467F-9A28-46DB-8BCE-76EA89141AA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9650" y="6729413"/>
            <a:ext cx="481013" cy="7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3235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11A62C08-C6F0-4445-B3C6-31A936D9656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3684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90F3F03-DF84-4B63-8D3C-C08BBD5A967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8887D8B-A9AB-4D5A-B29A-29C18109125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entimeter Ruler Images, Stock Photos &amp; Vector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7" y="3881662"/>
            <a:ext cx="10148887" cy="222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8" name="Title 20">
            <a:extLst>
              <a:ext uri="{FF2B5EF4-FFF2-40B4-BE49-F238E27FC236}">
                <a16:creationId xmlns:a16="http://schemas.microsoft.com/office/drawing/2014/main" id="{BB2EDA88-4030-4103-8F85-7CC5AC334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 smtClean="0"/>
              <a:t>Look at a ruler</a:t>
            </a:r>
            <a:endParaRPr lang="en-GB" altLang="en-US" sz="3600" dirty="0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E0CB7092-21E8-4ED0-8536-C95B823348F1}"/>
              </a:ext>
            </a:extLst>
          </p:cNvPr>
          <p:cNvSpPr/>
          <p:nvPr/>
        </p:nvSpPr>
        <p:spPr>
          <a:xfrm>
            <a:off x="898527" y="1563004"/>
            <a:ext cx="2740024" cy="463551"/>
          </a:xfrm>
          <a:prstGeom prst="roundRect">
            <a:avLst>
              <a:gd name="adj" fmla="val 3689"/>
            </a:avLst>
          </a:prstGeom>
          <a:solidFill>
            <a:srgbClr val="FABB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 smtClean="0">
                <a:solidFill>
                  <a:schemeClr val="tx1"/>
                </a:solidFill>
              </a:rPr>
              <a:t>This is 1 millimetre (mm)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Arrow: Down 3">
            <a:extLst>
              <a:ext uri="{FF2B5EF4-FFF2-40B4-BE49-F238E27FC236}">
                <a16:creationId xmlns:a16="http://schemas.microsoft.com/office/drawing/2014/main" id="{85965C51-2486-4C39-9DE8-3B2E978F3BBE}"/>
              </a:ext>
            </a:extLst>
          </p:cNvPr>
          <p:cNvSpPr/>
          <p:nvPr/>
        </p:nvSpPr>
        <p:spPr>
          <a:xfrm>
            <a:off x="1011665" y="2057676"/>
            <a:ext cx="188486" cy="2164886"/>
          </a:xfrm>
          <a:prstGeom prst="downArrow">
            <a:avLst>
              <a:gd name="adj1" fmla="val 34532"/>
              <a:gd name="adj2" fmla="val 88671"/>
            </a:avLst>
          </a:prstGeom>
          <a:solidFill>
            <a:srgbClr val="E34192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E0CB7092-21E8-4ED0-8536-C95B823348F1}"/>
              </a:ext>
            </a:extLst>
          </p:cNvPr>
          <p:cNvSpPr/>
          <p:nvPr/>
        </p:nvSpPr>
        <p:spPr>
          <a:xfrm>
            <a:off x="1556431" y="2445655"/>
            <a:ext cx="2702299" cy="463551"/>
          </a:xfrm>
          <a:prstGeom prst="roundRect">
            <a:avLst>
              <a:gd name="adj" fmla="val 3689"/>
            </a:avLst>
          </a:prstGeom>
          <a:solidFill>
            <a:srgbClr val="FABB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 smtClean="0">
                <a:solidFill>
                  <a:schemeClr val="tx1"/>
                </a:solidFill>
              </a:rPr>
              <a:t>This is 1 centimetre (cm)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1469651" y="4247504"/>
            <a:ext cx="347123" cy="802312"/>
          </a:xfrm>
          <a:prstGeom prst="ellipse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rrow: Down 3">
            <a:extLst>
              <a:ext uri="{FF2B5EF4-FFF2-40B4-BE49-F238E27FC236}">
                <a16:creationId xmlns:a16="http://schemas.microsoft.com/office/drawing/2014/main" id="{85965C51-2486-4C39-9DE8-3B2E978F3BBE}"/>
              </a:ext>
            </a:extLst>
          </p:cNvPr>
          <p:cNvSpPr/>
          <p:nvPr/>
        </p:nvSpPr>
        <p:spPr>
          <a:xfrm>
            <a:off x="1565956" y="3007982"/>
            <a:ext cx="173562" cy="1168155"/>
          </a:xfrm>
          <a:prstGeom prst="downArrow">
            <a:avLst>
              <a:gd name="adj1" fmla="val 34532"/>
              <a:gd name="adj2" fmla="val 88671"/>
            </a:avLst>
          </a:prstGeom>
          <a:solidFill>
            <a:srgbClr val="E34192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E0CB7092-21E8-4ED0-8536-C95B823348F1}"/>
              </a:ext>
            </a:extLst>
          </p:cNvPr>
          <p:cNvSpPr/>
          <p:nvPr/>
        </p:nvSpPr>
        <p:spPr>
          <a:xfrm>
            <a:off x="5384801" y="1594125"/>
            <a:ext cx="2987673" cy="781330"/>
          </a:xfrm>
          <a:prstGeom prst="roundRect">
            <a:avLst>
              <a:gd name="adj" fmla="val 368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 smtClean="0">
                <a:solidFill>
                  <a:schemeClr val="tx1"/>
                </a:solidFill>
              </a:rPr>
              <a:t>There are </a:t>
            </a:r>
            <a:r>
              <a:rPr lang="en-GB" b="1" dirty="0" smtClean="0">
                <a:solidFill>
                  <a:schemeClr val="tx1"/>
                </a:solidFill>
              </a:rPr>
              <a:t>10</a:t>
            </a:r>
            <a:r>
              <a:rPr lang="en-GB" dirty="0" smtClean="0">
                <a:solidFill>
                  <a:schemeClr val="tx1"/>
                </a:solidFill>
              </a:rPr>
              <a:t> millimetres (mm) in a centimetre (cm)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677275" y="3676650"/>
            <a:ext cx="2389189" cy="2362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5057775" y="5852329"/>
            <a:ext cx="2389189" cy="3730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BB2EDA88-4030-4103-8F85-7CC5AC334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>
                <a:ea typeface="Twinkl" pitchFamily="2" charset="0"/>
                <a:cs typeface="Twinkl" pitchFamily="2" charset="0"/>
              </a:rPr>
              <a:t>Step 1</a:t>
            </a:r>
            <a:endParaRPr lang="en-GB" altLang="en-US" sz="3600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E0CB7092-21E8-4ED0-8536-C95B823348F1}"/>
              </a:ext>
            </a:extLst>
          </p:cNvPr>
          <p:cNvSpPr/>
          <p:nvPr/>
        </p:nvSpPr>
        <p:spPr>
          <a:xfrm>
            <a:off x="4324351" y="1610151"/>
            <a:ext cx="4181474" cy="2352641"/>
          </a:xfrm>
          <a:prstGeom prst="roundRect">
            <a:avLst>
              <a:gd name="adj" fmla="val 3689"/>
            </a:avLst>
          </a:prstGeom>
          <a:solidFill>
            <a:srgbClr val="FABB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Place the </a:t>
            </a:r>
            <a:r>
              <a:rPr lang="en-GB" sz="2000" dirty="0" smtClean="0">
                <a:solidFill>
                  <a:schemeClr val="tx1"/>
                </a:solidFill>
              </a:rPr>
              <a:t>0cm mark </a:t>
            </a:r>
            <a:r>
              <a:rPr lang="en-GB" sz="2000" dirty="0">
                <a:solidFill>
                  <a:schemeClr val="tx1"/>
                </a:solidFill>
              </a:rPr>
              <a:t>on the ruler at one end of the object you are measuring. Make sure you are using the centimetre </a:t>
            </a:r>
            <a:r>
              <a:rPr lang="en-GB" sz="2000" dirty="0" smtClean="0">
                <a:solidFill>
                  <a:schemeClr val="tx1"/>
                </a:solidFill>
              </a:rPr>
              <a:t>scale (some rulers have inches too). </a:t>
            </a:r>
            <a:r>
              <a:rPr lang="en-GB" sz="2000" dirty="0">
                <a:solidFill>
                  <a:schemeClr val="tx1"/>
                </a:solidFill>
              </a:rPr>
              <a:t>Do not measure from the end of the ruler.</a:t>
            </a:r>
          </a:p>
        </p:txBody>
      </p:sp>
      <p:pic>
        <p:nvPicPr>
          <p:cNvPr id="9222" name="Picture 7">
            <a:extLst>
              <a:ext uri="{FF2B5EF4-FFF2-40B4-BE49-F238E27FC236}">
                <a16:creationId xmlns:a16="http://schemas.microsoft.com/office/drawing/2014/main" id="{EC84141D-B04C-4D18-85B3-7D4DFB4E7C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668" y="3063875"/>
            <a:ext cx="31242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50" y="4280326"/>
            <a:ext cx="7587574" cy="1502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86655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2834A217-8F40-44C3-8529-544BE8805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>
                <a:ea typeface="Twinkl" pitchFamily="2" charset="0"/>
                <a:cs typeface="Twinkl" pitchFamily="2" charset="0"/>
              </a:rPr>
              <a:t>Step 2</a:t>
            </a:r>
            <a:endParaRPr lang="en-GB" altLang="en-US" sz="3600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0E5EF5D8-25A0-4BF1-96AC-A62EF2111B63}"/>
              </a:ext>
            </a:extLst>
          </p:cNvPr>
          <p:cNvSpPr/>
          <p:nvPr/>
        </p:nvSpPr>
        <p:spPr>
          <a:xfrm>
            <a:off x="3959225" y="1684338"/>
            <a:ext cx="4429125" cy="1360487"/>
          </a:xfrm>
          <a:prstGeom prst="roundRect">
            <a:avLst>
              <a:gd name="adj" fmla="val 3689"/>
            </a:avLst>
          </a:prstGeom>
          <a:solidFill>
            <a:srgbClr val="FABB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To find the length of the object to the nearest centimetre, round the length up or down to the nearest number on the ruler.</a:t>
            </a:r>
          </a:p>
        </p:txBody>
      </p:sp>
      <p:pic>
        <p:nvPicPr>
          <p:cNvPr id="10244" name="Picture 2">
            <a:extLst>
              <a:ext uri="{FF2B5EF4-FFF2-40B4-BE49-F238E27FC236}">
                <a16:creationId xmlns:a16="http://schemas.microsoft.com/office/drawing/2014/main" id="{F6A8A446-9BAE-44A7-AA74-A66DA26AB9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649"/>
          <a:stretch/>
        </p:blipFill>
        <p:spPr bwMode="auto">
          <a:xfrm rot="5400000">
            <a:off x="3755232" y="291444"/>
            <a:ext cx="1922462" cy="7921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rrow: Down 3">
            <a:extLst>
              <a:ext uri="{FF2B5EF4-FFF2-40B4-BE49-F238E27FC236}">
                <a16:creationId xmlns:a16="http://schemas.microsoft.com/office/drawing/2014/main" id="{85965C51-2486-4C39-9DE8-3B2E978F3BBE}"/>
              </a:ext>
            </a:extLst>
          </p:cNvPr>
          <p:cNvSpPr/>
          <p:nvPr/>
        </p:nvSpPr>
        <p:spPr>
          <a:xfrm rot="10800000">
            <a:off x="777723" y="3867194"/>
            <a:ext cx="637350" cy="2427172"/>
          </a:xfrm>
          <a:prstGeom prst="downArrow">
            <a:avLst>
              <a:gd name="adj1" fmla="val 34532"/>
              <a:gd name="adj2" fmla="val 88671"/>
            </a:avLst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1B122A0-ACE5-4CFB-BDD2-064324D43620}"/>
              </a:ext>
            </a:extLst>
          </p:cNvPr>
          <p:cNvSpPr/>
          <p:nvPr/>
        </p:nvSpPr>
        <p:spPr>
          <a:xfrm>
            <a:off x="3386465" y="3553166"/>
            <a:ext cx="431800" cy="431800"/>
          </a:xfrm>
          <a:prstGeom prst="ellipse">
            <a:avLst/>
          </a:prstGeom>
          <a:noFill/>
          <a:ln w="57150"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0548">
            <a:off x="1115065" y="2410236"/>
            <a:ext cx="2415712" cy="818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1223EDDB-17B3-4A5A-AB75-54871874B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 dirty="0">
                <a:ea typeface="Twinkl" pitchFamily="2" charset="0"/>
                <a:cs typeface="Twinkl" pitchFamily="2" charset="0"/>
              </a:rPr>
              <a:t>Step </a:t>
            </a:r>
            <a:r>
              <a:rPr lang="en-US" altLang="en-US" sz="3600" dirty="0" smtClean="0">
                <a:ea typeface="Twinkl" pitchFamily="2" charset="0"/>
                <a:cs typeface="Twinkl" pitchFamily="2" charset="0"/>
              </a:rPr>
              <a:t>3</a:t>
            </a:r>
            <a:endParaRPr lang="en-GB" altLang="en-US" sz="3600" dirty="0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6F9E32F5-3288-4E19-9CA6-FF37C8023287}"/>
              </a:ext>
            </a:extLst>
          </p:cNvPr>
          <p:cNvSpPr/>
          <p:nvPr/>
        </p:nvSpPr>
        <p:spPr>
          <a:xfrm>
            <a:off x="539750" y="1473200"/>
            <a:ext cx="8064500" cy="1123950"/>
          </a:xfrm>
          <a:prstGeom prst="roundRect">
            <a:avLst>
              <a:gd name="adj" fmla="val 3689"/>
            </a:avLst>
          </a:prstGeom>
          <a:solidFill>
            <a:srgbClr val="FABB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Write down the length of the object </a:t>
            </a:r>
            <a:r>
              <a:rPr lang="en-GB" sz="2000" dirty="0" smtClean="0">
                <a:solidFill>
                  <a:schemeClr val="tx1"/>
                </a:solidFill>
              </a:rPr>
              <a:t>in centimetres.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BD0A9874-5B5D-4C64-953B-C06A0AB4DB6D}"/>
              </a:ext>
            </a:extLst>
          </p:cNvPr>
          <p:cNvSpPr/>
          <p:nvPr/>
        </p:nvSpPr>
        <p:spPr>
          <a:xfrm>
            <a:off x="1208088" y="3744913"/>
            <a:ext cx="534987" cy="534987"/>
          </a:xfrm>
          <a:prstGeom prst="ellipse">
            <a:avLst/>
          </a:prstGeom>
          <a:noFill/>
          <a:ln w="57150"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5C259A0-37A3-4C02-99CF-87AE0FF134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09"/>
          <a:stretch/>
        </p:blipFill>
        <p:spPr>
          <a:xfrm>
            <a:off x="439947" y="2248099"/>
            <a:ext cx="8262000" cy="4182442"/>
          </a:xfrm>
          <a:prstGeom prst="roundRect">
            <a:avLst>
              <a:gd name="adj" fmla="val 3841"/>
            </a:avLst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FAEAA44F28954D9F09A3FED8554A96" ma:contentTypeVersion="11" ma:contentTypeDescription="Create a new document." ma:contentTypeScope="" ma:versionID="dcbbf63357d60c53c20f46e992d37f1b">
  <xsd:schema xmlns:xsd="http://www.w3.org/2001/XMLSchema" xmlns:xs="http://www.w3.org/2001/XMLSchema" xmlns:p="http://schemas.microsoft.com/office/2006/metadata/properties" xmlns:ns2="18dd7ec8-8d48-44b5-a196-15042b167607" xmlns:ns3="50eaea07-5911-49d3-a8ed-f9773790a9c5" targetNamespace="http://schemas.microsoft.com/office/2006/metadata/properties" ma:root="true" ma:fieldsID="bd09e71ca4f5121722a296cd9787914d" ns2:_="" ns3:_="">
    <xsd:import namespace="18dd7ec8-8d48-44b5-a196-15042b167607"/>
    <xsd:import namespace="50eaea07-5911-49d3-a8ed-f9773790a9c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dd7ec8-8d48-44b5-a196-15042b1676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eaea07-5911-49d3-a8ed-f9773790a9c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4E0D214-261A-4848-8B93-29432105E6B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523C696-58E1-4DA3-B82E-C6DAAA5DF5F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8dd7ec8-8d48-44b5-a196-15042b167607"/>
    <ds:schemaRef ds:uri="50eaea07-5911-49d3-a8ed-f9773790a9c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E975F00-C3E0-4D84-96B6-2FF82045519E}">
  <ds:schemaRefs>
    <ds:schemaRef ds:uri="50eaea07-5911-49d3-a8ed-f9773790a9c5"/>
    <ds:schemaRef ds:uri="http://purl.org/dc/terms/"/>
    <ds:schemaRef ds:uri="http://schemas.openxmlformats.org/package/2006/metadata/core-properties"/>
    <ds:schemaRef ds:uri="18dd7ec8-8d48-44b5-a196-15042b167607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1676</TotalTime>
  <Words>115</Words>
  <Application>Microsoft Office PowerPoint</Application>
  <PresentationFormat>On-screen Show (4:3)</PresentationFormat>
  <Paragraphs>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Twinkl SemiBold</vt:lpstr>
      <vt:lpstr>Twinkl</vt:lpstr>
      <vt:lpstr>Calibri</vt:lpstr>
      <vt:lpstr>Sassoon Infant Rg</vt:lpstr>
      <vt:lpstr>Office Theme</vt:lpstr>
      <vt:lpstr>PowerPoint Presentation</vt:lpstr>
      <vt:lpstr>Look at a ruler</vt:lpstr>
      <vt:lpstr>Step 1</vt:lpstr>
      <vt:lpstr>Step 2</vt:lpstr>
      <vt:lpstr>Step 3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Isla Aitken</cp:lastModifiedBy>
  <cp:revision>161</cp:revision>
  <dcterms:created xsi:type="dcterms:W3CDTF">2014-10-01T16:09:27Z</dcterms:created>
  <dcterms:modified xsi:type="dcterms:W3CDTF">2020-05-22T06:37:38Z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0x010100FEFAEAA44F28954D9F09A3FED8554A96</vt:lpwstr>
  </property>
</Properties>
</file>